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59" r:id="rId1"/>
  </p:sldMasterIdLst>
  <p:notesMasterIdLst>
    <p:notesMasterId r:id="rId27"/>
  </p:notesMasterIdLst>
  <p:sldIdLst>
    <p:sldId id="256" r:id="rId2"/>
    <p:sldId id="295" r:id="rId3"/>
    <p:sldId id="259" r:id="rId4"/>
    <p:sldId id="310" r:id="rId5"/>
    <p:sldId id="311" r:id="rId6"/>
    <p:sldId id="296" r:id="rId7"/>
    <p:sldId id="312" r:id="rId8"/>
    <p:sldId id="297" r:id="rId9"/>
    <p:sldId id="313" r:id="rId10"/>
    <p:sldId id="314" r:id="rId11"/>
    <p:sldId id="298" r:id="rId12"/>
    <p:sldId id="320" r:id="rId13"/>
    <p:sldId id="321" r:id="rId14"/>
    <p:sldId id="322" r:id="rId15"/>
    <p:sldId id="300" r:id="rId16"/>
    <p:sldId id="301" r:id="rId17"/>
    <p:sldId id="304" r:id="rId18"/>
    <p:sldId id="319" r:id="rId19"/>
    <p:sldId id="317" r:id="rId20"/>
    <p:sldId id="315" r:id="rId21"/>
    <p:sldId id="316" r:id="rId22"/>
    <p:sldId id="305" r:id="rId23"/>
    <p:sldId id="318" r:id="rId24"/>
    <p:sldId id="308" r:id="rId25"/>
    <p:sldId id="309" r:id="rId26"/>
  </p:sldIdLst>
  <p:sldSz cx="9144000" cy="5143500" type="screen16x9"/>
  <p:notesSz cx="6858000" cy="9144000"/>
  <p:embeddedFontLst>
    <p:embeddedFont>
      <p:font typeface="Cambria Math" panose="02040503050406030204" pitchFamily="18" charset="0"/>
      <p:regular r:id="rId28"/>
    </p:embeddedFont>
    <p:embeddedFont>
      <p:font typeface="Consolas" panose="020B0609020204030204" pitchFamily="49" charset="0"/>
      <p:regular r:id="rId29"/>
      <p:bold r:id="rId30"/>
      <p:italic r:id="rId31"/>
      <p:boldItalic r:id="rId32"/>
    </p:embeddedFont>
    <p:embeddedFont>
      <p:font typeface="Oswald" pitchFamily="2" charset="0"/>
      <p:regular r:id="rId33"/>
      <p:bold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6" autoAdjust="0"/>
    <p:restoredTop sz="94660"/>
  </p:normalViewPr>
  <p:slideViewPr>
    <p:cSldViewPr snapToGrid="0">
      <p:cViewPr varScale="1">
        <p:scale>
          <a:sx n="90" d="100"/>
          <a:sy n="90"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52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3986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Corregir p estimado</a:t>
            </a:r>
            <a:endParaRPr dirty="0"/>
          </a:p>
        </p:txBody>
      </p:sp>
    </p:spTree>
    <p:extLst>
      <p:ext uri="{BB962C8B-B14F-4D97-AF65-F5344CB8AC3E}">
        <p14:creationId xmlns:p14="http://schemas.microsoft.com/office/powerpoint/2010/main" val="141237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39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8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34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18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51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0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228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55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953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953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84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57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604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39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6744847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0.xml"/><Relationship Id="rId7" Type="http://schemas.openxmlformats.org/officeDocument/2006/relationships/oleObject" Target="../embeddings/oleObject8.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7.wmf"/><Relationship Id="rId5" Type="http://schemas.openxmlformats.org/officeDocument/2006/relationships/image" Target="../media/image15.wmf"/><Relationship Id="rId10" Type="http://schemas.openxmlformats.org/officeDocument/2006/relationships/oleObject" Target="../embeddings/oleObject10.bin"/><Relationship Id="rId4" Type="http://schemas.openxmlformats.org/officeDocument/2006/relationships/oleObject" Target="../embeddings/oleObject6.bin"/><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2.wmf"/><Relationship Id="rId18" Type="http://schemas.openxmlformats.org/officeDocument/2006/relationships/oleObject" Target="../embeddings/oleObject19.bin"/><Relationship Id="rId3" Type="http://schemas.openxmlformats.org/officeDocument/2006/relationships/notesSlide" Target="../notesSlides/notesSlide12.xml"/><Relationship Id="rId7" Type="http://schemas.openxmlformats.org/officeDocument/2006/relationships/image" Target="../media/image19.wmf"/><Relationship Id="rId12" Type="http://schemas.openxmlformats.org/officeDocument/2006/relationships/oleObject" Target="../embeddings/oleObject16.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image" Target="../media/image24.png"/><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5.bin"/><Relationship Id="rId19" Type="http://schemas.openxmlformats.org/officeDocument/2006/relationships/image" Target="../media/image25.wmf"/><Relationship Id="rId4" Type="http://schemas.openxmlformats.org/officeDocument/2006/relationships/oleObject" Target="../embeddings/oleObject12.bin"/><Relationship Id="rId9" Type="http://schemas.openxmlformats.org/officeDocument/2006/relationships/image" Target="../media/image20.wmf"/><Relationship Id="rId1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4.xml"/><Relationship Id="rId7" Type="http://schemas.openxmlformats.org/officeDocument/2006/relationships/image" Target="../media/image29.wmf"/><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32.emf"/><Relationship Id="rId5" Type="http://schemas.openxmlformats.org/officeDocument/2006/relationships/image" Target="../media/image28.wmf"/><Relationship Id="rId10" Type="http://schemas.openxmlformats.org/officeDocument/2006/relationships/image" Target="../media/image31.emf"/><Relationship Id="rId4" Type="http://schemas.openxmlformats.org/officeDocument/2006/relationships/oleObject" Target="../embeddings/oleObject22.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Word_Document.docx"/></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oleObject" Target="../embeddings/oleObject1.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14.png"/><Relationship Id="rId11" Type="http://schemas.openxmlformats.org/officeDocument/2006/relationships/oleObject" Target="../embeddings/oleObject3.bin"/><Relationship Id="rId5" Type="http://schemas.openxmlformats.org/officeDocument/2006/relationships/image" Target="../media/image13.png"/><Relationship Id="rId1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12.png"/><Relationship Id="rId9" Type="http://schemas.openxmlformats.org/officeDocument/2006/relationships/oleObject" Target="../embeddings/oleObject2.bin"/><Relationship Id="rId1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0" y="2730675"/>
            <a:ext cx="9144000" cy="2412826"/>
          </a:xfrm>
          <a:prstGeom prst="rect">
            <a:avLst/>
          </a:prstGeom>
        </p:spPr>
        <p:txBody>
          <a:bodyPr spcFirstLastPara="1" wrap="square" lIns="91425" tIns="91425" rIns="91425" bIns="91425" anchor="ctr" anchorCtr="0">
            <a:noAutofit/>
          </a:bodyPr>
          <a:lstStyle/>
          <a:p>
            <a:pPr algn="ctr">
              <a:lnSpc>
                <a:spcPct val="115000"/>
              </a:lnSpc>
              <a:spcAft>
                <a:spcPts val="300"/>
              </a:spcAft>
            </a:pPr>
            <a:r>
              <a:rPr lang="es-MX" sz="4000" b="1" dirty="0">
                <a:solidFill>
                  <a:srgbClr val="303030"/>
                </a:solidFill>
                <a:effectLst/>
                <a:latin typeface="Oswald" pitchFamily="2" charset="0"/>
                <a:ea typeface="Times New Roman" panose="02020603050405020304" pitchFamily="18" charset="0"/>
              </a:rPr>
              <a:t>PRUEBA NO PARAMÉTRICA: </a:t>
            </a:r>
            <a:br>
              <a:rPr lang="es-MX" sz="4000" b="1" dirty="0">
                <a:solidFill>
                  <a:srgbClr val="303030"/>
                </a:solidFill>
                <a:effectLst/>
                <a:latin typeface="Oswald" pitchFamily="2" charset="0"/>
                <a:ea typeface="Times New Roman" panose="02020603050405020304" pitchFamily="18" charset="0"/>
              </a:rPr>
            </a:br>
            <a:r>
              <a:rPr lang="es-MX" sz="4000" b="1" dirty="0">
                <a:solidFill>
                  <a:srgbClr val="303030"/>
                </a:solidFill>
                <a:effectLst/>
                <a:latin typeface="Oswald" pitchFamily="2" charset="0"/>
                <a:ea typeface="Times New Roman" panose="02020603050405020304" pitchFamily="18" charset="0"/>
              </a:rPr>
              <a:t>PRUEBA DE BARNARD</a:t>
            </a:r>
          </a:p>
        </p:txBody>
      </p:sp>
      <p:sp>
        <p:nvSpPr>
          <p:cNvPr id="2" name="Rectángulo 1">
            <a:extLst>
              <a:ext uri="{FF2B5EF4-FFF2-40B4-BE49-F238E27FC236}">
                <a16:creationId xmlns:a16="http://schemas.microsoft.com/office/drawing/2014/main" id="{F4306FFE-9E73-43A9-BE2F-1ECA1AF75250}"/>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A99BB91-9174-4BD4-AF73-72105A442EFF}"/>
              </a:ext>
            </a:extLst>
          </p:cNvPr>
          <p:cNvSpPr/>
          <p:nvPr/>
        </p:nvSpPr>
        <p:spPr>
          <a:xfrm>
            <a:off x="5968409" y="1977656"/>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3590F566-DFB5-4447-9D03-4E191787F76D}"/>
              </a:ext>
            </a:extLst>
          </p:cNvPr>
          <p:cNvSpPr/>
          <p:nvPr/>
        </p:nvSpPr>
        <p:spPr>
          <a:xfrm>
            <a:off x="7157483" y="195639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7A381473-B926-4235-BE5F-3F5FA0F4DBDC}"/>
              </a:ext>
            </a:extLst>
          </p:cNvPr>
          <p:cNvSpPr/>
          <p:nvPr/>
        </p:nvSpPr>
        <p:spPr>
          <a:xfrm>
            <a:off x="8601740" y="175703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29"/>
          <p:cNvSpPr/>
          <p:nvPr/>
        </p:nvSpPr>
        <p:spPr>
          <a:xfrm>
            <a:off x="1023730" y="112263"/>
            <a:ext cx="3707296" cy="647384"/>
          </a:xfrm>
          <a:prstGeom prst="homePlate">
            <a:avLst>
              <a:gd name="adj" fmla="val 30129"/>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Pruebas para tablas de contingencia 2 x 2</a:t>
            </a:r>
            <a:endParaRPr sz="1800" b="1" dirty="0">
              <a:solidFill>
                <a:schemeClr val="accent6">
                  <a:lumMod val="50000"/>
                </a:schemeClr>
              </a:solidFill>
              <a:latin typeface="Source Sans Pro"/>
              <a:ea typeface="Source Sans Pro"/>
              <a:cs typeface="Source Sans Pro"/>
              <a:sym typeface="Source Sans Pro"/>
            </a:endParaRPr>
          </a:p>
        </p:txBody>
      </p:sp>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7" name="Google Shape;1182;p48">
            <a:extLst>
              <a:ext uri="{FF2B5EF4-FFF2-40B4-BE49-F238E27FC236}">
                <a16:creationId xmlns:a16="http://schemas.microsoft.com/office/drawing/2014/main" id="{6867493F-2DDB-4366-BA3E-8414F493DC99}"/>
              </a:ext>
            </a:extLst>
          </p:cNvPr>
          <p:cNvGrpSpPr/>
          <p:nvPr/>
        </p:nvGrpSpPr>
        <p:grpSpPr>
          <a:xfrm>
            <a:off x="391284" y="238954"/>
            <a:ext cx="346104" cy="353231"/>
            <a:chOff x="3955900" y="2984500"/>
            <a:chExt cx="414000" cy="422525"/>
          </a:xfrm>
          <a:solidFill>
            <a:schemeClr val="accent4">
              <a:lumMod val="40000"/>
              <a:lumOff val="60000"/>
            </a:schemeClr>
          </a:solidFill>
        </p:grpSpPr>
        <p:sp>
          <p:nvSpPr>
            <p:cNvPr id="18" name="Google Shape;1183;p48">
              <a:extLst>
                <a:ext uri="{FF2B5EF4-FFF2-40B4-BE49-F238E27FC236}">
                  <a16:creationId xmlns:a16="http://schemas.microsoft.com/office/drawing/2014/main" id="{66435426-6014-44A3-840F-8EB1B55AF5BB}"/>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p48">
              <a:extLst>
                <a:ext uri="{FF2B5EF4-FFF2-40B4-BE49-F238E27FC236}">
                  <a16:creationId xmlns:a16="http://schemas.microsoft.com/office/drawing/2014/main" id="{3971888E-C24B-4AAA-9148-184336808EB9}"/>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5;p48">
              <a:extLst>
                <a:ext uri="{FF2B5EF4-FFF2-40B4-BE49-F238E27FC236}">
                  <a16:creationId xmlns:a16="http://schemas.microsoft.com/office/drawing/2014/main" id="{49ABBD67-A588-4B74-89DF-9501933C7D02}"/>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Elipse 10">
            <a:extLst>
              <a:ext uri="{FF2B5EF4-FFF2-40B4-BE49-F238E27FC236}">
                <a16:creationId xmlns:a16="http://schemas.microsoft.com/office/drawing/2014/main" id="{443052E5-1A46-48B4-B52E-D0BF9A5D55AF}"/>
              </a:ext>
            </a:extLst>
          </p:cNvPr>
          <p:cNvSpPr/>
          <p:nvPr/>
        </p:nvSpPr>
        <p:spPr>
          <a:xfrm>
            <a:off x="234515" y="112263"/>
            <a:ext cx="646044" cy="64738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CuadroTexto 25">
            <a:extLst>
              <a:ext uri="{FF2B5EF4-FFF2-40B4-BE49-F238E27FC236}">
                <a16:creationId xmlns:a16="http://schemas.microsoft.com/office/drawing/2014/main" id="{32068A2C-89CA-4D59-A215-466BA8537419}"/>
              </a:ext>
            </a:extLst>
          </p:cNvPr>
          <p:cNvSpPr txBox="1"/>
          <p:nvPr/>
        </p:nvSpPr>
        <p:spPr>
          <a:xfrm>
            <a:off x="894522" y="593421"/>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Para probar esta hipótesis existen dos pruebas:</a:t>
            </a:r>
            <a:endParaRPr lang="es-PE" dirty="0"/>
          </a:p>
        </p:txBody>
      </p:sp>
      <p:sp>
        <p:nvSpPr>
          <p:cNvPr id="25" name="CuadroTexto 24">
            <a:extLst>
              <a:ext uri="{FF2B5EF4-FFF2-40B4-BE49-F238E27FC236}">
                <a16:creationId xmlns:a16="http://schemas.microsoft.com/office/drawing/2014/main" id="{5DC17162-310C-452B-88C5-C8CF87860F1B}"/>
              </a:ext>
            </a:extLst>
          </p:cNvPr>
          <p:cNvSpPr txBox="1"/>
          <p:nvPr/>
        </p:nvSpPr>
        <p:spPr>
          <a:xfrm>
            <a:off x="5024053" y="1613645"/>
            <a:ext cx="3556292" cy="1991379"/>
          </a:xfrm>
          <a:prstGeom prst="rect">
            <a:avLst/>
          </a:prstGeom>
          <a:noFill/>
        </p:spPr>
        <p:txBody>
          <a:bodyPr wrap="square">
            <a:spAutoFit/>
          </a:bodyPr>
          <a:lstStyle/>
          <a:p>
            <a:pPr algn="just">
              <a:lnSpc>
                <a:spcPct val="150000"/>
              </a:lnSpc>
            </a:pPr>
            <a:r>
              <a:rPr lang="es-MX" b="1" dirty="0"/>
              <a:t>Pruebas incondicionadas:</a:t>
            </a:r>
          </a:p>
          <a:p>
            <a:pPr algn="just">
              <a:lnSpc>
                <a:spcPct val="150000"/>
              </a:lnSpc>
            </a:pPr>
            <a:r>
              <a:rPr lang="es-MX" dirty="0"/>
              <a:t>-En donde los totales de las filas (    y    ) son aleatorios.</a:t>
            </a:r>
          </a:p>
          <a:p>
            <a:pPr algn="just">
              <a:lnSpc>
                <a:spcPct val="150000"/>
              </a:lnSpc>
            </a:pPr>
            <a:r>
              <a:rPr lang="es-MX" dirty="0"/>
              <a:t>-Se propone considerar todos los valores posibles del parámetro    para maximizar el resultado de la prueba.</a:t>
            </a:r>
            <a:endParaRPr lang="es-PE" dirty="0"/>
          </a:p>
        </p:txBody>
      </p:sp>
      <p:sp>
        <p:nvSpPr>
          <p:cNvPr id="27" name="CuadroTexto 26">
            <a:extLst>
              <a:ext uri="{FF2B5EF4-FFF2-40B4-BE49-F238E27FC236}">
                <a16:creationId xmlns:a16="http://schemas.microsoft.com/office/drawing/2014/main" id="{A8CAA08A-119F-4B68-B969-F76876D64337}"/>
              </a:ext>
            </a:extLst>
          </p:cNvPr>
          <p:cNvSpPr txBox="1"/>
          <p:nvPr/>
        </p:nvSpPr>
        <p:spPr>
          <a:xfrm>
            <a:off x="686299" y="1613645"/>
            <a:ext cx="3867759" cy="2637710"/>
          </a:xfrm>
          <a:prstGeom prst="rect">
            <a:avLst/>
          </a:prstGeom>
          <a:noFill/>
        </p:spPr>
        <p:txBody>
          <a:bodyPr wrap="square">
            <a:spAutoFit/>
          </a:bodyPr>
          <a:lstStyle/>
          <a:p>
            <a:pPr algn="just">
              <a:lnSpc>
                <a:spcPct val="150000"/>
              </a:lnSpc>
            </a:pPr>
            <a:r>
              <a:rPr lang="es-MX" b="1" dirty="0"/>
              <a:t>Pruebas condicionadas:</a:t>
            </a:r>
          </a:p>
          <a:p>
            <a:pPr algn="just">
              <a:lnSpc>
                <a:spcPct val="150000"/>
              </a:lnSpc>
            </a:pPr>
            <a:r>
              <a:rPr lang="es-MX" dirty="0"/>
              <a:t>-En donde los totales de las filas (     y     ) son fijos.</a:t>
            </a:r>
          </a:p>
          <a:p>
            <a:pPr algn="just">
              <a:lnSpc>
                <a:spcPct val="150000"/>
              </a:lnSpc>
            </a:pPr>
            <a:r>
              <a:rPr lang="es-MX" dirty="0"/>
              <a:t>-Fisher en 1934 propuso eliminar este parámetro (   ), condicionando el total de filas a los totales observados en la tabla de contingencia. Basándose en el principio de suficiencia y de estadísticos auxiliares.</a:t>
            </a:r>
            <a:endParaRPr lang="es-PE" dirty="0"/>
          </a:p>
        </p:txBody>
      </p:sp>
      <p:sp>
        <p:nvSpPr>
          <p:cNvPr id="14" name="Rectangle 7">
            <a:extLst>
              <a:ext uri="{FF2B5EF4-FFF2-40B4-BE49-F238E27FC236}">
                <a16:creationId xmlns:a16="http://schemas.microsoft.com/office/drawing/2014/main" id="{B3F043ED-D370-4328-8556-BAE8427AC4DA}"/>
              </a:ext>
            </a:extLst>
          </p:cNvPr>
          <p:cNvSpPr>
            <a:spLocks noChangeArrowheads="1"/>
          </p:cNvSpPr>
          <p:nvPr/>
        </p:nvSpPr>
        <p:spPr bwMode="auto">
          <a:xfrm>
            <a:off x="3615070" y="15359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16" name="Rectangle 9">
            <a:extLst>
              <a:ext uri="{FF2B5EF4-FFF2-40B4-BE49-F238E27FC236}">
                <a16:creationId xmlns:a16="http://schemas.microsoft.com/office/drawing/2014/main" id="{115534A8-3C31-4335-A560-01D521667F69}"/>
              </a:ext>
            </a:extLst>
          </p:cNvPr>
          <p:cNvSpPr>
            <a:spLocks noChangeArrowheads="1"/>
          </p:cNvSpPr>
          <p:nvPr/>
        </p:nvSpPr>
        <p:spPr bwMode="auto">
          <a:xfrm>
            <a:off x="0" y="0"/>
            <a:ext cx="77448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612" name="Rectangle 16">
            <a:extLst>
              <a:ext uri="{FF2B5EF4-FFF2-40B4-BE49-F238E27FC236}">
                <a16:creationId xmlns:a16="http://schemas.microsoft.com/office/drawing/2014/main" id="{D5D14AC5-056C-428F-A37C-556122B3639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613" name="Objeto 612">
            <a:extLst>
              <a:ext uri="{FF2B5EF4-FFF2-40B4-BE49-F238E27FC236}">
                <a16:creationId xmlns:a16="http://schemas.microsoft.com/office/drawing/2014/main" id="{28AE8836-4B61-4217-AA0F-434351161F88}"/>
              </a:ext>
            </a:extLst>
          </p:cNvPr>
          <p:cNvGraphicFramePr>
            <a:graphicFrameLocks noChangeAspect="1"/>
          </p:cNvGraphicFramePr>
          <p:nvPr>
            <p:extLst>
              <p:ext uri="{D42A27DB-BD31-4B8C-83A1-F6EECF244321}">
                <p14:modId xmlns:p14="http://schemas.microsoft.com/office/powerpoint/2010/main" val="861586817"/>
              </p:ext>
            </p:extLst>
          </p:nvPr>
        </p:nvGraphicFramePr>
        <p:xfrm>
          <a:off x="7021490" y="3041042"/>
          <a:ext cx="169976" cy="165772"/>
        </p:xfrm>
        <a:graphic>
          <a:graphicData uri="http://schemas.openxmlformats.org/presentationml/2006/ole">
            <mc:AlternateContent xmlns:mc="http://schemas.openxmlformats.org/markup-compatibility/2006">
              <mc:Choice xmlns:v="urn:schemas-microsoft-com:vml" Requires="v">
                <p:oleObj spid="_x0000_s3194" name="Equation" r:id="rId4" imgW="139700" imgH="139700" progId="Equation.DSMT4">
                  <p:embed/>
                </p:oleObj>
              </mc:Choice>
              <mc:Fallback>
                <p:oleObj name="Equation" r:id="rId4" imgW="139700" imgH="1397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1490" y="3041042"/>
                        <a:ext cx="169976" cy="165772"/>
                      </a:xfrm>
                      <a:prstGeom prst="rect">
                        <a:avLst/>
                      </a:prstGeom>
                      <a:noFill/>
                    </p:spPr>
                  </p:pic>
                </p:oleObj>
              </mc:Fallback>
            </mc:AlternateContent>
          </a:graphicData>
        </a:graphic>
      </p:graphicFrame>
      <p:graphicFrame>
        <p:nvGraphicFramePr>
          <p:cNvPr id="41" name="Objeto 40">
            <a:extLst>
              <a:ext uri="{FF2B5EF4-FFF2-40B4-BE49-F238E27FC236}">
                <a16:creationId xmlns:a16="http://schemas.microsoft.com/office/drawing/2014/main" id="{9022B9DF-3ED4-49B5-9407-A5890EDA64EB}"/>
              </a:ext>
            </a:extLst>
          </p:cNvPr>
          <p:cNvGraphicFramePr>
            <a:graphicFrameLocks noChangeAspect="1"/>
          </p:cNvGraphicFramePr>
          <p:nvPr>
            <p:extLst>
              <p:ext uri="{D42A27DB-BD31-4B8C-83A1-F6EECF244321}">
                <p14:modId xmlns:p14="http://schemas.microsoft.com/office/powerpoint/2010/main" val="300477426"/>
              </p:ext>
            </p:extLst>
          </p:nvPr>
        </p:nvGraphicFramePr>
        <p:xfrm>
          <a:off x="1714304" y="3029119"/>
          <a:ext cx="182202" cy="177695"/>
        </p:xfrm>
        <a:graphic>
          <a:graphicData uri="http://schemas.openxmlformats.org/presentationml/2006/ole">
            <mc:AlternateContent xmlns:mc="http://schemas.openxmlformats.org/markup-compatibility/2006">
              <mc:Choice xmlns:v="urn:schemas-microsoft-com:vml" Requires="v">
                <p:oleObj spid="_x0000_s3195" name="Equation" r:id="rId6" imgW="139700" imgH="139700" progId="Equation.DSMT4">
                  <p:embed/>
                </p:oleObj>
              </mc:Choice>
              <mc:Fallback>
                <p:oleObj name="Equation" r:id="rId6" imgW="139700" imgH="139700" progId="Equation.DSMT4">
                  <p:embed/>
                  <p:pic>
                    <p:nvPicPr>
                      <p:cNvPr id="613" name="Objeto 612">
                        <a:extLst>
                          <a:ext uri="{FF2B5EF4-FFF2-40B4-BE49-F238E27FC236}">
                            <a16:creationId xmlns:a16="http://schemas.microsoft.com/office/drawing/2014/main" id="{28AE8836-4B61-4217-AA0F-434351161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304" y="3029119"/>
                        <a:ext cx="182202" cy="177695"/>
                      </a:xfrm>
                      <a:prstGeom prst="rect">
                        <a:avLst/>
                      </a:prstGeom>
                      <a:noFill/>
                    </p:spPr>
                  </p:pic>
                </p:oleObj>
              </mc:Fallback>
            </mc:AlternateContent>
          </a:graphicData>
        </a:graphic>
      </p:graphicFrame>
      <p:sp>
        <p:nvSpPr>
          <p:cNvPr id="614" name="Rectangle 18">
            <a:extLst>
              <a:ext uri="{FF2B5EF4-FFF2-40B4-BE49-F238E27FC236}">
                <a16:creationId xmlns:a16="http://schemas.microsoft.com/office/drawing/2014/main" id="{64C5E941-4CED-405E-8492-606293AA765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615" name="Objeto 614">
            <a:extLst>
              <a:ext uri="{FF2B5EF4-FFF2-40B4-BE49-F238E27FC236}">
                <a16:creationId xmlns:a16="http://schemas.microsoft.com/office/drawing/2014/main" id="{86733827-F417-4844-B11A-E59F50C90661}"/>
              </a:ext>
            </a:extLst>
          </p:cNvPr>
          <p:cNvGraphicFramePr>
            <a:graphicFrameLocks noChangeAspect="1"/>
          </p:cNvGraphicFramePr>
          <p:nvPr>
            <p:extLst>
              <p:ext uri="{D42A27DB-BD31-4B8C-83A1-F6EECF244321}">
                <p14:modId xmlns:p14="http://schemas.microsoft.com/office/powerpoint/2010/main" val="831302491"/>
              </p:ext>
            </p:extLst>
          </p:nvPr>
        </p:nvGraphicFramePr>
        <p:xfrm>
          <a:off x="3508549" y="2010303"/>
          <a:ext cx="227737" cy="284672"/>
        </p:xfrm>
        <a:graphic>
          <a:graphicData uri="http://schemas.openxmlformats.org/presentationml/2006/ole">
            <mc:AlternateContent xmlns:mc="http://schemas.openxmlformats.org/markup-compatibility/2006">
              <mc:Choice xmlns:v="urn:schemas-microsoft-com:vml" Requires="v">
                <p:oleObj spid="_x0000_s3196" name="Equation" r:id="rId7" imgW="190500" imgH="228600" progId="Equation.DSMT4">
                  <p:embed/>
                </p:oleObj>
              </mc:Choice>
              <mc:Fallback>
                <p:oleObj name="Equation" r:id="rId7" imgW="190500" imgH="2286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549" y="2010303"/>
                        <a:ext cx="227737" cy="284672"/>
                      </a:xfrm>
                      <a:prstGeom prst="rect">
                        <a:avLst/>
                      </a:prstGeom>
                      <a:noFill/>
                    </p:spPr>
                  </p:pic>
                </p:oleObj>
              </mc:Fallback>
            </mc:AlternateContent>
          </a:graphicData>
        </a:graphic>
      </p:graphicFrame>
      <p:sp>
        <p:nvSpPr>
          <p:cNvPr id="616" name="Rectangle 20">
            <a:extLst>
              <a:ext uri="{FF2B5EF4-FFF2-40B4-BE49-F238E27FC236}">
                <a16:creationId xmlns:a16="http://schemas.microsoft.com/office/drawing/2014/main" id="{DCDD4896-0EA1-4FFD-95B9-38A55ADB3F14}"/>
              </a:ext>
            </a:extLst>
          </p:cNvPr>
          <p:cNvSpPr>
            <a:spLocks noChangeArrowheads="1"/>
          </p:cNvSpPr>
          <p:nvPr/>
        </p:nvSpPr>
        <p:spPr bwMode="auto">
          <a:xfrm>
            <a:off x="7855027" y="1535997"/>
            <a:ext cx="10440526" cy="5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17" name="Objeto 616">
            <a:extLst>
              <a:ext uri="{FF2B5EF4-FFF2-40B4-BE49-F238E27FC236}">
                <a16:creationId xmlns:a16="http://schemas.microsoft.com/office/drawing/2014/main" id="{5790E4C9-2A6D-4E0C-A37F-B4A8757356DE}"/>
              </a:ext>
            </a:extLst>
          </p:cNvPr>
          <p:cNvGraphicFramePr>
            <a:graphicFrameLocks noChangeAspect="1"/>
          </p:cNvGraphicFramePr>
          <p:nvPr>
            <p:extLst>
              <p:ext uri="{D42A27DB-BD31-4B8C-83A1-F6EECF244321}">
                <p14:modId xmlns:p14="http://schemas.microsoft.com/office/powerpoint/2010/main" val="1207313001"/>
              </p:ext>
            </p:extLst>
          </p:nvPr>
        </p:nvGraphicFramePr>
        <p:xfrm>
          <a:off x="7855027" y="1993197"/>
          <a:ext cx="241422" cy="301777"/>
        </p:xfrm>
        <a:graphic>
          <a:graphicData uri="http://schemas.openxmlformats.org/presentationml/2006/ole">
            <mc:AlternateContent xmlns:mc="http://schemas.openxmlformats.org/markup-compatibility/2006">
              <mc:Choice xmlns:v="urn:schemas-microsoft-com:vml" Requires="v">
                <p:oleObj spid="_x0000_s3197" name="Equation" r:id="rId9" imgW="190500" imgH="228600" progId="Equation.DSMT4">
                  <p:embed/>
                </p:oleObj>
              </mc:Choice>
              <mc:Fallback>
                <p:oleObj name="Equation" r:id="rId9" imgW="190500" imgH="2286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5027" y="1993197"/>
                        <a:ext cx="241422" cy="301777"/>
                      </a:xfrm>
                      <a:prstGeom prst="rect">
                        <a:avLst/>
                      </a:prstGeom>
                      <a:noFill/>
                    </p:spPr>
                  </p:pic>
                </p:oleObj>
              </mc:Fallback>
            </mc:AlternateContent>
          </a:graphicData>
        </a:graphic>
      </p:graphicFrame>
      <p:sp>
        <p:nvSpPr>
          <p:cNvPr id="619" name="Rectangle 22">
            <a:extLst>
              <a:ext uri="{FF2B5EF4-FFF2-40B4-BE49-F238E27FC236}">
                <a16:creationId xmlns:a16="http://schemas.microsoft.com/office/drawing/2014/main" id="{4A6D9598-9DDE-4FEF-9B4E-B07657CBAC7A}"/>
              </a:ext>
            </a:extLst>
          </p:cNvPr>
          <p:cNvSpPr>
            <a:spLocks noChangeArrowheads="1"/>
          </p:cNvSpPr>
          <p:nvPr/>
        </p:nvSpPr>
        <p:spPr bwMode="auto">
          <a:xfrm>
            <a:off x="3899612" y="1562352"/>
            <a:ext cx="10576176" cy="51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20" name="Objeto 619">
            <a:extLst>
              <a:ext uri="{FF2B5EF4-FFF2-40B4-BE49-F238E27FC236}">
                <a16:creationId xmlns:a16="http://schemas.microsoft.com/office/drawing/2014/main" id="{FB6F7979-B3CC-4E1C-93D2-E4742C2273AD}"/>
              </a:ext>
            </a:extLst>
          </p:cNvPr>
          <p:cNvGraphicFramePr>
            <a:graphicFrameLocks noChangeAspect="1"/>
          </p:cNvGraphicFramePr>
          <p:nvPr>
            <p:extLst>
              <p:ext uri="{D42A27DB-BD31-4B8C-83A1-F6EECF244321}">
                <p14:modId xmlns:p14="http://schemas.microsoft.com/office/powerpoint/2010/main" val="2706542011"/>
              </p:ext>
            </p:extLst>
          </p:nvPr>
        </p:nvGraphicFramePr>
        <p:xfrm>
          <a:off x="3860786" y="2019553"/>
          <a:ext cx="220337" cy="275421"/>
        </p:xfrm>
        <a:graphic>
          <a:graphicData uri="http://schemas.openxmlformats.org/presentationml/2006/ole">
            <mc:AlternateContent xmlns:mc="http://schemas.openxmlformats.org/markup-compatibility/2006">
              <mc:Choice xmlns:v="urn:schemas-microsoft-com:vml" Requires="v">
                <p:oleObj spid="_x0000_s3198" name="Equation" r:id="rId10" imgW="203112" imgH="228501" progId="Equation.DSMT4">
                  <p:embed/>
                </p:oleObj>
              </mc:Choice>
              <mc:Fallback>
                <p:oleObj name="Equation" r:id="rId10" imgW="203112" imgH="228501"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0786" y="2019553"/>
                        <a:ext cx="220337" cy="275421"/>
                      </a:xfrm>
                      <a:prstGeom prst="rect">
                        <a:avLst/>
                      </a:prstGeom>
                      <a:noFill/>
                    </p:spPr>
                  </p:pic>
                </p:oleObj>
              </mc:Fallback>
            </mc:AlternateContent>
          </a:graphicData>
        </a:graphic>
      </p:graphicFrame>
      <p:graphicFrame>
        <p:nvGraphicFramePr>
          <p:cNvPr id="50" name="Objeto 49">
            <a:extLst>
              <a:ext uri="{FF2B5EF4-FFF2-40B4-BE49-F238E27FC236}">
                <a16:creationId xmlns:a16="http://schemas.microsoft.com/office/drawing/2014/main" id="{CB9EA414-0AAF-41E6-9648-6E19312D40A2}"/>
              </a:ext>
            </a:extLst>
          </p:cNvPr>
          <p:cNvGraphicFramePr>
            <a:graphicFrameLocks noChangeAspect="1"/>
          </p:cNvGraphicFramePr>
          <p:nvPr>
            <p:extLst>
              <p:ext uri="{D42A27DB-BD31-4B8C-83A1-F6EECF244321}">
                <p14:modId xmlns:p14="http://schemas.microsoft.com/office/powerpoint/2010/main" val="3177962154"/>
              </p:ext>
            </p:extLst>
          </p:nvPr>
        </p:nvGraphicFramePr>
        <p:xfrm>
          <a:off x="8210911" y="2019552"/>
          <a:ext cx="220337" cy="275421"/>
        </p:xfrm>
        <a:graphic>
          <a:graphicData uri="http://schemas.openxmlformats.org/presentationml/2006/ole">
            <mc:AlternateContent xmlns:mc="http://schemas.openxmlformats.org/markup-compatibility/2006">
              <mc:Choice xmlns:v="urn:schemas-microsoft-com:vml" Requires="v">
                <p:oleObj spid="_x0000_s3199" name="Equation" r:id="rId12" imgW="203112" imgH="228501" progId="Equation.DSMT4">
                  <p:embed/>
                </p:oleObj>
              </mc:Choice>
              <mc:Fallback>
                <p:oleObj name="Equation" r:id="rId12" imgW="203112" imgH="228501" progId="Equation.DSMT4">
                  <p:embed/>
                  <p:pic>
                    <p:nvPicPr>
                      <p:cNvPr id="620" name="Objeto 619">
                        <a:extLst>
                          <a:ext uri="{FF2B5EF4-FFF2-40B4-BE49-F238E27FC236}">
                            <a16:creationId xmlns:a16="http://schemas.microsoft.com/office/drawing/2014/main" id="{FB6F7979-B3CC-4E1C-93D2-E4742C2273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10911" y="2019552"/>
                        <a:ext cx="220337" cy="275421"/>
                      </a:xfrm>
                      <a:prstGeom prst="rect">
                        <a:avLst/>
                      </a:prstGeom>
                      <a:noFill/>
                    </p:spPr>
                  </p:pic>
                </p:oleObj>
              </mc:Fallback>
            </mc:AlternateContent>
          </a:graphicData>
        </a:graphic>
      </p:graphicFrame>
    </p:spTree>
    <p:extLst>
      <p:ext uri="{BB962C8B-B14F-4D97-AF65-F5344CB8AC3E}">
        <p14:creationId xmlns:p14="http://schemas.microsoft.com/office/powerpoint/2010/main" val="273474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12" name="CuadroTexto 11">
            <a:extLst>
              <a:ext uri="{FF2B5EF4-FFF2-40B4-BE49-F238E27FC236}">
                <a16:creationId xmlns:a16="http://schemas.microsoft.com/office/drawing/2014/main" id="{ABE9F025-8FF6-455D-9769-C291DA0B72AD}"/>
              </a:ext>
            </a:extLst>
          </p:cNvPr>
          <p:cNvSpPr txBox="1"/>
          <p:nvPr/>
        </p:nvSpPr>
        <p:spPr>
          <a:xfrm>
            <a:off x="800349" y="1122842"/>
            <a:ext cx="7543301" cy="144655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1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Prueba no condicionada, por lo que se utilizará el siguiente procedimiento para el desarrollo de la prueba de hipótesis: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PE" altLang="es-PE" sz="10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PE" altLang="es-PE" sz="1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Los datos consisten en dos muestras independientes de dos poblaciones respectivamente.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PE" altLang="es-PE" sz="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PE" altLang="es-PE" sz="1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Calcular el p-valor según la hipótesis alterna.</a:t>
            </a:r>
          </a:p>
        </p:txBody>
      </p:sp>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61814" y="178238"/>
            <a:ext cx="3356961" cy="647384"/>
          </a:xfrm>
          <a:prstGeom prst="homePlate">
            <a:avLst>
              <a:gd name="adj" fmla="val 30129"/>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 de Barnard</a:t>
            </a:r>
            <a:endParaRPr sz="1800" b="1" dirty="0">
              <a:solidFill>
                <a:schemeClr val="accent6">
                  <a:lumMod val="50000"/>
                </a:schemeClr>
              </a:solidFill>
              <a:latin typeface="Source Sans Pro"/>
              <a:ea typeface="Source Sans Pro"/>
              <a:cs typeface="Source Sans Pro"/>
              <a:sym typeface="Source Sans Pro"/>
            </a:endParaRPr>
          </a:p>
        </p:txBody>
      </p:sp>
      <p:grpSp>
        <p:nvGrpSpPr>
          <p:cNvPr id="21" name="Google Shape;1182;p48">
            <a:extLst>
              <a:ext uri="{FF2B5EF4-FFF2-40B4-BE49-F238E27FC236}">
                <a16:creationId xmlns:a16="http://schemas.microsoft.com/office/drawing/2014/main" id="{58ED2F20-E316-411C-88E9-0FAC48ABD850}"/>
              </a:ext>
            </a:extLst>
          </p:cNvPr>
          <p:cNvGrpSpPr/>
          <p:nvPr/>
        </p:nvGrpSpPr>
        <p:grpSpPr>
          <a:xfrm>
            <a:off x="334050" y="325314"/>
            <a:ext cx="346104" cy="353231"/>
            <a:chOff x="3955900" y="2984500"/>
            <a:chExt cx="414000" cy="422525"/>
          </a:xfrm>
          <a:solidFill>
            <a:schemeClr val="accent2">
              <a:lumMod val="40000"/>
              <a:lumOff val="60000"/>
            </a:schemeClr>
          </a:solidFill>
        </p:grpSpPr>
        <p:sp>
          <p:nvSpPr>
            <p:cNvPr id="22" name="Google Shape;1183;p48">
              <a:extLst>
                <a:ext uri="{FF2B5EF4-FFF2-40B4-BE49-F238E27FC236}">
                  <a16:creationId xmlns:a16="http://schemas.microsoft.com/office/drawing/2014/main" id="{FDA1A2B9-56AD-45D0-AEEA-DCFD34EEE89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4;p48">
              <a:extLst>
                <a:ext uri="{FF2B5EF4-FFF2-40B4-BE49-F238E27FC236}">
                  <a16:creationId xmlns:a16="http://schemas.microsoft.com/office/drawing/2014/main" id="{F3EA2CA0-EB81-430A-8BD3-6F7A97CBA2F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5;p48">
              <a:extLst>
                <a:ext uri="{FF2B5EF4-FFF2-40B4-BE49-F238E27FC236}">
                  <a16:creationId xmlns:a16="http://schemas.microsoft.com/office/drawing/2014/main" id="{5FF41AFE-7759-40CD-A4B5-78DF1D2550D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Elipse 24">
            <a:extLst>
              <a:ext uri="{FF2B5EF4-FFF2-40B4-BE49-F238E27FC236}">
                <a16:creationId xmlns:a16="http://schemas.microsoft.com/office/drawing/2014/main" id="{617FAEF7-205A-484B-AA79-D1341CB692AD}"/>
              </a:ext>
            </a:extLst>
          </p:cNvPr>
          <p:cNvSpPr/>
          <p:nvPr/>
        </p:nvSpPr>
        <p:spPr>
          <a:xfrm>
            <a:off x="184080" y="201443"/>
            <a:ext cx="646044" cy="64738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image59.png">
            <a:extLst>
              <a:ext uri="{FF2B5EF4-FFF2-40B4-BE49-F238E27FC236}">
                <a16:creationId xmlns:a16="http://schemas.microsoft.com/office/drawing/2014/main" id="{5817FB4C-A742-47B7-81AF-F30D48F1FC6D}"/>
              </a:ext>
            </a:extLst>
          </p:cNvPr>
          <p:cNvPicPr/>
          <p:nvPr/>
        </p:nvPicPr>
        <p:blipFill>
          <a:blip r:embed="rId3"/>
          <a:srcRect/>
          <a:stretch>
            <a:fillRect/>
          </a:stretch>
        </p:blipFill>
        <p:spPr>
          <a:xfrm>
            <a:off x="2015717" y="3157933"/>
            <a:ext cx="1056486" cy="726402"/>
          </a:xfrm>
          <a:prstGeom prst="rect">
            <a:avLst/>
          </a:prstGeom>
          <a:ln/>
        </p:spPr>
      </p:pic>
      <p:pic>
        <p:nvPicPr>
          <p:cNvPr id="20" name="image54.png">
            <a:extLst>
              <a:ext uri="{FF2B5EF4-FFF2-40B4-BE49-F238E27FC236}">
                <a16:creationId xmlns:a16="http://schemas.microsoft.com/office/drawing/2014/main" id="{F24B0647-0DDF-48F5-ABB0-AD573F916F00}"/>
              </a:ext>
            </a:extLst>
          </p:cNvPr>
          <p:cNvPicPr/>
          <p:nvPr/>
        </p:nvPicPr>
        <p:blipFill>
          <a:blip r:embed="rId4"/>
          <a:srcRect/>
          <a:stretch>
            <a:fillRect/>
          </a:stretch>
        </p:blipFill>
        <p:spPr>
          <a:xfrm>
            <a:off x="3996595" y="3157933"/>
            <a:ext cx="1056486" cy="726402"/>
          </a:xfrm>
          <a:prstGeom prst="rect">
            <a:avLst/>
          </a:prstGeom>
          <a:ln/>
        </p:spPr>
      </p:pic>
      <p:pic>
        <p:nvPicPr>
          <p:cNvPr id="26" name="image57.png">
            <a:extLst>
              <a:ext uri="{FF2B5EF4-FFF2-40B4-BE49-F238E27FC236}">
                <a16:creationId xmlns:a16="http://schemas.microsoft.com/office/drawing/2014/main" id="{71749B48-4F35-4FC8-92D7-5FEE10A7A8EA}"/>
              </a:ext>
            </a:extLst>
          </p:cNvPr>
          <p:cNvPicPr/>
          <p:nvPr/>
        </p:nvPicPr>
        <p:blipFill>
          <a:blip r:embed="rId5"/>
          <a:srcRect/>
          <a:stretch>
            <a:fillRect/>
          </a:stretch>
        </p:blipFill>
        <p:spPr>
          <a:xfrm>
            <a:off x="6025728" y="3157933"/>
            <a:ext cx="1056486" cy="726402"/>
          </a:xfrm>
          <a:prstGeom prst="rect">
            <a:avLst/>
          </a:prstGeom>
          <a:ln/>
        </p:spPr>
      </p:pic>
      <p:sp>
        <p:nvSpPr>
          <p:cNvPr id="27" name="CuadroTexto 26">
            <a:extLst>
              <a:ext uri="{FF2B5EF4-FFF2-40B4-BE49-F238E27FC236}">
                <a16:creationId xmlns:a16="http://schemas.microsoft.com/office/drawing/2014/main" id="{228DBFE4-49F6-42CA-83BA-884393B1D045}"/>
              </a:ext>
            </a:extLst>
          </p:cNvPr>
          <p:cNvSpPr txBox="1"/>
          <p:nvPr/>
        </p:nvSpPr>
        <p:spPr>
          <a:xfrm>
            <a:off x="2020186" y="2813568"/>
            <a:ext cx="891591"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Bilateral</a:t>
            </a:r>
            <a:endParaRPr lang="es-PE" sz="1200" dirty="0"/>
          </a:p>
        </p:txBody>
      </p:sp>
      <p:sp>
        <p:nvSpPr>
          <p:cNvPr id="28" name="CuadroTexto 27">
            <a:extLst>
              <a:ext uri="{FF2B5EF4-FFF2-40B4-BE49-F238E27FC236}">
                <a16:creationId xmlns:a16="http://schemas.microsoft.com/office/drawing/2014/main" id="{7FDB4109-95EE-4921-A111-2E21150E14EE}"/>
              </a:ext>
            </a:extLst>
          </p:cNvPr>
          <p:cNvSpPr txBox="1"/>
          <p:nvPr/>
        </p:nvSpPr>
        <p:spPr>
          <a:xfrm>
            <a:off x="5138705" y="2812629"/>
            <a:ext cx="1000595"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Unilateral</a:t>
            </a:r>
            <a:endParaRPr lang="es-PE" sz="1200" dirty="0"/>
          </a:p>
        </p:txBody>
      </p:sp>
    </p:spTree>
    <p:extLst>
      <p:ext uri="{BB962C8B-B14F-4D97-AF65-F5344CB8AC3E}">
        <p14:creationId xmlns:p14="http://schemas.microsoft.com/office/powerpoint/2010/main" val="180260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61814" y="178238"/>
            <a:ext cx="3356961" cy="647384"/>
          </a:xfrm>
          <a:prstGeom prst="homePlate">
            <a:avLst>
              <a:gd name="adj" fmla="val 30129"/>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 de Barnard</a:t>
            </a:r>
            <a:endParaRPr sz="1800" b="1" dirty="0">
              <a:solidFill>
                <a:schemeClr val="accent6">
                  <a:lumMod val="50000"/>
                </a:schemeClr>
              </a:solidFill>
              <a:latin typeface="Source Sans Pro"/>
              <a:ea typeface="Source Sans Pro"/>
              <a:cs typeface="Source Sans Pro"/>
              <a:sym typeface="Source Sans Pro"/>
            </a:endParaRPr>
          </a:p>
        </p:txBody>
      </p:sp>
      <p:grpSp>
        <p:nvGrpSpPr>
          <p:cNvPr id="21" name="Google Shape;1182;p48">
            <a:extLst>
              <a:ext uri="{FF2B5EF4-FFF2-40B4-BE49-F238E27FC236}">
                <a16:creationId xmlns:a16="http://schemas.microsoft.com/office/drawing/2014/main" id="{58ED2F20-E316-411C-88E9-0FAC48ABD850}"/>
              </a:ext>
            </a:extLst>
          </p:cNvPr>
          <p:cNvGrpSpPr/>
          <p:nvPr/>
        </p:nvGrpSpPr>
        <p:grpSpPr>
          <a:xfrm>
            <a:off x="334050" y="325314"/>
            <a:ext cx="346104" cy="353231"/>
            <a:chOff x="3955900" y="2984500"/>
            <a:chExt cx="414000" cy="422525"/>
          </a:xfrm>
          <a:solidFill>
            <a:schemeClr val="accent2">
              <a:lumMod val="40000"/>
              <a:lumOff val="60000"/>
            </a:schemeClr>
          </a:solidFill>
        </p:grpSpPr>
        <p:sp>
          <p:nvSpPr>
            <p:cNvPr id="22" name="Google Shape;1183;p48">
              <a:extLst>
                <a:ext uri="{FF2B5EF4-FFF2-40B4-BE49-F238E27FC236}">
                  <a16:creationId xmlns:a16="http://schemas.microsoft.com/office/drawing/2014/main" id="{FDA1A2B9-56AD-45D0-AEEA-DCFD34EEE89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4;p48">
              <a:extLst>
                <a:ext uri="{FF2B5EF4-FFF2-40B4-BE49-F238E27FC236}">
                  <a16:creationId xmlns:a16="http://schemas.microsoft.com/office/drawing/2014/main" id="{F3EA2CA0-EB81-430A-8BD3-6F7A97CBA2F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5;p48">
              <a:extLst>
                <a:ext uri="{FF2B5EF4-FFF2-40B4-BE49-F238E27FC236}">
                  <a16:creationId xmlns:a16="http://schemas.microsoft.com/office/drawing/2014/main" id="{5FF41AFE-7759-40CD-A4B5-78DF1D2550D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Elipse 24">
            <a:extLst>
              <a:ext uri="{FF2B5EF4-FFF2-40B4-BE49-F238E27FC236}">
                <a16:creationId xmlns:a16="http://schemas.microsoft.com/office/drawing/2014/main" id="{617FAEF7-205A-484B-AA79-D1341CB692AD}"/>
              </a:ext>
            </a:extLst>
          </p:cNvPr>
          <p:cNvSpPr/>
          <p:nvPr/>
        </p:nvSpPr>
        <p:spPr>
          <a:xfrm>
            <a:off x="184080" y="201443"/>
            <a:ext cx="646044" cy="64738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31" name="Objeto 30">
            <a:extLst>
              <a:ext uri="{FF2B5EF4-FFF2-40B4-BE49-F238E27FC236}">
                <a16:creationId xmlns:a16="http://schemas.microsoft.com/office/drawing/2014/main" id="{ED1D7166-58C9-4893-B2BF-34C1C8EE54E8}"/>
              </a:ext>
            </a:extLst>
          </p:cNvPr>
          <p:cNvGraphicFramePr>
            <a:graphicFrameLocks noChangeAspect="1"/>
          </p:cNvGraphicFramePr>
          <p:nvPr>
            <p:extLst>
              <p:ext uri="{D42A27DB-BD31-4B8C-83A1-F6EECF244321}">
                <p14:modId xmlns:p14="http://schemas.microsoft.com/office/powerpoint/2010/main" val="3920274156"/>
              </p:ext>
            </p:extLst>
          </p:nvPr>
        </p:nvGraphicFramePr>
        <p:xfrm>
          <a:off x="4437765" y="3183501"/>
          <a:ext cx="1046199" cy="510068"/>
        </p:xfrm>
        <a:graphic>
          <a:graphicData uri="http://schemas.openxmlformats.org/presentationml/2006/ole">
            <mc:AlternateContent xmlns:mc="http://schemas.openxmlformats.org/markup-compatibility/2006">
              <mc:Choice xmlns:v="urn:schemas-microsoft-com:vml" Requires="v">
                <p:oleObj spid="_x0000_s4258" name="Equation" r:id="rId4" imgW="888614" imgH="431613" progId="Equation.DSMT4">
                  <p:embed/>
                </p:oleObj>
              </mc:Choice>
              <mc:Fallback>
                <p:oleObj name="Equation" r:id="rId4" imgW="888614" imgH="431613"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765" y="3183501"/>
                        <a:ext cx="1046199" cy="510068"/>
                      </a:xfrm>
                      <a:prstGeom prst="rect">
                        <a:avLst/>
                      </a:prstGeom>
                      <a:noFill/>
                    </p:spPr>
                  </p:pic>
                </p:oleObj>
              </mc:Fallback>
            </mc:AlternateContent>
          </a:graphicData>
        </a:graphic>
      </p:graphicFrame>
      <p:graphicFrame>
        <p:nvGraphicFramePr>
          <p:cNvPr id="32" name="Objeto 31">
            <a:extLst>
              <a:ext uri="{FF2B5EF4-FFF2-40B4-BE49-F238E27FC236}">
                <a16:creationId xmlns:a16="http://schemas.microsoft.com/office/drawing/2014/main" id="{BB4EAEC7-71F2-4B5E-B43E-052852BF3F3B}"/>
              </a:ext>
            </a:extLst>
          </p:cNvPr>
          <p:cNvGraphicFramePr>
            <a:graphicFrameLocks noChangeAspect="1"/>
          </p:cNvGraphicFramePr>
          <p:nvPr>
            <p:extLst>
              <p:ext uri="{D42A27DB-BD31-4B8C-83A1-F6EECF244321}">
                <p14:modId xmlns:p14="http://schemas.microsoft.com/office/powerpoint/2010/main" val="2269637745"/>
              </p:ext>
            </p:extLst>
          </p:nvPr>
        </p:nvGraphicFramePr>
        <p:xfrm>
          <a:off x="5729117" y="3172124"/>
          <a:ext cx="1046199" cy="532822"/>
        </p:xfrm>
        <a:graphic>
          <a:graphicData uri="http://schemas.openxmlformats.org/presentationml/2006/ole">
            <mc:AlternateContent xmlns:mc="http://schemas.openxmlformats.org/markup-compatibility/2006">
              <mc:Choice xmlns:v="urn:schemas-microsoft-com:vml" Requires="v">
                <p:oleObj spid="_x0000_s4259" name="Equation" r:id="rId6" imgW="850531" imgH="431613" progId="Equation.DSMT4">
                  <p:embed/>
                </p:oleObj>
              </mc:Choice>
              <mc:Fallback>
                <p:oleObj name="Equation" r:id="rId6" imgW="850531" imgH="431613"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9117" y="3172124"/>
                        <a:ext cx="1046199" cy="532822"/>
                      </a:xfrm>
                      <a:prstGeom prst="rect">
                        <a:avLst/>
                      </a:prstGeom>
                      <a:noFill/>
                    </p:spPr>
                  </p:pic>
                </p:oleObj>
              </mc:Fallback>
            </mc:AlternateContent>
          </a:graphicData>
        </a:graphic>
      </p:graphicFrame>
      <p:sp>
        <p:nvSpPr>
          <p:cNvPr id="38" name="Rectangle 26">
            <a:extLst>
              <a:ext uri="{FF2B5EF4-FFF2-40B4-BE49-F238E27FC236}">
                <a16:creationId xmlns:a16="http://schemas.microsoft.com/office/drawing/2014/main" id="{369A2B8F-EDBC-429C-97C5-5A0345CD959D}"/>
              </a:ext>
            </a:extLst>
          </p:cNvPr>
          <p:cNvSpPr>
            <a:spLocks noChangeArrowheads="1"/>
          </p:cNvSpPr>
          <p:nvPr/>
        </p:nvSpPr>
        <p:spPr bwMode="auto">
          <a:xfrm>
            <a:off x="184080" y="33580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1100" b="0" i="0" u="none" strike="noStrike" cap="none" normalizeH="0" baseline="0">
                <a:ln>
                  <a:noFill/>
                </a:ln>
                <a:solidFill>
                  <a:schemeClr val="tx1"/>
                </a:solidFill>
                <a:effectLst/>
                <a:latin typeface="Arial" panose="020B0604020202020204" pitchFamily="34" charset="0"/>
                <a:ea typeface="Arial" panose="020B0604020202020204" pitchFamily="34" charset="0"/>
              </a:rPr>
              <a:t> , </a:t>
            </a: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40" name="Rectangle 28">
            <a:extLst>
              <a:ext uri="{FF2B5EF4-FFF2-40B4-BE49-F238E27FC236}">
                <a16:creationId xmlns:a16="http://schemas.microsoft.com/office/drawing/2014/main" id="{3BEF6BA5-F921-4D4C-853F-2792B5002FC1}"/>
              </a:ext>
            </a:extLst>
          </p:cNvPr>
          <p:cNvSpPr>
            <a:spLocks noChangeArrowheads="1"/>
          </p:cNvSpPr>
          <p:nvPr/>
        </p:nvSpPr>
        <p:spPr bwMode="auto">
          <a:xfrm>
            <a:off x="184080" y="38310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3" name="Tabla 53">
            <a:extLst>
              <a:ext uri="{FF2B5EF4-FFF2-40B4-BE49-F238E27FC236}">
                <a16:creationId xmlns:a16="http://schemas.microsoft.com/office/drawing/2014/main" id="{17329F6D-9E6A-4C0B-817B-82A3012AC371}"/>
              </a:ext>
            </a:extLst>
          </p:cNvPr>
          <p:cNvGraphicFramePr>
            <a:graphicFrameLocks noGrp="1"/>
          </p:cNvGraphicFramePr>
          <p:nvPr>
            <p:extLst>
              <p:ext uri="{D42A27DB-BD31-4B8C-83A1-F6EECF244321}">
                <p14:modId xmlns:p14="http://schemas.microsoft.com/office/powerpoint/2010/main" val="4137873414"/>
              </p:ext>
            </p:extLst>
          </p:nvPr>
        </p:nvGraphicFramePr>
        <p:xfrm>
          <a:off x="1270775" y="1417643"/>
          <a:ext cx="6096000" cy="1483360"/>
        </p:xfrm>
        <a:graphic>
          <a:graphicData uri="http://schemas.openxmlformats.org/drawingml/2006/table">
            <a:tbl>
              <a:tblPr firstRow="1" bandRow="1">
                <a:tableStyleId>{891A1956-3D7E-41C0-9DF7-105A978C6925}</a:tableStyleId>
              </a:tblPr>
              <a:tblGrid>
                <a:gridCol w="2032000">
                  <a:extLst>
                    <a:ext uri="{9D8B030D-6E8A-4147-A177-3AD203B41FA5}">
                      <a16:colId xmlns:a16="http://schemas.microsoft.com/office/drawing/2014/main" val="4275482396"/>
                    </a:ext>
                  </a:extLst>
                </a:gridCol>
                <a:gridCol w="2032000">
                  <a:extLst>
                    <a:ext uri="{9D8B030D-6E8A-4147-A177-3AD203B41FA5}">
                      <a16:colId xmlns:a16="http://schemas.microsoft.com/office/drawing/2014/main" val="1619325622"/>
                    </a:ext>
                  </a:extLst>
                </a:gridCol>
                <a:gridCol w="2032000">
                  <a:extLst>
                    <a:ext uri="{9D8B030D-6E8A-4147-A177-3AD203B41FA5}">
                      <a16:colId xmlns:a16="http://schemas.microsoft.com/office/drawing/2014/main" val="4277059077"/>
                    </a:ext>
                  </a:extLst>
                </a:gridCol>
              </a:tblGrid>
              <a:tr h="370840">
                <a:tc>
                  <a:txBody>
                    <a:bodyPr/>
                    <a:lstStyle/>
                    <a:p>
                      <a:pPr algn="ctr"/>
                      <a:endParaRPr lang="es-PE" dirty="0"/>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gridSpan="2">
                  <a:txBody>
                    <a:bodyPr/>
                    <a:lstStyle/>
                    <a:p>
                      <a:pPr algn="ctr"/>
                      <a:r>
                        <a:rPr lang="es-PE" b="1" dirty="0"/>
                        <a:t>Grupo 1</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hMerge="1">
                  <a:txBody>
                    <a:bodyPr/>
                    <a:lstStyle/>
                    <a:p>
                      <a:endParaRPr lang="es-PE" dirty="0"/>
                    </a:p>
                  </a:txBody>
                  <a:tcPr/>
                </a:tc>
                <a:extLst>
                  <a:ext uri="{0D108BD9-81ED-4DB2-BD59-A6C34878D82A}">
                    <a16:rowId xmlns:a16="http://schemas.microsoft.com/office/drawing/2014/main" val="4181482122"/>
                  </a:ext>
                </a:extLst>
              </a:tr>
              <a:tr h="370840">
                <a:tc rowSpan="2">
                  <a:txBody>
                    <a:bodyPr/>
                    <a:lstStyle/>
                    <a:p>
                      <a:pPr algn="ctr"/>
                      <a:r>
                        <a:rPr lang="es-PE" b="1" dirty="0"/>
                        <a:t>Grupo 2</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284672857"/>
                  </a:ext>
                </a:extLst>
              </a:tr>
              <a:tr h="370840">
                <a:tc vMerge="1">
                  <a:txBody>
                    <a:bodyPr/>
                    <a:lstStyle/>
                    <a:p>
                      <a:endParaRPr lang="es-PE" dirty="0"/>
                    </a:p>
                  </a:txBody>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761786315"/>
                  </a:ext>
                </a:extLst>
              </a:tr>
              <a:tr h="370840">
                <a:tc>
                  <a:txBody>
                    <a:bodyPr/>
                    <a:lstStyle/>
                    <a:p>
                      <a:pPr algn="ctr"/>
                      <a:r>
                        <a:rPr lang="es-PE" b="1" dirty="0"/>
                        <a:t>Totales</a:t>
                      </a: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endParaRPr lang="es-PE" dirty="0"/>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442177663"/>
                  </a:ext>
                </a:extLst>
              </a:tr>
            </a:tbl>
          </a:graphicData>
        </a:graphic>
      </p:graphicFrame>
      <p:graphicFrame>
        <p:nvGraphicFramePr>
          <p:cNvPr id="56" name="Objeto 55">
            <a:extLst>
              <a:ext uri="{FF2B5EF4-FFF2-40B4-BE49-F238E27FC236}">
                <a16:creationId xmlns:a16="http://schemas.microsoft.com/office/drawing/2014/main" id="{EAD1D3A6-E4BD-4292-95B4-AA77438A5E90}"/>
              </a:ext>
            </a:extLst>
          </p:cNvPr>
          <p:cNvGraphicFramePr>
            <a:graphicFrameLocks noChangeAspect="1"/>
          </p:cNvGraphicFramePr>
          <p:nvPr>
            <p:extLst>
              <p:ext uri="{D42A27DB-BD31-4B8C-83A1-F6EECF244321}">
                <p14:modId xmlns:p14="http://schemas.microsoft.com/office/powerpoint/2010/main" val="3512415259"/>
              </p:ext>
            </p:extLst>
          </p:nvPr>
        </p:nvGraphicFramePr>
        <p:xfrm>
          <a:off x="4018665" y="2600395"/>
          <a:ext cx="677863" cy="236538"/>
        </p:xfrm>
        <a:graphic>
          <a:graphicData uri="http://schemas.openxmlformats.org/presentationml/2006/ole">
            <mc:AlternateContent xmlns:mc="http://schemas.openxmlformats.org/markup-compatibility/2006">
              <mc:Choice xmlns:v="urn:schemas-microsoft-com:vml" Requires="v">
                <p:oleObj spid="_x0000_s4260" name="Equation" r:id="rId8" imgW="672808" imgH="228501" progId="Equation.DSMT4">
                  <p:embed/>
                </p:oleObj>
              </mc:Choice>
              <mc:Fallback>
                <p:oleObj name="Equation" r:id="rId8" imgW="672808" imgH="228501" progId="Equation.DSMT4">
                  <p:embed/>
                  <p:pic>
                    <p:nvPicPr>
                      <p:cNvPr id="33" name="Objeto 32">
                        <a:extLst>
                          <a:ext uri="{FF2B5EF4-FFF2-40B4-BE49-F238E27FC236}">
                            <a16:creationId xmlns:a16="http://schemas.microsoft.com/office/drawing/2014/main" id="{9193FB9E-1E5A-4FAA-B764-25FD232DEB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8665" y="2600395"/>
                        <a:ext cx="677863"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to 56">
            <a:extLst>
              <a:ext uri="{FF2B5EF4-FFF2-40B4-BE49-F238E27FC236}">
                <a16:creationId xmlns:a16="http://schemas.microsoft.com/office/drawing/2014/main" id="{A2DC8251-9EB5-4EDC-AE2A-D01E55E84293}"/>
              </a:ext>
            </a:extLst>
          </p:cNvPr>
          <p:cNvGraphicFramePr>
            <a:graphicFrameLocks noChangeAspect="1"/>
          </p:cNvGraphicFramePr>
          <p:nvPr>
            <p:extLst>
              <p:ext uri="{D42A27DB-BD31-4B8C-83A1-F6EECF244321}">
                <p14:modId xmlns:p14="http://schemas.microsoft.com/office/powerpoint/2010/main" val="1966673174"/>
              </p:ext>
            </p:extLst>
          </p:nvPr>
        </p:nvGraphicFramePr>
        <p:xfrm>
          <a:off x="5995175" y="2600395"/>
          <a:ext cx="685800" cy="236537"/>
        </p:xfrm>
        <a:graphic>
          <a:graphicData uri="http://schemas.openxmlformats.org/presentationml/2006/ole">
            <mc:AlternateContent xmlns:mc="http://schemas.openxmlformats.org/markup-compatibility/2006">
              <mc:Choice xmlns:v="urn:schemas-microsoft-com:vml" Requires="v">
                <p:oleObj spid="_x0000_s4261" name="Equation" r:id="rId10" imgW="711200" imgH="228600" progId="Equation.DSMT4">
                  <p:embed/>
                </p:oleObj>
              </mc:Choice>
              <mc:Fallback>
                <p:oleObj name="Equation" r:id="rId10" imgW="711200" imgH="228600" progId="Equation.DSMT4">
                  <p:embed/>
                  <p:pic>
                    <p:nvPicPr>
                      <p:cNvPr id="34" name="Objeto 33">
                        <a:extLst>
                          <a:ext uri="{FF2B5EF4-FFF2-40B4-BE49-F238E27FC236}">
                            <a16:creationId xmlns:a16="http://schemas.microsoft.com/office/drawing/2014/main" id="{8E7B35C5-4BA7-490A-8FAE-2138AE3629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5175" y="2600395"/>
                        <a:ext cx="685800"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to 58">
            <a:extLst>
              <a:ext uri="{FF2B5EF4-FFF2-40B4-BE49-F238E27FC236}">
                <a16:creationId xmlns:a16="http://schemas.microsoft.com/office/drawing/2014/main" id="{AE64F353-BB02-446E-AB86-3EC24DA66BCE}"/>
              </a:ext>
            </a:extLst>
          </p:cNvPr>
          <p:cNvGraphicFramePr>
            <a:graphicFrameLocks noChangeAspect="1"/>
          </p:cNvGraphicFramePr>
          <p:nvPr>
            <p:extLst>
              <p:ext uri="{D42A27DB-BD31-4B8C-83A1-F6EECF244321}">
                <p14:modId xmlns:p14="http://schemas.microsoft.com/office/powerpoint/2010/main" val="2043587701"/>
              </p:ext>
            </p:extLst>
          </p:nvPr>
        </p:nvGraphicFramePr>
        <p:xfrm>
          <a:off x="4277427" y="1840041"/>
          <a:ext cx="160338" cy="236538"/>
        </p:xfrm>
        <a:graphic>
          <a:graphicData uri="http://schemas.openxmlformats.org/presentationml/2006/ole">
            <mc:AlternateContent xmlns:mc="http://schemas.openxmlformats.org/markup-compatibility/2006">
              <mc:Choice xmlns:v="urn:schemas-microsoft-com:vml" Requires="v">
                <p:oleObj spid="_x0000_s4262" name="Equation" r:id="rId12" imgW="152334" imgH="228501" progId="Equation.DSMT4">
                  <p:embed/>
                </p:oleObj>
              </mc:Choice>
              <mc:Fallback>
                <p:oleObj name="Equation" r:id="rId12" imgW="152334" imgH="228501" progId="Equation.DSMT4">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7427" y="1840041"/>
                        <a:ext cx="160338"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to 60">
            <a:extLst>
              <a:ext uri="{FF2B5EF4-FFF2-40B4-BE49-F238E27FC236}">
                <a16:creationId xmlns:a16="http://schemas.microsoft.com/office/drawing/2014/main" id="{FCA9CF7D-35E5-4736-8D18-909638B3B813}"/>
              </a:ext>
            </a:extLst>
          </p:cNvPr>
          <p:cNvGraphicFramePr>
            <a:graphicFrameLocks noChangeAspect="1"/>
          </p:cNvGraphicFramePr>
          <p:nvPr>
            <p:extLst>
              <p:ext uri="{D42A27DB-BD31-4B8C-83A1-F6EECF244321}">
                <p14:modId xmlns:p14="http://schemas.microsoft.com/office/powerpoint/2010/main" val="1737356339"/>
              </p:ext>
            </p:extLst>
          </p:nvPr>
        </p:nvGraphicFramePr>
        <p:xfrm>
          <a:off x="6257906" y="1846002"/>
          <a:ext cx="160338" cy="236538"/>
        </p:xfrm>
        <a:graphic>
          <a:graphicData uri="http://schemas.openxmlformats.org/presentationml/2006/ole">
            <mc:AlternateContent xmlns:mc="http://schemas.openxmlformats.org/markup-compatibility/2006">
              <mc:Choice xmlns:v="urn:schemas-microsoft-com:vml" Requires="v">
                <p:oleObj spid="_x0000_s4263" name="Equation" r:id="rId14" imgW="165028" imgH="228501" progId="Equation.DSMT4">
                  <p:embed/>
                </p:oleObj>
              </mc:Choice>
              <mc:Fallback>
                <p:oleObj name="Equation" r:id="rId14" imgW="165028" imgH="228501" progId="Equation.DSMT4">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57906" y="1846002"/>
                        <a:ext cx="160338"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to 62">
            <a:extLst>
              <a:ext uri="{FF2B5EF4-FFF2-40B4-BE49-F238E27FC236}">
                <a16:creationId xmlns:a16="http://schemas.microsoft.com/office/drawing/2014/main" id="{16DDC9A8-097B-41AB-A3CD-E272797BEA45}"/>
              </a:ext>
            </a:extLst>
          </p:cNvPr>
          <p:cNvGraphicFramePr>
            <a:graphicFrameLocks noChangeAspect="1"/>
          </p:cNvGraphicFramePr>
          <p:nvPr>
            <p:extLst>
              <p:ext uri="{D42A27DB-BD31-4B8C-83A1-F6EECF244321}">
                <p14:modId xmlns:p14="http://schemas.microsoft.com/office/powerpoint/2010/main" val="2513457215"/>
              </p:ext>
            </p:extLst>
          </p:nvPr>
        </p:nvGraphicFramePr>
        <p:xfrm>
          <a:off x="4277427" y="2222078"/>
          <a:ext cx="160338" cy="236538"/>
        </p:xfrm>
        <a:graphic>
          <a:graphicData uri="http://schemas.openxmlformats.org/presentationml/2006/ole">
            <mc:AlternateContent xmlns:mc="http://schemas.openxmlformats.org/markup-compatibility/2006">
              <mc:Choice xmlns:v="urn:schemas-microsoft-com:vml" Requires="v">
                <p:oleObj spid="_x0000_s4264" name="Equation" r:id="rId16" imgW="165028" imgH="228501" progId="Equation.DSMT4">
                  <p:embed/>
                </p:oleObj>
              </mc:Choice>
              <mc:Fallback>
                <p:oleObj name="Equation" r:id="rId16" imgW="165028" imgH="228501" progId="Equation.DSMT4">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7427" y="2222078"/>
                        <a:ext cx="160338"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to 64">
            <a:extLst>
              <a:ext uri="{FF2B5EF4-FFF2-40B4-BE49-F238E27FC236}">
                <a16:creationId xmlns:a16="http://schemas.microsoft.com/office/drawing/2014/main" id="{7F2CE7EB-F2F6-40D3-93C6-CED2A85369A7}"/>
              </a:ext>
            </a:extLst>
          </p:cNvPr>
          <p:cNvGraphicFramePr>
            <a:graphicFrameLocks noChangeAspect="1"/>
          </p:cNvGraphicFramePr>
          <p:nvPr>
            <p:extLst>
              <p:ext uri="{D42A27DB-BD31-4B8C-83A1-F6EECF244321}">
                <p14:modId xmlns:p14="http://schemas.microsoft.com/office/powerpoint/2010/main" val="2185940312"/>
              </p:ext>
            </p:extLst>
          </p:nvPr>
        </p:nvGraphicFramePr>
        <p:xfrm>
          <a:off x="6252217" y="2229624"/>
          <a:ext cx="160338" cy="236538"/>
        </p:xfrm>
        <a:graphic>
          <a:graphicData uri="http://schemas.openxmlformats.org/presentationml/2006/ole">
            <mc:AlternateContent xmlns:mc="http://schemas.openxmlformats.org/markup-compatibility/2006">
              <mc:Choice xmlns:v="urn:schemas-microsoft-com:vml" Requires="v">
                <p:oleObj spid="_x0000_s4265" name="Equation" r:id="rId18" imgW="165028" imgH="228501" progId="Equation.DSMT4">
                  <p:embed/>
                </p:oleObj>
              </mc:Choice>
              <mc:Fallback>
                <p:oleObj name="Equation" r:id="rId18" imgW="165028" imgH="228501" progId="Equation.DSMT4">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52217" y="2229624"/>
                        <a:ext cx="160338"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7AC1567C-BAD0-4239-90FA-ECAD9577909A}"/>
                  </a:ext>
                </a:extLst>
              </p:cNvPr>
              <p:cNvSpPr txBox="1"/>
              <p:nvPr/>
            </p:nvSpPr>
            <p:spPr>
              <a:xfrm>
                <a:off x="680154" y="3158193"/>
                <a:ext cx="4644244" cy="5467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PE" i="1" smtClean="0">
                              <a:solidFill>
                                <a:srgbClr val="836967"/>
                              </a:solidFill>
                              <a:latin typeface="Cambria Math" panose="02040503050406030204" pitchFamily="18" charset="0"/>
                            </a:rPr>
                          </m:ctrlPr>
                        </m:accPr>
                        <m:e>
                          <m:r>
                            <a:rPr lang="es-PE" i="1">
                              <a:latin typeface="Cambria Math" panose="02040503050406030204" pitchFamily="18" charset="0"/>
                            </a:rPr>
                            <m:t>𝑝</m:t>
                          </m:r>
                        </m:e>
                      </m:acc>
                      <m:r>
                        <a:rPr lang="es-PE" i="0">
                          <a:latin typeface="Cambria Math" panose="02040503050406030204" pitchFamily="18" charset="0"/>
                        </a:rPr>
                        <m:t>=</m:t>
                      </m:r>
                      <m:f>
                        <m:fPr>
                          <m:ctrlPr>
                            <a:rPr lang="es-PE" i="1">
                              <a:solidFill>
                                <a:srgbClr val="836967"/>
                              </a:solidFill>
                              <a:latin typeface="Cambria Math" panose="02040503050406030204" pitchFamily="18" charset="0"/>
                            </a:rPr>
                          </m:ctrlPr>
                        </m:fPr>
                        <m:num>
                          <m:d>
                            <m:dPr>
                              <m:ctrlPr>
                                <a:rPr lang="es-PE" i="1">
                                  <a:latin typeface="Cambria Math" panose="02040503050406030204" pitchFamily="18" charset="0"/>
                                </a:rPr>
                              </m:ctrlPr>
                            </m:dPr>
                            <m:e>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1</m:t>
                                  </m:r>
                                </m:sub>
                              </m:sSub>
                              <m:r>
                                <a:rPr lang="es-PE" i="0">
                                  <a:latin typeface="Cambria Math" panose="02040503050406030204" pitchFamily="18" charset="0"/>
                                </a:rPr>
                                <m:t>+</m:t>
                              </m:r>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2</m:t>
                                  </m:r>
                                </m:sub>
                              </m:sSub>
                            </m:e>
                          </m:d>
                        </m:num>
                        <m:den>
                          <m:d>
                            <m:dPr>
                              <m:ctrlPr>
                                <a:rPr lang="es-PE" i="1">
                                  <a:latin typeface="Cambria Math" panose="02040503050406030204" pitchFamily="18" charset="0"/>
                                </a:rPr>
                              </m:ctrlPr>
                            </m:dPr>
                            <m:e>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1</m:t>
                                  </m:r>
                                </m:sub>
                              </m:sSub>
                              <m:r>
                                <a:rPr lang="es-PE" i="0">
                                  <a:latin typeface="Cambria Math" panose="02040503050406030204" pitchFamily="18" charset="0"/>
                                </a:rPr>
                                <m:t>+</m:t>
                              </m:r>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2</m:t>
                                  </m:r>
                                </m:sub>
                              </m:sSub>
                              <m:r>
                                <a:rPr lang="es-PE" i="0">
                                  <a:latin typeface="Cambria Math" panose="02040503050406030204" pitchFamily="18" charset="0"/>
                                </a:rPr>
                                <m:t>+</m:t>
                              </m:r>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3</m:t>
                                  </m:r>
                                </m:sub>
                              </m:sSub>
                              <m:r>
                                <a:rPr lang="es-PE" i="0">
                                  <a:latin typeface="Cambria Math" panose="02040503050406030204" pitchFamily="18" charset="0"/>
                                </a:rPr>
                                <m:t>+</m:t>
                              </m:r>
                              <m:sSub>
                                <m:sSubPr>
                                  <m:ctrlPr>
                                    <a:rPr lang="es-PE" i="1">
                                      <a:solidFill>
                                        <a:srgbClr val="836967"/>
                                      </a:solidFill>
                                      <a:latin typeface="Cambria Math" panose="02040503050406030204" pitchFamily="18" charset="0"/>
                                    </a:rPr>
                                  </m:ctrlPr>
                                </m:sSubPr>
                                <m:e>
                                  <m:r>
                                    <a:rPr lang="es-PE" i="1">
                                      <a:latin typeface="Cambria Math" panose="02040503050406030204" pitchFamily="18" charset="0"/>
                                    </a:rPr>
                                    <m:t>𝑛</m:t>
                                  </m:r>
                                </m:e>
                                <m:sub>
                                  <m:r>
                                    <a:rPr lang="es-PE" i="0">
                                      <a:latin typeface="Cambria Math" panose="02040503050406030204" pitchFamily="18" charset="0"/>
                                    </a:rPr>
                                    <m:t>4</m:t>
                                  </m:r>
                                </m:sub>
                              </m:sSub>
                            </m:e>
                          </m:d>
                        </m:den>
                      </m:f>
                    </m:oMath>
                  </m:oMathPara>
                </a14:m>
                <a:endParaRPr lang="es-PE" dirty="0"/>
              </a:p>
            </p:txBody>
          </p:sp>
        </mc:Choice>
        <mc:Fallback xmlns="">
          <p:sp>
            <p:nvSpPr>
              <p:cNvPr id="33" name="CuadroTexto 32">
                <a:extLst>
                  <a:ext uri="{FF2B5EF4-FFF2-40B4-BE49-F238E27FC236}">
                    <a16:creationId xmlns:a16="http://schemas.microsoft.com/office/drawing/2014/main" id="{7AC1567C-BAD0-4239-90FA-ECAD9577909A}"/>
                  </a:ext>
                </a:extLst>
              </p:cNvPr>
              <p:cNvSpPr txBox="1">
                <a:spLocks noRot="1" noChangeAspect="1" noMove="1" noResize="1" noEditPoints="1" noAdjustHandles="1" noChangeArrowheads="1" noChangeShapeType="1" noTextEdit="1"/>
              </p:cNvSpPr>
              <p:nvPr/>
            </p:nvSpPr>
            <p:spPr>
              <a:xfrm>
                <a:off x="680154" y="3158193"/>
                <a:ext cx="4644244" cy="546753"/>
              </a:xfrm>
              <a:prstGeom prst="rect">
                <a:avLst/>
              </a:prstGeom>
              <a:blipFill>
                <a:blip r:embed="rId20"/>
                <a:stretch>
                  <a:fillRect/>
                </a:stretch>
              </a:blipFill>
            </p:spPr>
            <p:txBody>
              <a:bodyPr/>
              <a:lstStyle/>
              <a:p>
                <a:r>
                  <a:rPr lang="es-PE">
                    <a:noFill/>
                  </a:rPr>
                  <a:t> </a:t>
                </a:r>
              </a:p>
            </p:txBody>
          </p:sp>
        </mc:Fallback>
      </mc:AlternateContent>
      <p:sp>
        <p:nvSpPr>
          <p:cNvPr id="34" name="CuadroTexto 33">
            <a:extLst>
              <a:ext uri="{FF2B5EF4-FFF2-40B4-BE49-F238E27FC236}">
                <a16:creationId xmlns:a16="http://schemas.microsoft.com/office/drawing/2014/main" id="{75E2DF8C-0070-450C-B27B-0348EEF07A02}"/>
              </a:ext>
            </a:extLst>
          </p:cNvPr>
          <p:cNvSpPr txBox="1"/>
          <p:nvPr/>
        </p:nvSpPr>
        <p:spPr>
          <a:xfrm>
            <a:off x="893963" y="957431"/>
            <a:ext cx="7543301" cy="30777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1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Teniendo la tabla de contingencia 2x2</a:t>
            </a:r>
          </a:p>
        </p:txBody>
      </p:sp>
    </p:spTree>
    <p:extLst>
      <p:ext uri="{BB962C8B-B14F-4D97-AF65-F5344CB8AC3E}">
        <p14:creationId xmlns:p14="http://schemas.microsoft.com/office/powerpoint/2010/main" val="62272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61814" y="178238"/>
            <a:ext cx="3356961" cy="647384"/>
          </a:xfrm>
          <a:prstGeom prst="homePlate">
            <a:avLst>
              <a:gd name="adj" fmla="val 30129"/>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 de Barnard</a:t>
            </a:r>
            <a:endParaRPr sz="1800" b="1" dirty="0">
              <a:solidFill>
                <a:schemeClr val="accent6">
                  <a:lumMod val="50000"/>
                </a:schemeClr>
              </a:solidFill>
              <a:latin typeface="Source Sans Pro"/>
              <a:ea typeface="Source Sans Pro"/>
              <a:cs typeface="Source Sans Pro"/>
              <a:sym typeface="Source Sans Pro"/>
            </a:endParaRPr>
          </a:p>
        </p:txBody>
      </p:sp>
      <p:grpSp>
        <p:nvGrpSpPr>
          <p:cNvPr id="21" name="Google Shape;1182;p48">
            <a:extLst>
              <a:ext uri="{FF2B5EF4-FFF2-40B4-BE49-F238E27FC236}">
                <a16:creationId xmlns:a16="http://schemas.microsoft.com/office/drawing/2014/main" id="{58ED2F20-E316-411C-88E9-0FAC48ABD850}"/>
              </a:ext>
            </a:extLst>
          </p:cNvPr>
          <p:cNvGrpSpPr/>
          <p:nvPr/>
        </p:nvGrpSpPr>
        <p:grpSpPr>
          <a:xfrm>
            <a:off x="334050" y="325314"/>
            <a:ext cx="346104" cy="353231"/>
            <a:chOff x="3955900" y="2984500"/>
            <a:chExt cx="414000" cy="422525"/>
          </a:xfrm>
          <a:solidFill>
            <a:schemeClr val="accent2">
              <a:lumMod val="40000"/>
              <a:lumOff val="60000"/>
            </a:schemeClr>
          </a:solidFill>
        </p:grpSpPr>
        <p:sp>
          <p:nvSpPr>
            <p:cNvPr id="22" name="Google Shape;1183;p48">
              <a:extLst>
                <a:ext uri="{FF2B5EF4-FFF2-40B4-BE49-F238E27FC236}">
                  <a16:creationId xmlns:a16="http://schemas.microsoft.com/office/drawing/2014/main" id="{FDA1A2B9-56AD-45D0-AEEA-DCFD34EEE89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4;p48">
              <a:extLst>
                <a:ext uri="{FF2B5EF4-FFF2-40B4-BE49-F238E27FC236}">
                  <a16:creationId xmlns:a16="http://schemas.microsoft.com/office/drawing/2014/main" id="{F3EA2CA0-EB81-430A-8BD3-6F7A97CBA2F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5;p48">
              <a:extLst>
                <a:ext uri="{FF2B5EF4-FFF2-40B4-BE49-F238E27FC236}">
                  <a16:creationId xmlns:a16="http://schemas.microsoft.com/office/drawing/2014/main" id="{5FF41AFE-7759-40CD-A4B5-78DF1D2550D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Elipse 24">
            <a:extLst>
              <a:ext uri="{FF2B5EF4-FFF2-40B4-BE49-F238E27FC236}">
                <a16:creationId xmlns:a16="http://schemas.microsoft.com/office/drawing/2014/main" id="{617FAEF7-205A-484B-AA79-D1341CB692AD}"/>
              </a:ext>
            </a:extLst>
          </p:cNvPr>
          <p:cNvSpPr/>
          <p:nvPr/>
        </p:nvSpPr>
        <p:spPr>
          <a:xfrm>
            <a:off x="184080" y="201443"/>
            <a:ext cx="646044" cy="64738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29" name="Objeto 28">
            <a:extLst>
              <a:ext uri="{FF2B5EF4-FFF2-40B4-BE49-F238E27FC236}">
                <a16:creationId xmlns:a16="http://schemas.microsoft.com/office/drawing/2014/main" id="{0DDD32A2-782F-4C6D-8E24-9DAD9EE144E3}"/>
              </a:ext>
            </a:extLst>
          </p:cNvPr>
          <p:cNvGraphicFramePr>
            <a:graphicFrameLocks noChangeAspect="1"/>
          </p:cNvGraphicFramePr>
          <p:nvPr>
            <p:extLst>
              <p:ext uri="{D42A27DB-BD31-4B8C-83A1-F6EECF244321}">
                <p14:modId xmlns:p14="http://schemas.microsoft.com/office/powerpoint/2010/main" val="3142436633"/>
              </p:ext>
            </p:extLst>
          </p:nvPr>
        </p:nvGraphicFramePr>
        <p:xfrm>
          <a:off x="3710781" y="3224405"/>
          <a:ext cx="1722438" cy="754063"/>
        </p:xfrm>
        <a:graphic>
          <a:graphicData uri="http://schemas.openxmlformats.org/presentationml/2006/ole">
            <mc:AlternateContent xmlns:mc="http://schemas.openxmlformats.org/markup-compatibility/2006">
              <mc:Choice xmlns:v="urn:schemas-microsoft-com:vml" Requires="v">
                <p:oleObj spid="_x0000_s5162" name="Equation" r:id="rId4" imgW="1739900" imgH="749300" progId="Equation.DSMT4">
                  <p:embed/>
                </p:oleObj>
              </mc:Choice>
              <mc:Fallback>
                <p:oleObj name="Equation" r:id="rId4" imgW="1739900" imgH="749300" progId="Equation.DSMT4">
                  <p:embed/>
                  <p:pic>
                    <p:nvPicPr>
                      <p:cNvPr id="29" name="Objeto 28">
                        <a:extLst>
                          <a:ext uri="{FF2B5EF4-FFF2-40B4-BE49-F238E27FC236}">
                            <a16:creationId xmlns:a16="http://schemas.microsoft.com/office/drawing/2014/main" id="{0DDD32A2-782F-4C6D-8E24-9DAD9EE144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781" y="3224405"/>
                        <a:ext cx="172243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28">
            <a:extLst>
              <a:ext uri="{FF2B5EF4-FFF2-40B4-BE49-F238E27FC236}">
                <a16:creationId xmlns:a16="http://schemas.microsoft.com/office/drawing/2014/main" id="{3BEF6BA5-F921-4D4C-853F-2792B5002FC1}"/>
              </a:ext>
            </a:extLst>
          </p:cNvPr>
          <p:cNvSpPr>
            <a:spLocks noChangeArrowheads="1"/>
          </p:cNvSpPr>
          <p:nvPr/>
        </p:nvSpPr>
        <p:spPr bwMode="auto">
          <a:xfrm>
            <a:off x="184080" y="38310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3" name="Objeto 2">
            <a:extLst>
              <a:ext uri="{FF2B5EF4-FFF2-40B4-BE49-F238E27FC236}">
                <a16:creationId xmlns:a16="http://schemas.microsoft.com/office/drawing/2014/main" id="{A9750D86-A6D0-48C1-B197-A61E9F7BBC75}"/>
              </a:ext>
            </a:extLst>
          </p:cNvPr>
          <p:cNvGraphicFramePr>
            <a:graphicFrameLocks noChangeAspect="1"/>
          </p:cNvGraphicFramePr>
          <p:nvPr>
            <p:extLst>
              <p:ext uri="{D42A27DB-BD31-4B8C-83A1-F6EECF244321}">
                <p14:modId xmlns:p14="http://schemas.microsoft.com/office/powerpoint/2010/main" val="3719733422"/>
              </p:ext>
            </p:extLst>
          </p:nvPr>
        </p:nvGraphicFramePr>
        <p:xfrm>
          <a:off x="3543300" y="1609169"/>
          <a:ext cx="2057400" cy="754063"/>
        </p:xfrm>
        <a:graphic>
          <a:graphicData uri="http://schemas.openxmlformats.org/presentationml/2006/ole">
            <mc:AlternateContent xmlns:mc="http://schemas.openxmlformats.org/markup-compatibility/2006">
              <mc:Choice xmlns:v="urn:schemas-microsoft-com:vml" Requires="v">
                <p:oleObj spid="_x0000_s5163" name="Equation" r:id="rId6" imgW="2044700" imgH="736600" progId="Equation.DSMT4">
                  <p:embed/>
                </p:oleObj>
              </mc:Choice>
              <mc:Fallback>
                <p:oleObj name="Equation" r:id="rId6" imgW="2044700" imgH="7366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1609169"/>
                        <a:ext cx="20574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uadroTexto 25">
            <a:extLst>
              <a:ext uri="{FF2B5EF4-FFF2-40B4-BE49-F238E27FC236}">
                <a16:creationId xmlns:a16="http://schemas.microsoft.com/office/drawing/2014/main" id="{A4D1039D-AECB-421C-974B-E3CB63B4CD8D}"/>
              </a:ext>
            </a:extLst>
          </p:cNvPr>
          <p:cNvSpPr txBox="1"/>
          <p:nvPr/>
        </p:nvSpPr>
        <p:spPr>
          <a:xfrm>
            <a:off x="597975" y="1130560"/>
            <a:ext cx="7543301" cy="375552"/>
          </a:xfrm>
          <a:prstGeom prst="rect">
            <a:avLst/>
          </a:prstGeom>
          <a:noFill/>
        </p:spPr>
        <p:txBody>
          <a:bodyPr wrap="square">
            <a:spAutoFit/>
          </a:bodyPr>
          <a:lstStyle/>
          <a:p>
            <a:pPr algn="just">
              <a:lnSpc>
                <a:spcPct val="150000"/>
              </a:lnSpc>
            </a:pPr>
            <a:r>
              <a:rPr lang="es-MX" b="1" dirty="0"/>
              <a:t>Estadístico De Puntuación:</a:t>
            </a:r>
          </a:p>
        </p:txBody>
      </p:sp>
      <p:sp>
        <p:nvSpPr>
          <p:cNvPr id="27" name="CuadroTexto 26">
            <a:extLst>
              <a:ext uri="{FF2B5EF4-FFF2-40B4-BE49-F238E27FC236}">
                <a16:creationId xmlns:a16="http://schemas.microsoft.com/office/drawing/2014/main" id="{B9343447-BD09-4F3C-84C5-63D459E1C70C}"/>
              </a:ext>
            </a:extLst>
          </p:cNvPr>
          <p:cNvSpPr txBox="1"/>
          <p:nvPr/>
        </p:nvSpPr>
        <p:spPr>
          <a:xfrm>
            <a:off x="597974" y="2554514"/>
            <a:ext cx="7543301" cy="375552"/>
          </a:xfrm>
          <a:prstGeom prst="rect">
            <a:avLst/>
          </a:prstGeom>
          <a:noFill/>
        </p:spPr>
        <p:txBody>
          <a:bodyPr wrap="square">
            <a:spAutoFit/>
          </a:bodyPr>
          <a:lstStyle/>
          <a:p>
            <a:pPr algn="just">
              <a:lnSpc>
                <a:spcPct val="150000"/>
              </a:lnSpc>
            </a:pPr>
            <a:r>
              <a:rPr lang="es-419" dirty="0">
                <a:effectLst/>
                <a:latin typeface="Arial" panose="020B0604020202020204" pitchFamily="34" charset="0"/>
                <a:ea typeface="Arial" panose="020B0604020202020204" pitchFamily="34" charset="0"/>
              </a:rPr>
              <a:t>Otra alternativa es con la varianza no agrupada (estadístico de Wald):</a:t>
            </a:r>
            <a:endParaRPr lang="es-P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8157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49627" y="414552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61814" y="178238"/>
            <a:ext cx="3356961" cy="647384"/>
          </a:xfrm>
          <a:prstGeom prst="homePlate">
            <a:avLst>
              <a:gd name="adj" fmla="val 30129"/>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 de Barnard</a:t>
            </a:r>
            <a:endParaRPr sz="1800" b="1" dirty="0">
              <a:solidFill>
                <a:schemeClr val="accent6">
                  <a:lumMod val="50000"/>
                </a:schemeClr>
              </a:solidFill>
              <a:latin typeface="Source Sans Pro"/>
              <a:ea typeface="Source Sans Pro"/>
              <a:cs typeface="Source Sans Pro"/>
              <a:sym typeface="Source Sans Pro"/>
            </a:endParaRPr>
          </a:p>
        </p:txBody>
      </p:sp>
      <p:grpSp>
        <p:nvGrpSpPr>
          <p:cNvPr id="21" name="Google Shape;1182;p48">
            <a:extLst>
              <a:ext uri="{FF2B5EF4-FFF2-40B4-BE49-F238E27FC236}">
                <a16:creationId xmlns:a16="http://schemas.microsoft.com/office/drawing/2014/main" id="{58ED2F20-E316-411C-88E9-0FAC48ABD850}"/>
              </a:ext>
            </a:extLst>
          </p:cNvPr>
          <p:cNvGrpSpPr/>
          <p:nvPr/>
        </p:nvGrpSpPr>
        <p:grpSpPr>
          <a:xfrm>
            <a:off x="334050" y="325314"/>
            <a:ext cx="346104" cy="353231"/>
            <a:chOff x="3955900" y="2984500"/>
            <a:chExt cx="414000" cy="422525"/>
          </a:xfrm>
          <a:solidFill>
            <a:schemeClr val="accent2">
              <a:lumMod val="40000"/>
              <a:lumOff val="60000"/>
            </a:schemeClr>
          </a:solidFill>
        </p:grpSpPr>
        <p:sp>
          <p:nvSpPr>
            <p:cNvPr id="22" name="Google Shape;1183;p48">
              <a:extLst>
                <a:ext uri="{FF2B5EF4-FFF2-40B4-BE49-F238E27FC236}">
                  <a16:creationId xmlns:a16="http://schemas.microsoft.com/office/drawing/2014/main" id="{FDA1A2B9-56AD-45D0-AEEA-DCFD34EEE89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4;p48">
              <a:extLst>
                <a:ext uri="{FF2B5EF4-FFF2-40B4-BE49-F238E27FC236}">
                  <a16:creationId xmlns:a16="http://schemas.microsoft.com/office/drawing/2014/main" id="{F3EA2CA0-EB81-430A-8BD3-6F7A97CBA2F4}"/>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5;p48">
              <a:extLst>
                <a:ext uri="{FF2B5EF4-FFF2-40B4-BE49-F238E27FC236}">
                  <a16:creationId xmlns:a16="http://schemas.microsoft.com/office/drawing/2014/main" id="{5FF41AFE-7759-40CD-A4B5-78DF1D2550D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Elipse 24">
            <a:extLst>
              <a:ext uri="{FF2B5EF4-FFF2-40B4-BE49-F238E27FC236}">
                <a16:creationId xmlns:a16="http://schemas.microsoft.com/office/drawing/2014/main" id="{617FAEF7-205A-484B-AA79-D1341CB692AD}"/>
              </a:ext>
            </a:extLst>
          </p:cNvPr>
          <p:cNvSpPr/>
          <p:nvPr/>
        </p:nvSpPr>
        <p:spPr>
          <a:xfrm>
            <a:off x="184080" y="201443"/>
            <a:ext cx="646044" cy="64738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4" name="Objeto 3">
            <a:extLst>
              <a:ext uri="{FF2B5EF4-FFF2-40B4-BE49-F238E27FC236}">
                <a16:creationId xmlns:a16="http://schemas.microsoft.com/office/drawing/2014/main" id="{7E5D60D4-069A-4A96-A378-ED26226EEB2D}"/>
              </a:ext>
            </a:extLst>
          </p:cNvPr>
          <p:cNvGraphicFramePr>
            <a:graphicFrameLocks noChangeAspect="1"/>
          </p:cNvGraphicFramePr>
          <p:nvPr>
            <p:extLst>
              <p:ext uri="{D42A27DB-BD31-4B8C-83A1-F6EECF244321}">
                <p14:modId xmlns:p14="http://schemas.microsoft.com/office/powerpoint/2010/main" val="2294672098"/>
              </p:ext>
            </p:extLst>
          </p:nvPr>
        </p:nvGraphicFramePr>
        <p:xfrm>
          <a:off x="3212886" y="1545098"/>
          <a:ext cx="3212199" cy="609095"/>
        </p:xfrm>
        <a:graphic>
          <a:graphicData uri="http://schemas.openxmlformats.org/presentationml/2006/ole">
            <mc:AlternateContent xmlns:mc="http://schemas.openxmlformats.org/markup-compatibility/2006">
              <mc:Choice xmlns:v="urn:schemas-microsoft-com:vml" Requires="v">
                <p:oleObj spid="_x0000_s6206" name="Equation" r:id="rId4" imgW="2273300" imgH="431800" progId="Equation.DSMT4">
                  <p:embed/>
                </p:oleObj>
              </mc:Choice>
              <mc:Fallback>
                <p:oleObj name="Equation" r:id="rId4" imgW="22733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2886" y="1545098"/>
                        <a:ext cx="3212199" cy="609095"/>
                      </a:xfrm>
                      <a:prstGeom prst="rect">
                        <a:avLst/>
                      </a:prstGeom>
                      <a:noFill/>
                    </p:spPr>
                  </p:pic>
                </p:oleObj>
              </mc:Fallback>
            </mc:AlternateContent>
          </a:graphicData>
        </a:graphic>
      </p:graphicFrame>
      <p:graphicFrame>
        <p:nvGraphicFramePr>
          <p:cNvPr id="5" name="Objeto 4">
            <a:extLst>
              <a:ext uri="{FF2B5EF4-FFF2-40B4-BE49-F238E27FC236}">
                <a16:creationId xmlns:a16="http://schemas.microsoft.com/office/drawing/2014/main" id="{5B6D13AD-B9E1-4B75-923B-AA88E1370E5A}"/>
              </a:ext>
            </a:extLst>
          </p:cNvPr>
          <p:cNvGraphicFramePr>
            <a:graphicFrameLocks noChangeAspect="1"/>
          </p:cNvGraphicFramePr>
          <p:nvPr>
            <p:extLst>
              <p:ext uri="{D42A27DB-BD31-4B8C-83A1-F6EECF244321}">
                <p14:modId xmlns:p14="http://schemas.microsoft.com/office/powerpoint/2010/main" val="1396903392"/>
              </p:ext>
            </p:extLst>
          </p:nvPr>
        </p:nvGraphicFramePr>
        <p:xfrm>
          <a:off x="3540125" y="2788022"/>
          <a:ext cx="2063750" cy="263525"/>
        </p:xfrm>
        <a:graphic>
          <a:graphicData uri="http://schemas.openxmlformats.org/presentationml/2006/ole">
            <mc:AlternateContent xmlns:mc="http://schemas.openxmlformats.org/markup-compatibility/2006">
              <mc:Choice xmlns:v="urn:schemas-microsoft-com:vml" Requires="v">
                <p:oleObj spid="_x0000_s6207" name="Equation" r:id="rId6" imgW="1536033" imgH="203112" progId="Equation.DSMT4">
                  <p:embed/>
                </p:oleObj>
              </mc:Choice>
              <mc:Fallback>
                <p:oleObj name="Equation" r:id="rId6" imgW="1536033" imgH="20311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125" y="2788022"/>
                        <a:ext cx="2063750" cy="263525"/>
                      </a:xfrm>
                      <a:prstGeom prst="rect">
                        <a:avLst/>
                      </a:prstGeom>
                      <a:noFill/>
                    </p:spPr>
                  </p:pic>
                </p:oleObj>
              </mc:Fallback>
            </mc:AlternateContent>
          </a:graphicData>
        </a:graphic>
      </p:graphicFrame>
      <p:sp>
        <p:nvSpPr>
          <p:cNvPr id="13" name="Rectangle 7">
            <a:extLst>
              <a:ext uri="{FF2B5EF4-FFF2-40B4-BE49-F238E27FC236}">
                <a16:creationId xmlns:a16="http://schemas.microsoft.com/office/drawing/2014/main" id="{5CEFCF83-6F57-4E46-8700-A1FB68836387}"/>
              </a:ext>
            </a:extLst>
          </p:cNvPr>
          <p:cNvSpPr>
            <a:spLocks noChangeArrowheads="1"/>
          </p:cNvSpPr>
          <p:nvPr/>
        </p:nvSpPr>
        <p:spPr bwMode="auto">
          <a:xfrm>
            <a:off x="830124" y="34802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6" name="CuadroTexto 25">
            <a:extLst>
              <a:ext uri="{FF2B5EF4-FFF2-40B4-BE49-F238E27FC236}">
                <a16:creationId xmlns:a16="http://schemas.microsoft.com/office/drawing/2014/main" id="{69B0DDDE-B63F-47B8-B05D-6A09B024B685}"/>
              </a:ext>
            </a:extLst>
          </p:cNvPr>
          <p:cNvSpPr txBox="1"/>
          <p:nvPr/>
        </p:nvSpPr>
        <p:spPr>
          <a:xfrm>
            <a:off x="588766" y="1089047"/>
            <a:ext cx="7543301" cy="375552"/>
          </a:xfrm>
          <a:prstGeom prst="rect">
            <a:avLst/>
          </a:prstGeom>
          <a:noFill/>
        </p:spPr>
        <p:txBody>
          <a:bodyPr wrap="square">
            <a:spAutoFit/>
          </a:bodyPr>
          <a:lstStyle/>
          <a:p>
            <a:pPr algn="just">
              <a:lnSpc>
                <a:spcPct val="150000"/>
              </a:lnSpc>
            </a:pPr>
            <a:r>
              <a:rPr lang="es-PE" altLang="es-PE" dirty="0">
                <a:latin typeface="Arial" panose="020B0604020202020204" pitchFamily="34" charset="0"/>
              </a:rPr>
              <a:t>La probabilidad de observar X es</a:t>
            </a:r>
            <a:r>
              <a:rPr lang="es-419" dirty="0">
                <a:effectLst/>
                <a:latin typeface="Arial" panose="020B0604020202020204" pitchFamily="34" charset="0"/>
                <a:ea typeface="Arial" panose="020B0604020202020204" pitchFamily="34" charset="0"/>
              </a:rPr>
              <a:t>:</a:t>
            </a:r>
            <a:endParaRPr lang="es-PE" dirty="0">
              <a:effectLst/>
              <a:latin typeface="Arial" panose="020B0604020202020204" pitchFamily="34" charset="0"/>
              <a:ea typeface="Arial" panose="020B0604020202020204" pitchFamily="34" charset="0"/>
            </a:endParaRPr>
          </a:p>
        </p:txBody>
      </p:sp>
      <p:sp>
        <p:nvSpPr>
          <p:cNvPr id="28" name="CuadroTexto 27">
            <a:extLst>
              <a:ext uri="{FF2B5EF4-FFF2-40B4-BE49-F238E27FC236}">
                <a16:creationId xmlns:a16="http://schemas.microsoft.com/office/drawing/2014/main" id="{E8C5B73B-86C8-48F3-B10F-4E121D3DE960}"/>
              </a:ext>
            </a:extLst>
          </p:cNvPr>
          <p:cNvSpPr txBox="1"/>
          <p:nvPr/>
        </p:nvSpPr>
        <p:spPr>
          <a:xfrm>
            <a:off x="571670" y="2247244"/>
            <a:ext cx="7543301" cy="375552"/>
          </a:xfrm>
          <a:prstGeom prst="rect">
            <a:avLst/>
          </a:prstGeom>
          <a:noFill/>
        </p:spPr>
        <p:txBody>
          <a:bodyPr wrap="square">
            <a:spAutoFit/>
          </a:bodyPr>
          <a:lstStyle/>
          <a:p>
            <a:pPr algn="just">
              <a:lnSpc>
                <a:spcPct val="150000"/>
              </a:lnSpc>
            </a:pPr>
            <a:r>
              <a:rPr lang="es-PE" altLang="es-PE" dirty="0">
                <a:latin typeface="Arial" panose="020B0604020202020204" pitchFamily="34" charset="0"/>
              </a:rPr>
              <a:t>Donde	es el parámetro de molestia desconocido.</a:t>
            </a:r>
            <a:endParaRPr lang="es-PE" dirty="0">
              <a:effectLst/>
              <a:latin typeface="Arial" panose="020B0604020202020204" pitchFamily="34" charset="0"/>
              <a:ea typeface="Arial" panose="020B0604020202020204" pitchFamily="34" charset="0"/>
            </a:endParaRPr>
          </a:p>
        </p:txBody>
      </p:sp>
      <p:graphicFrame>
        <p:nvGraphicFramePr>
          <p:cNvPr id="19" name="Objeto 18">
            <a:extLst>
              <a:ext uri="{FF2B5EF4-FFF2-40B4-BE49-F238E27FC236}">
                <a16:creationId xmlns:a16="http://schemas.microsoft.com/office/drawing/2014/main" id="{6106ACD1-C152-4AEC-8997-2A8CDBAF9240}"/>
              </a:ext>
            </a:extLst>
          </p:cNvPr>
          <p:cNvGraphicFramePr>
            <a:graphicFrameLocks noChangeAspect="1"/>
          </p:cNvGraphicFramePr>
          <p:nvPr>
            <p:extLst>
              <p:ext uri="{D42A27DB-BD31-4B8C-83A1-F6EECF244321}">
                <p14:modId xmlns:p14="http://schemas.microsoft.com/office/powerpoint/2010/main" val="1351974375"/>
              </p:ext>
            </p:extLst>
          </p:nvPr>
        </p:nvGraphicFramePr>
        <p:xfrm>
          <a:off x="1273683" y="2359525"/>
          <a:ext cx="225933" cy="225933"/>
        </p:xfrm>
        <a:graphic>
          <a:graphicData uri="http://schemas.openxmlformats.org/presentationml/2006/ole">
            <mc:AlternateContent xmlns:mc="http://schemas.openxmlformats.org/markup-compatibility/2006">
              <mc:Choice xmlns:v="urn:schemas-microsoft-com:vml" Requires="v">
                <p:oleObj spid="_x0000_s6208" name="Equation" r:id="rId8" imgW="139700" imgH="139700" progId="Equation.DSMT4">
                  <p:embed/>
                </p:oleObj>
              </mc:Choice>
              <mc:Fallback>
                <p:oleObj name="Equation" r:id="rId8" imgW="139700" imgH="1397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3683" y="2359525"/>
                        <a:ext cx="225933" cy="225933"/>
                      </a:xfrm>
                      <a:prstGeom prst="rect">
                        <a:avLst/>
                      </a:prstGeom>
                      <a:noFill/>
                    </p:spPr>
                  </p:pic>
                </p:oleObj>
              </mc:Fallback>
            </mc:AlternateContent>
          </a:graphicData>
        </a:graphic>
      </p:graphicFrame>
      <p:pic>
        <p:nvPicPr>
          <p:cNvPr id="30" name="Imagen 29">
            <a:extLst>
              <a:ext uri="{FF2B5EF4-FFF2-40B4-BE49-F238E27FC236}">
                <a16:creationId xmlns:a16="http://schemas.microsoft.com/office/drawing/2014/main" id="{E77EBCC2-CD02-4BAB-B568-EC4BBA7623C7}"/>
              </a:ext>
            </a:extLst>
          </p:cNvPr>
          <p:cNvPicPr>
            <a:picLocks noChangeAspect="1"/>
          </p:cNvPicPr>
          <p:nvPr/>
        </p:nvPicPr>
        <p:blipFill rotWithShape="1">
          <a:blip r:embed="rId10"/>
          <a:srcRect l="24097" t="-6048" r="28667" b="1"/>
          <a:stretch/>
        </p:blipFill>
        <p:spPr>
          <a:xfrm>
            <a:off x="3252141" y="3546090"/>
            <a:ext cx="2294783" cy="616435"/>
          </a:xfrm>
          <a:prstGeom prst="rect">
            <a:avLst/>
          </a:prstGeom>
        </p:spPr>
      </p:pic>
      <p:pic>
        <p:nvPicPr>
          <p:cNvPr id="34" name="Imagen 33">
            <a:extLst>
              <a:ext uri="{FF2B5EF4-FFF2-40B4-BE49-F238E27FC236}">
                <a16:creationId xmlns:a16="http://schemas.microsoft.com/office/drawing/2014/main" id="{4260A8F4-37C2-49BD-9B27-46347137ADC8}"/>
              </a:ext>
            </a:extLst>
          </p:cNvPr>
          <p:cNvPicPr>
            <a:picLocks noChangeAspect="1"/>
          </p:cNvPicPr>
          <p:nvPr/>
        </p:nvPicPr>
        <p:blipFill rotWithShape="1">
          <a:blip r:embed="rId11"/>
          <a:srcRect l="28918" t="-2791" r="29077" b="1"/>
          <a:stretch/>
        </p:blipFill>
        <p:spPr>
          <a:xfrm>
            <a:off x="5965826" y="3551174"/>
            <a:ext cx="2040671" cy="597500"/>
          </a:xfrm>
          <a:prstGeom prst="rect">
            <a:avLst/>
          </a:prstGeom>
        </p:spPr>
      </p:pic>
      <p:pic>
        <p:nvPicPr>
          <p:cNvPr id="42" name="Imagen 41">
            <a:extLst>
              <a:ext uri="{FF2B5EF4-FFF2-40B4-BE49-F238E27FC236}">
                <a16:creationId xmlns:a16="http://schemas.microsoft.com/office/drawing/2014/main" id="{C702EA4D-3CB9-4E44-A824-595AAA36505E}"/>
              </a:ext>
            </a:extLst>
          </p:cNvPr>
          <p:cNvPicPr>
            <a:picLocks noChangeAspect="1"/>
          </p:cNvPicPr>
          <p:nvPr/>
        </p:nvPicPr>
        <p:blipFill rotWithShape="1">
          <a:blip r:embed="rId12"/>
          <a:srcRect l="27561" t="-15095" r="28653" b="1"/>
          <a:stretch/>
        </p:blipFill>
        <p:spPr>
          <a:xfrm>
            <a:off x="834561" y="3506638"/>
            <a:ext cx="2127160" cy="670511"/>
          </a:xfrm>
          <a:prstGeom prst="rect">
            <a:avLst/>
          </a:prstGeom>
        </p:spPr>
      </p:pic>
      <p:sp>
        <p:nvSpPr>
          <p:cNvPr id="27" name="CuadroTexto 26">
            <a:extLst>
              <a:ext uri="{FF2B5EF4-FFF2-40B4-BE49-F238E27FC236}">
                <a16:creationId xmlns:a16="http://schemas.microsoft.com/office/drawing/2014/main" id="{BCDF813A-0AFB-4746-99AD-EEB4AC95609C}"/>
              </a:ext>
            </a:extLst>
          </p:cNvPr>
          <p:cNvSpPr txBox="1"/>
          <p:nvPr/>
        </p:nvSpPr>
        <p:spPr>
          <a:xfrm>
            <a:off x="6540365" y="3219176"/>
            <a:ext cx="891591"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Bilateral</a:t>
            </a:r>
            <a:endParaRPr lang="es-PE" sz="1200" dirty="0"/>
          </a:p>
        </p:txBody>
      </p:sp>
      <p:sp>
        <p:nvSpPr>
          <p:cNvPr id="29" name="CuadroTexto 28">
            <a:extLst>
              <a:ext uri="{FF2B5EF4-FFF2-40B4-BE49-F238E27FC236}">
                <a16:creationId xmlns:a16="http://schemas.microsoft.com/office/drawing/2014/main" id="{0BDF118D-95CB-4CF1-97C5-6004B50119B8}"/>
              </a:ext>
            </a:extLst>
          </p:cNvPr>
          <p:cNvSpPr txBox="1"/>
          <p:nvPr/>
        </p:nvSpPr>
        <p:spPr>
          <a:xfrm>
            <a:off x="2751843" y="3216773"/>
            <a:ext cx="1000595"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Unilateral</a:t>
            </a:r>
            <a:endParaRPr lang="es-PE" sz="1200" dirty="0"/>
          </a:p>
        </p:txBody>
      </p:sp>
    </p:spTree>
    <p:extLst>
      <p:ext uri="{BB962C8B-B14F-4D97-AF65-F5344CB8AC3E}">
        <p14:creationId xmlns:p14="http://schemas.microsoft.com/office/powerpoint/2010/main" val="168431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762693" y="3163504"/>
            <a:ext cx="3554356"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a:solidFill>
                  <a:schemeClr val="accent6">
                    <a:lumMod val="50000"/>
                  </a:schemeClr>
                </a:solidFill>
              </a:rPr>
              <a:t>Aplicación</a:t>
            </a:r>
            <a:endParaRPr dirty="0">
              <a:solidFill>
                <a:schemeClr val="accent6">
                  <a:lumMod val="50000"/>
                </a:schemeClr>
              </a:solidFill>
            </a:endParaRPr>
          </a:p>
        </p:txBody>
      </p:sp>
      <p:sp>
        <p:nvSpPr>
          <p:cNvPr id="487" name="Google Shape;487;p16"/>
          <p:cNvSpPr txBox="1"/>
          <p:nvPr/>
        </p:nvSpPr>
        <p:spPr>
          <a:xfrm>
            <a:off x="2922671" y="2782813"/>
            <a:ext cx="1558310" cy="188843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8800" b="1" dirty="0">
                <a:solidFill>
                  <a:schemeClr val="accent2">
                    <a:lumMod val="75000"/>
                  </a:schemeClr>
                </a:solidFill>
                <a:latin typeface="Oswald"/>
                <a:sym typeface="Oswald"/>
              </a:rPr>
              <a:t>4</a:t>
            </a:r>
            <a:endParaRPr sz="8800" dirty="0">
              <a:solidFill>
                <a:schemeClr val="accent2">
                  <a:lumMod val="75000"/>
                </a:schemeClr>
              </a:solidFill>
            </a:endParaRPr>
          </a:p>
        </p:txBody>
      </p:sp>
      <p:sp>
        <p:nvSpPr>
          <p:cNvPr id="8" name="Rectángulo 7">
            <a:extLst>
              <a:ext uri="{FF2B5EF4-FFF2-40B4-BE49-F238E27FC236}">
                <a16:creationId xmlns:a16="http://schemas.microsoft.com/office/drawing/2014/main" id="{4D32D99C-9705-4D2E-A5E6-8A01DE79CA73}"/>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A6FF7F-5E6D-449F-8D85-474716EF74E2}"/>
              </a:ext>
            </a:extLst>
          </p:cNvPr>
          <p:cNvSpPr/>
          <p:nvPr/>
        </p:nvSpPr>
        <p:spPr>
          <a:xfrm>
            <a:off x="5951305"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16E717FF-DA56-4DF9-A759-69A4B378ED3A}"/>
              </a:ext>
            </a:extLst>
          </p:cNvPr>
          <p:cNvSpPr/>
          <p:nvPr/>
        </p:nvSpPr>
        <p:spPr>
          <a:xfrm>
            <a:off x="8638183" y="1777424"/>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42E7C8E0-98A6-4F81-9DED-DBEE42E54AD0}"/>
              </a:ext>
            </a:extLst>
          </p:cNvPr>
          <p:cNvSpPr/>
          <p:nvPr/>
        </p:nvSpPr>
        <p:spPr>
          <a:xfrm>
            <a:off x="7103166"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4C330F7-511D-4FB1-B691-9FEDC2AB4C4B}"/>
              </a:ext>
            </a:extLst>
          </p:cNvPr>
          <p:cNvSpPr/>
          <p:nvPr/>
        </p:nvSpPr>
        <p:spPr>
          <a:xfrm>
            <a:off x="3140265" y="3163504"/>
            <a:ext cx="1123121" cy="1391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326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29"/>
          <p:cNvSpPr/>
          <p:nvPr/>
        </p:nvSpPr>
        <p:spPr>
          <a:xfrm>
            <a:off x="1029173" y="135464"/>
            <a:ext cx="1979842" cy="647384"/>
          </a:xfrm>
          <a:prstGeom prst="homePlate">
            <a:avLst>
              <a:gd name="adj" fmla="val 30129"/>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accent6">
                    <a:lumMod val="50000"/>
                  </a:schemeClr>
                </a:solidFill>
                <a:latin typeface="Source Sans Pro"/>
                <a:ea typeface="Source Sans Pro"/>
                <a:cs typeface="Source Sans Pro"/>
                <a:sym typeface="Source Sans Pro"/>
              </a:rPr>
              <a:t>Caso</a:t>
            </a:r>
            <a:endParaRPr sz="2000" b="1" dirty="0">
              <a:solidFill>
                <a:schemeClr val="accent6">
                  <a:lumMod val="50000"/>
                </a:schemeClr>
              </a:solidFill>
              <a:latin typeface="Source Sans Pro"/>
              <a:ea typeface="Source Sans Pro"/>
              <a:cs typeface="Source Sans Pro"/>
              <a:sym typeface="Source Sans Pro"/>
            </a:endParaRPr>
          </a:p>
        </p:txBody>
      </p:sp>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CuadroTexto 15">
            <a:extLst>
              <a:ext uri="{FF2B5EF4-FFF2-40B4-BE49-F238E27FC236}">
                <a16:creationId xmlns:a16="http://schemas.microsoft.com/office/drawing/2014/main" id="{F47F5CC7-7728-4FB4-9773-F933F35FF047}"/>
              </a:ext>
            </a:extLst>
          </p:cNvPr>
          <p:cNvSpPr txBox="1"/>
          <p:nvPr/>
        </p:nvSpPr>
        <p:spPr>
          <a:xfrm>
            <a:off x="910252" y="782848"/>
            <a:ext cx="8074260" cy="1991379"/>
          </a:xfrm>
          <a:prstGeom prst="rect">
            <a:avLst/>
          </a:prstGeom>
          <a:noFill/>
        </p:spPr>
        <p:txBody>
          <a:bodyPr wrap="square">
            <a:spAutoFit/>
          </a:bodyPr>
          <a:lstStyle/>
          <a:p>
            <a:pPr algn="just">
              <a:lnSpc>
                <a:spcPct val="150000"/>
              </a:lnSpc>
            </a:pPr>
            <a:r>
              <a:rPr lang="es-MX" dirty="0"/>
              <a:t>Se realizó un ensayo clínico aleatorizado a 30 individuos. 15 fueron inoculados con una vacuna antigripal de ADN recombinante y los otros 15 fueron inoculados con un placebo. 12 de los 15 vacunados (80%) con el placebo resultaron infectados al poco tiempo, mientras que 7 de los 15 vacunados con la dosis del recombinante (47%) resultaron infectados. Se realizó una tabla 2x2 y se busca conocer si la proporción de infectados en el grupo del placebo es el mayor que la proporción de infectados en el grupo de la vacuna experimental. </a:t>
            </a:r>
            <a:endParaRPr lang="es-PE" dirty="0"/>
          </a:p>
        </p:txBody>
      </p:sp>
      <p:graphicFrame>
        <p:nvGraphicFramePr>
          <p:cNvPr id="4" name="Tabla 3">
            <a:extLst>
              <a:ext uri="{FF2B5EF4-FFF2-40B4-BE49-F238E27FC236}">
                <a16:creationId xmlns:a16="http://schemas.microsoft.com/office/drawing/2014/main" id="{ACE96C97-D517-4EDA-A6C8-0109479DCA2F}"/>
              </a:ext>
            </a:extLst>
          </p:cNvPr>
          <p:cNvGraphicFramePr>
            <a:graphicFrameLocks noGrp="1"/>
          </p:cNvGraphicFramePr>
          <p:nvPr>
            <p:extLst>
              <p:ext uri="{D42A27DB-BD31-4B8C-83A1-F6EECF244321}">
                <p14:modId xmlns:p14="http://schemas.microsoft.com/office/powerpoint/2010/main" val="2771415286"/>
              </p:ext>
            </p:extLst>
          </p:nvPr>
        </p:nvGraphicFramePr>
        <p:xfrm>
          <a:off x="2458687" y="2940696"/>
          <a:ext cx="4422775" cy="1036427"/>
        </p:xfrm>
        <a:graphic>
          <a:graphicData uri="http://schemas.openxmlformats.org/drawingml/2006/table">
            <a:tbl>
              <a:tblPr firstRow="1" firstCol="1" bandRow="1">
                <a:tableStyleId>{775DCB02-9BB8-47FD-8907-85C794F793BA}</a:tableStyleId>
              </a:tblPr>
              <a:tblGrid>
                <a:gridCol w="1614352">
                  <a:extLst>
                    <a:ext uri="{9D8B030D-6E8A-4147-A177-3AD203B41FA5}">
                      <a16:colId xmlns:a16="http://schemas.microsoft.com/office/drawing/2014/main" val="3253236218"/>
                    </a:ext>
                  </a:extLst>
                </a:gridCol>
                <a:gridCol w="1614352">
                  <a:extLst>
                    <a:ext uri="{9D8B030D-6E8A-4147-A177-3AD203B41FA5}">
                      <a16:colId xmlns:a16="http://schemas.microsoft.com/office/drawing/2014/main" val="594372691"/>
                    </a:ext>
                  </a:extLst>
                </a:gridCol>
                <a:gridCol w="1194071">
                  <a:extLst>
                    <a:ext uri="{9D8B030D-6E8A-4147-A177-3AD203B41FA5}">
                      <a16:colId xmlns:a16="http://schemas.microsoft.com/office/drawing/2014/main" val="3154075007"/>
                    </a:ext>
                  </a:extLst>
                </a:gridCol>
              </a:tblGrid>
              <a:tr h="100965">
                <a:tc rowSpan="2">
                  <a:txBody>
                    <a:bodyPr/>
                    <a:lstStyle/>
                    <a:p>
                      <a:pPr algn="ctr">
                        <a:lnSpc>
                          <a:spcPct val="115000"/>
                        </a:lnSpc>
                      </a:pPr>
                      <a:r>
                        <a:rPr lang="es-PE" sz="1100" b="1">
                          <a:effectLst/>
                        </a:rPr>
                        <a:t>Infección</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15000"/>
                        </a:lnSpc>
                      </a:pPr>
                      <a:r>
                        <a:rPr lang="es-PE" sz="1100" b="1">
                          <a:effectLst/>
                        </a:rPr>
                        <a:t>Tratamiento</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rowSpan="2">
                  <a:txBody>
                    <a:bodyPr/>
                    <a:lstStyle/>
                    <a:p>
                      <a:pPr algn="ctr">
                        <a:lnSpc>
                          <a:spcPct val="115000"/>
                        </a:lnSpc>
                      </a:pPr>
                      <a:r>
                        <a:rPr lang="es-PE" sz="1100" b="1">
                          <a:effectLst/>
                        </a:rPr>
                        <a:t>Respuesta</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5069867"/>
                  </a:ext>
                </a:extLst>
              </a:tr>
              <a:tr h="100965">
                <a:tc vMerge="1">
                  <a:txBody>
                    <a:bodyPr/>
                    <a:lstStyle/>
                    <a:p>
                      <a:endParaRPr lang="es-PE"/>
                    </a:p>
                  </a:txBody>
                  <a:tcPr/>
                </a:tc>
                <a:tc>
                  <a:txBody>
                    <a:bodyPr/>
                    <a:lstStyle/>
                    <a:p>
                      <a:pPr algn="ctr">
                        <a:lnSpc>
                          <a:spcPct val="115000"/>
                        </a:lnSpc>
                      </a:pPr>
                      <a:r>
                        <a:rPr lang="es-PE" sz="1100">
                          <a:effectLst/>
                        </a:rPr>
                        <a:t>Vacuna           Placebo</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vMerge="1">
                  <a:txBody>
                    <a:bodyPr/>
                    <a:lstStyle/>
                    <a:p>
                      <a:endParaRPr lang="es-PE"/>
                    </a:p>
                  </a:txBody>
                  <a:tcPr/>
                </a:tc>
                <a:extLst>
                  <a:ext uri="{0D108BD9-81ED-4DB2-BD59-A6C34878D82A}">
                    <a16:rowId xmlns:a16="http://schemas.microsoft.com/office/drawing/2014/main" val="1618493776"/>
                  </a:ext>
                </a:extLst>
              </a:tr>
              <a:tr h="481056">
                <a:tc>
                  <a:txBody>
                    <a:bodyPr/>
                    <a:lstStyle/>
                    <a:p>
                      <a:pPr algn="ctr">
                        <a:lnSpc>
                          <a:spcPct val="115000"/>
                        </a:lnSpc>
                      </a:pPr>
                      <a:r>
                        <a:rPr lang="es-PE" sz="1100" b="1">
                          <a:effectLst/>
                        </a:rPr>
                        <a:t>Si</a:t>
                      </a:r>
                      <a:endParaRPr lang="es-PE" sz="1100">
                        <a:effectLst/>
                      </a:endParaRPr>
                    </a:p>
                    <a:p>
                      <a:pPr algn="ctr">
                        <a:lnSpc>
                          <a:spcPct val="115000"/>
                        </a:lnSpc>
                      </a:pPr>
                      <a:r>
                        <a:rPr lang="es-PE" sz="1100" b="1">
                          <a:effectLst/>
                        </a:rPr>
                        <a:t>No</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15000"/>
                        </a:lnSpc>
                      </a:pPr>
                      <a:r>
                        <a:rPr lang="es-PE" sz="1100" dirty="0">
                          <a:effectLst/>
                        </a:rPr>
                        <a:t>7 (47%)          12 (80%)</a:t>
                      </a:r>
                    </a:p>
                    <a:p>
                      <a:pPr algn="ctr">
                        <a:lnSpc>
                          <a:spcPct val="115000"/>
                        </a:lnSpc>
                      </a:pPr>
                      <a:r>
                        <a:rPr lang="es-PE" sz="1100" dirty="0">
                          <a:effectLst/>
                        </a:rPr>
                        <a:t>8 (53%)           3 (20%)</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15000"/>
                        </a:lnSpc>
                      </a:pPr>
                      <a:r>
                        <a:rPr lang="es-PE" sz="1100">
                          <a:effectLst/>
                        </a:rPr>
                        <a:t>19</a:t>
                      </a:r>
                    </a:p>
                    <a:p>
                      <a:pPr algn="ctr">
                        <a:lnSpc>
                          <a:spcPct val="115000"/>
                        </a:lnSpc>
                      </a:pPr>
                      <a:r>
                        <a:rPr lang="es-PE" sz="1100">
                          <a:effectLst/>
                        </a:rPr>
                        <a:t>11</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578787"/>
                  </a:ext>
                </a:extLst>
              </a:tr>
              <a:tr h="202565">
                <a:tc>
                  <a:txBody>
                    <a:bodyPr/>
                    <a:lstStyle/>
                    <a:p>
                      <a:pPr algn="ctr">
                        <a:lnSpc>
                          <a:spcPct val="115000"/>
                        </a:lnSpc>
                      </a:pPr>
                      <a:r>
                        <a:rPr lang="es-PE" sz="1100" b="1">
                          <a:effectLst/>
                        </a:rPr>
                        <a:t>Totales</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15000"/>
                        </a:lnSpc>
                      </a:pPr>
                      <a:r>
                        <a:rPr lang="es-PE" sz="1100">
                          <a:effectLst/>
                        </a:rPr>
                        <a:t>15                           15</a:t>
                      </a:r>
                      <a:endParaRPr lang="es-P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15000"/>
                        </a:lnSpc>
                      </a:pPr>
                      <a:r>
                        <a:rPr lang="es-PE" sz="1100" dirty="0">
                          <a:effectLst/>
                        </a:rPr>
                        <a:t>30</a:t>
                      </a:r>
                      <a:endParaRPr lang="es-PE"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6233334"/>
                  </a:ext>
                </a:extLst>
              </a:tr>
            </a:tbl>
          </a:graphicData>
        </a:graphic>
      </p:graphicFrame>
      <p:grpSp>
        <p:nvGrpSpPr>
          <p:cNvPr id="21" name="Google Shape;1074;p48">
            <a:extLst>
              <a:ext uri="{FF2B5EF4-FFF2-40B4-BE49-F238E27FC236}">
                <a16:creationId xmlns:a16="http://schemas.microsoft.com/office/drawing/2014/main" id="{FA1F0559-D9E0-4A03-A0EB-41A2D3741438}"/>
              </a:ext>
            </a:extLst>
          </p:cNvPr>
          <p:cNvGrpSpPr/>
          <p:nvPr/>
        </p:nvGrpSpPr>
        <p:grpSpPr>
          <a:xfrm>
            <a:off x="382715" y="259733"/>
            <a:ext cx="287136" cy="346323"/>
            <a:chOff x="584925" y="922575"/>
            <a:chExt cx="415200" cy="502525"/>
          </a:xfrm>
          <a:solidFill>
            <a:schemeClr val="accent5">
              <a:lumMod val="40000"/>
              <a:lumOff val="60000"/>
            </a:schemeClr>
          </a:solidFill>
        </p:grpSpPr>
        <p:sp>
          <p:nvSpPr>
            <p:cNvPr id="22" name="Google Shape;1075;p48">
              <a:extLst>
                <a:ext uri="{FF2B5EF4-FFF2-40B4-BE49-F238E27FC236}">
                  <a16:creationId xmlns:a16="http://schemas.microsoft.com/office/drawing/2014/main" id="{ED85DD86-CA64-4188-8FCA-6D065EA92EAB}"/>
                </a:ext>
              </a:extLst>
            </p:cNvPr>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6;p48">
              <a:extLst>
                <a:ext uri="{FF2B5EF4-FFF2-40B4-BE49-F238E27FC236}">
                  <a16:creationId xmlns:a16="http://schemas.microsoft.com/office/drawing/2014/main" id="{41A81507-1733-4131-B8EA-E7FDE6993A6E}"/>
                </a:ext>
              </a:extLst>
            </p:cNvPr>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7;p48">
              <a:extLst>
                <a:ext uri="{FF2B5EF4-FFF2-40B4-BE49-F238E27FC236}">
                  <a16:creationId xmlns:a16="http://schemas.microsoft.com/office/drawing/2014/main" id="{A2CD6C6B-B704-463E-BCC5-9E4154FE32AC}"/>
                </a:ext>
              </a:extLst>
            </p:cNvPr>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Elipse 24">
            <a:extLst>
              <a:ext uri="{FF2B5EF4-FFF2-40B4-BE49-F238E27FC236}">
                <a16:creationId xmlns:a16="http://schemas.microsoft.com/office/drawing/2014/main" id="{C3C52390-BCC8-4C19-A922-5C7AF5D07D20}"/>
              </a:ext>
            </a:extLst>
          </p:cNvPr>
          <p:cNvSpPr/>
          <p:nvPr/>
        </p:nvSpPr>
        <p:spPr>
          <a:xfrm>
            <a:off x="218333" y="132799"/>
            <a:ext cx="612077" cy="620547"/>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86389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82570" y="67231"/>
            <a:ext cx="3453376" cy="647384"/>
          </a:xfrm>
          <a:prstGeom prst="homePlate">
            <a:avLst>
              <a:gd name="adj" fmla="val 30129"/>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accent6">
                    <a:lumMod val="50000"/>
                  </a:schemeClr>
                </a:solidFill>
                <a:latin typeface="Source Sans Pro"/>
                <a:ea typeface="Source Sans Pro"/>
                <a:cs typeface="Source Sans Pro"/>
                <a:sym typeface="Source Sans Pro"/>
              </a:rPr>
              <a:t>Inferencia estadística</a:t>
            </a:r>
            <a:endParaRPr sz="2000" b="1" dirty="0">
              <a:solidFill>
                <a:schemeClr val="accent6">
                  <a:lumMod val="50000"/>
                </a:schemeClr>
              </a:solidFill>
              <a:latin typeface="Source Sans Pro"/>
              <a:ea typeface="Source Sans Pro"/>
              <a:cs typeface="Source Sans Pro"/>
              <a:sym typeface="Source Sans Pro"/>
            </a:endParaRPr>
          </a:p>
        </p:txBody>
      </p:sp>
      <p:sp>
        <p:nvSpPr>
          <p:cNvPr id="22" name="Elipse 21">
            <a:extLst>
              <a:ext uri="{FF2B5EF4-FFF2-40B4-BE49-F238E27FC236}">
                <a16:creationId xmlns:a16="http://schemas.microsoft.com/office/drawing/2014/main" id="{081D2B00-7333-486E-B697-8A3F7D208EE3}"/>
              </a:ext>
            </a:extLst>
          </p:cNvPr>
          <p:cNvSpPr/>
          <p:nvPr/>
        </p:nvSpPr>
        <p:spPr>
          <a:xfrm>
            <a:off x="298173" y="67230"/>
            <a:ext cx="612077" cy="6205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240;p48">
            <a:extLst>
              <a:ext uri="{FF2B5EF4-FFF2-40B4-BE49-F238E27FC236}">
                <a16:creationId xmlns:a16="http://schemas.microsoft.com/office/drawing/2014/main" id="{E954B49E-FBFD-46CA-B02F-3A7B30D15093}"/>
              </a:ext>
            </a:extLst>
          </p:cNvPr>
          <p:cNvSpPr/>
          <p:nvPr/>
        </p:nvSpPr>
        <p:spPr>
          <a:xfrm>
            <a:off x="417249" y="194096"/>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40000"/>
              <a:lumOff val="60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CuadroTexto 10">
            <a:extLst>
              <a:ext uri="{FF2B5EF4-FFF2-40B4-BE49-F238E27FC236}">
                <a16:creationId xmlns:a16="http://schemas.microsoft.com/office/drawing/2014/main" id="{14074E45-7B54-42A5-9E51-0F3F61115A98}"/>
              </a:ext>
            </a:extLst>
          </p:cNvPr>
          <p:cNvSpPr txBox="1"/>
          <p:nvPr/>
        </p:nvSpPr>
        <p:spPr>
          <a:xfrm>
            <a:off x="894522" y="496011"/>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Hipótesis a probar:</a:t>
            </a:r>
            <a:endParaRPr lang="es-PE" dirty="0"/>
          </a:p>
        </p:txBody>
      </p:sp>
      <p:sp>
        <p:nvSpPr>
          <p:cNvPr id="5" name="Rectangle 4">
            <a:extLst>
              <a:ext uri="{FF2B5EF4-FFF2-40B4-BE49-F238E27FC236}">
                <a16:creationId xmlns:a16="http://schemas.microsoft.com/office/drawing/2014/main" id="{1EAD133E-4D0B-4731-80A4-0EAD9B2CF4D5}"/>
              </a:ext>
            </a:extLst>
          </p:cNvPr>
          <p:cNvSpPr>
            <a:spLocks noChangeArrowheads="1"/>
          </p:cNvSpPr>
          <p:nvPr/>
        </p:nvSpPr>
        <p:spPr bwMode="auto">
          <a:xfrm>
            <a:off x="2785729" y="1334399"/>
            <a:ext cx="12192079" cy="4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 name="Objeto 5">
            <a:extLst>
              <a:ext uri="{FF2B5EF4-FFF2-40B4-BE49-F238E27FC236}">
                <a16:creationId xmlns:a16="http://schemas.microsoft.com/office/drawing/2014/main" id="{D07FB051-BE82-44AF-88AC-7BB35D3DC981}"/>
              </a:ext>
            </a:extLst>
          </p:cNvPr>
          <p:cNvGraphicFramePr>
            <a:graphicFrameLocks noChangeAspect="1"/>
          </p:cNvGraphicFramePr>
          <p:nvPr>
            <p:extLst>
              <p:ext uri="{D42A27DB-BD31-4B8C-83A1-F6EECF244321}">
                <p14:modId xmlns:p14="http://schemas.microsoft.com/office/powerpoint/2010/main" val="587904549"/>
              </p:ext>
            </p:extLst>
          </p:nvPr>
        </p:nvGraphicFramePr>
        <p:xfrm>
          <a:off x="2985570" y="914091"/>
          <a:ext cx="1079654" cy="690476"/>
        </p:xfrm>
        <a:graphic>
          <a:graphicData uri="http://schemas.openxmlformats.org/presentationml/2006/ole">
            <mc:AlternateContent xmlns:mc="http://schemas.openxmlformats.org/markup-compatibility/2006">
              <mc:Choice xmlns:v="urn:schemas-microsoft-com:vml" Requires="v">
                <p:oleObj spid="_x0000_s7250" name="Equation" r:id="rId4" imgW="761669" imgH="482391" progId="Equation.DSMT4">
                  <p:embed/>
                </p:oleObj>
              </mc:Choice>
              <mc:Fallback>
                <p:oleObj name="Equation" r:id="rId4" imgW="761669" imgH="482391"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570" y="914091"/>
                        <a:ext cx="1079654" cy="690476"/>
                      </a:xfrm>
                      <a:prstGeom prst="rect">
                        <a:avLst/>
                      </a:prstGeom>
                      <a:noFill/>
                    </p:spPr>
                  </p:pic>
                </p:oleObj>
              </mc:Fallback>
            </mc:AlternateContent>
          </a:graphicData>
        </a:graphic>
      </p:graphicFrame>
      <p:sp>
        <p:nvSpPr>
          <p:cNvPr id="16" name="CuadroTexto 15">
            <a:extLst>
              <a:ext uri="{FF2B5EF4-FFF2-40B4-BE49-F238E27FC236}">
                <a16:creationId xmlns:a16="http://schemas.microsoft.com/office/drawing/2014/main" id="{79C85393-C59E-455E-9242-43D8F0525125}"/>
              </a:ext>
            </a:extLst>
          </p:cNvPr>
          <p:cNvSpPr txBox="1"/>
          <p:nvPr/>
        </p:nvSpPr>
        <p:spPr>
          <a:xfrm>
            <a:off x="848390" y="1294123"/>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Nivel de significancia:</a:t>
            </a:r>
            <a:endParaRPr lang="es-PE" dirty="0"/>
          </a:p>
        </p:txBody>
      </p:sp>
      <p:sp>
        <p:nvSpPr>
          <p:cNvPr id="12" name="Rectangle 6">
            <a:extLst>
              <a:ext uri="{FF2B5EF4-FFF2-40B4-BE49-F238E27FC236}">
                <a16:creationId xmlns:a16="http://schemas.microsoft.com/office/drawing/2014/main" id="{E9B6A92D-D4BA-418A-8C7A-268E2C5EC15F}"/>
              </a:ext>
            </a:extLst>
          </p:cNvPr>
          <p:cNvSpPr>
            <a:spLocks noChangeArrowheads="1"/>
          </p:cNvSpPr>
          <p:nvPr/>
        </p:nvSpPr>
        <p:spPr bwMode="auto">
          <a:xfrm>
            <a:off x="2985570" y="2382203"/>
            <a:ext cx="123206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3" name="Objeto 12">
            <a:extLst>
              <a:ext uri="{FF2B5EF4-FFF2-40B4-BE49-F238E27FC236}">
                <a16:creationId xmlns:a16="http://schemas.microsoft.com/office/drawing/2014/main" id="{2D94B60E-C31F-48ED-9274-0412A39AFA80}"/>
              </a:ext>
            </a:extLst>
          </p:cNvPr>
          <p:cNvGraphicFramePr>
            <a:graphicFrameLocks noChangeAspect="1"/>
          </p:cNvGraphicFramePr>
          <p:nvPr>
            <p:extLst>
              <p:ext uri="{D42A27DB-BD31-4B8C-83A1-F6EECF244321}">
                <p14:modId xmlns:p14="http://schemas.microsoft.com/office/powerpoint/2010/main" val="977501136"/>
              </p:ext>
            </p:extLst>
          </p:nvPr>
        </p:nvGraphicFramePr>
        <p:xfrm>
          <a:off x="3105794" y="1784681"/>
          <a:ext cx="757208" cy="243847"/>
        </p:xfrm>
        <a:graphic>
          <a:graphicData uri="http://schemas.openxmlformats.org/presentationml/2006/ole">
            <mc:AlternateContent xmlns:mc="http://schemas.openxmlformats.org/markup-compatibility/2006">
              <mc:Choice xmlns:v="urn:schemas-microsoft-com:vml" Requires="v">
                <p:oleObj spid="_x0000_s7251" name="Equation" r:id="rId6" imgW="558558" imgH="177723" progId="Equation.DSMT4">
                  <p:embed/>
                </p:oleObj>
              </mc:Choice>
              <mc:Fallback>
                <p:oleObj name="Equation" r:id="rId6" imgW="558558" imgH="177723"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5794" y="1784681"/>
                        <a:ext cx="757208" cy="243847"/>
                      </a:xfrm>
                      <a:prstGeom prst="rect">
                        <a:avLst/>
                      </a:prstGeom>
                      <a:noFill/>
                    </p:spPr>
                  </p:pic>
                </p:oleObj>
              </mc:Fallback>
            </mc:AlternateContent>
          </a:graphicData>
        </a:graphic>
      </p:graphicFrame>
      <p:sp>
        <p:nvSpPr>
          <p:cNvPr id="19" name="CuadroTexto 18">
            <a:extLst>
              <a:ext uri="{FF2B5EF4-FFF2-40B4-BE49-F238E27FC236}">
                <a16:creationId xmlns:a16="http://schemas.microsoft.com/office/drawing/2014/main" id="{C7F71394-AD37-42B9-9520-5BF667D92873}"/>
              </a:ext>
            </a:extLst>
          </p:cNvPr>
          <p:cNvSpPr txBox="1"/>
          <p:nvPr/>
        </p:nvSpPr>
        <p:spPr>
          <a:xfrm>
            <a:off x="848390" y="2139513"/>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Prueba estadística:</a:t>
            </a:r>
            <a:endParaRPr lang="es-PE" dirty="0"/>
          </a:p>
        </p:txBody>
      </p:sp>
      <p:sp>
        <p:nvSpPr>
          <p:cNvPr id="20" name="Rectangle 10">
            <a:extLst>
              <a:ext uri="{FF2B5EF4-FFF2-40B4-BE49-F238E27FC236}">
                <a16:creationId xmlns:a16="http://schemas.microsoft.com/office/drawing/2014/main" id="{0F0C14D1-C884-4D5C-A514-5F54C079470D}"/>
              </a:ext>
            </a:extLst>
          </p:cNvPr>
          <p:cNvSpPr>
            <a:spLocks noChangeArrowheads="1"/>
          </p:cNvSpPr>
          <p:nvPr/>
        </p:nvSpPr>
        <p:spPr bwMode="auto">
          <a:xfrm>
            <a:off x="2985570" y="25007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21" name="Objeto 20">
            <a:extLst>
              <a:ext uri="{FF2B5EF4-FFF2-40B4-BE49-F238E27FC236}">
                <a16:creationId xmlns:a16="http://schemas.microsoft.com/office/drawing/2014/main" id="{76B2912B-E1A7-4BCF-99FF-1F82EC2DDBAC}"/>
              </a:ext>
            </a:extLst>
          </p:cNvPr>
          <p:cNvGraphicFramePr>
            <a:graphicFrameLocks noChangeAspect="1"/>
          </p:cNvGraphicFramePr>
          <p:nvPr>
            <p:extLst>
              <p:ext uri="{D42A27DB-BD31-4B8C-83A1-F6EECF244321}">
                <p14:modId xmlns:p14="http://schemas.microsoft.com/office/powerpoint/2010/main" val="992449306"/>
              </p:ext>
            </p:extLst>
          </p:nvPr>
        </p:nvGraphicFramePr>
        <p:xfrm>
          <a:off x="2963535" y="2405061"/>
          <a:ext cx="3055563" cy="858069"/>
        </p:xfrm>
        <a:graphic>
          <a:graphicData uri="http://schemas.openxmlformats.org/presentationml/2006/ole">
            <mc:AlternateContent xmlns:mc="http://schemas.openxmlformats.org/markup-compatibility/2006">
              <mc:Choice xmlns:v="urn:schemas-microsoft-com:vml" Requires="v">
                <p:oleObj spid="_x0000_s7252" name="Equation" r:id="rId8" imgW="2768600" imgH="762000" progId="Equation.DSMT4">
                  <p:embed/>
                </p:oleObj>
              </mc:Choice>
              <mc:Fallback>
                <p:oleObj name="Equation" r:id="rId8" imgW="2768600" imgH="7620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3535" y="2405061"/>
                        <a:ext cx="3055563" cy="858069"/>
                      </a:xfrm>
                      <a:prstGeom prst="rect">
                        <a:avLst/>
                      </a:prstGeom>
                      <a:noFill/>
                    </p:spPr>
                  </p:pic>
                </p:oleObj>
              </mc:Fallback>
            </mc:AlternateContent>
          </a:graphicData>
        </a:graphic>
      </p:graphicFrame>
      <p:sp>
        <p:nvSpPr>
          <p:cNvPr id="23" name="Rectangle 12">
            <a:extLst>
              <a:ext uri="{FF2B5EF4-FFF2-40B4-BE49-F238E27FC236}">
                <a16:creationId xmlns:a16="http://schemas.microsoft.com/office/drawing/2014/main" id="{CEBBC3B3-ED09-4CA4-A511-2ED8250F39EE}"/>
              </a:ext>
            </a:extLst>
          </p:cNvPr>
          <p:cNvSpPr>
            <a:spLocks noChangeArrowheads="1"/>
          </p:cNvSpPr>
          <p:nvPr/>
        </p:nvSpPr>
        <p:spPr bwMode="auto">
          <a:xfrm>
            <a:off x="3105794" y="3566595"/>
            <a:ext cx="9336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4" name="Objeto 23">
            <a:extLst>
              <a:ext uri="{FF2B5EF4-FFF2-40B4-BE49-F238E27FC236}">
                <a16:creationId xmlns:a16="http://schemas.microsoft.com/office/drawing/2014/main" id="{35FB2CEE-9816-4D38-AB57-D9C52134917F}"/>
              </a:ext>
            </a:extLst>
          </p:cNvPr>
          <p:cNvGraphicFramePr>
            <a:graphicFrameLocks noChangeAspect="1"/>
          </p:cNvGraphicFramePr>
          <p:nvPr>
            <p:extLst>
              <p:ext uri="{D42A27DB-BD31-4B8C-83A1-F6EECF244321}">
                <p14:modId xmlns:p14="http://schemas.microsoft.com/office/powerpoint/2010/main" val="3988079679"/>
              </p:ext>
            </p:extLst>
          </p:nvPr>
        </p:nvGraphicFramePr>
        <p:xfrm>
          <a:off x="3025775" y="3787775"/>
          <a:ext cx="1866900" cy="354013"/>
        </p:xfrm>
        <a:graphic>
          <a:graphicData uri="http://schemas.openxmlformats.org/presentationml/2006/ole">
            <mc:AlternateContent xmlns:mc="http://schemas.openxmlformats.org/markup-compatibility/2006">
              <mc:Choice xmlns:v="urn:schemas-microsoft-com:vml" Requires="v">
                <p:oleObj spid="_x0000_s7253" name="Equation" r:id="rId10" imgW="1206360" imgH="228600" progId="Equation.DSMT4">
                  <p:embed/>
                </p:oleObj>
              </mc:Choice>
              <mc:Fallback>
                <p:oleObj name="Equation" r:id="rId10" imgW="1206360" imgH="228600" progId="Equation.DSMT4">
                  <p:embed/>
                  <p:pic>
                    <p:nvPicPr>
                      <p:cNvPr id="0" name="Object 11"/>
                      <p:cNvPicPr>
                        <a:picLocks noChangeAspect="1" noChangeArrowheads="1"/>
                      </p:cNvPicPr>
                      <p:nvPr/>
                    </p:nvPicPr>
                    <p:blipFill>
                      <a:blip r:embed="rId11"/>
                      <a:srcRect/>
                      <a:stretch>
                        <a:fillRect/>
                      </a:stretch>
                    </p:blipFill>
                    <p:spPr bwMode="auto">
                      <a:xfrm>
                        <a:off x="3025775" y="3787775"/>
                        <a:ext cx="1866900" cy="354013"/>
                      </a:xfrm>
                      <a:prstGeom prst="rect">
                        <a:avLst/>
                      </a:prstGeom>
                      <a:noFill/>
                    </p:spPr>
                  </p:pic>
                </p:oleObj>
              </mc:Fallback>
            </mc:AlternateContent>
          </a:graphicData>
        </a:graphic>
      </p:graphicFrame>
      <p:sp>
        <p:nvSpPr>
          <p:cNvPr id="25" name="CuadroTexto 24">
            <a:extLst>
              <a:ext uri="{FF2B5EF4-FFF2-40B4-BE49-F238E27FC236}">
                <a16:creationId xmlns:a16="http://schemas.microsoft.com/office/drawing/2014/main" id="{4AABC624-E5B3-44FD-BA78-D7A38BD5B361}"/>
              </a:ext>
            </a:extLst>
          </p:cNvPr>
          <p:cNvSpPr txBox="1"/>
          <p:nvPr/>
        </p:nvSpPr>
        <p:spPr>
          <a:xfrm>
            <a:off x="848390" y="3356616"/>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Cálculo de p-valor:</a:t>
            </a:r>
            <a:endParaRPr lang="es-PE" dirty="0"/>
          </a:p>
        </p:txBody>
      </p:sp>
      <p:cxnSp>
        <p:nvCxnSpPr>
          <p:cNvPr id="30" name="Conector recto de flecha 29">
            <a:extLst>
              <a:ext uri="{FF2B5EF4-FFF2-40B4-BE49-F238E27FC236}">
                <a16:creationId xmlns:a16="http://schemas.microsoft.com/office/drawing/2014/main" id="{F2BA0534-6F64-416B-868F-981645D35094}"/>
              </a:ext>
            </a:extLst>
          </p:cNvPr>
          <p:cNvCxnSpPr>
            <a:cxnSpLocks/>
          </p:cNvCxnSpPr>
          <p:nvPr/>
        </p:nvCxnSpPr>
        <p:spPr>
          <a:xfrm flipV="1">
            <a:off x="5527068" y="3666325"/>
            <a:ext cx="1012653" cy="21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EB46A0F1-EDF7-47C7-A977-8359EC379766}"/>
              </a:ext>
            </a:extLst>
          </p:cNvPr>
          <p:cNvCxnSpPr>
            <a:cxnSpLocks/>
          </p:cNvCxnSpPr>
          <p:nvPr/>
        </p:nvCxnSpPr>
        <p:spPr>
          <a:xfrm>
            <a:off x="5650696" y="3025332"/>
            <a:ext cx="889025" cy="29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56305259-511A-44DC-A1C7-7603B9B6831D}"/>
              </a:ext>
            </a:extLst>
          </p:cNvPr>
          <p:cNvSpPr txBox="1"/>
          <p:nvPr/>
        </p:nvSpPr>
        <p:spPr>
          <a:xfrm>
            <a:off x="6403498" y="3243940"/>
            <a:ext cx="2107333" cy="523220"/>
          </a:xfrm>
          <a:prstGeom prst="rect">
            <a:avLst/>
          </a:prstGeom>
          <a:noFill/>
        </p:spPr>
        <p:txBody>
          <a:bodyPr wrap="square">
            <a:spAutoFit/>
          </a:bodyPr>
          <a:lstStyle/>
          <a:p>
            <a:pPr algn="ctr">
              <a:buClr>
                <a:schemeClr val="accent2">
                  <a:lumMod val="75000"/>
                </a:schemeClr>
              </a:buClr>
              <a:buSzPct val="103000"/>
            </a:pPr>
            <a:r>
              <a:rPr lang="es-MX" b="1" dirty="0"/>
              <a:t>Función creada:</a:t>
            </a:r>
          </a:p>
          <a:p>
            <a:pPr algn="ctr">
              <a:buClr>
                <a:schemeClr val="accent2">
                  <a:lumMod val="75000"/>
                </a:schemeClr>
              </a:buClr>
              <a:buSzPct val="103000"/>
            </a:pPr>
            <a:r>
              <a:rPr lang="es-MX" b="1" dirty="0" err="1"/>
              <a:t>Barnard.test</a:t>
            </a:r>
            <a:r>
              <a:rPr lang="es-MX" b="1" dirty="0"/>
              <a:t>()</a:t>
            </a:r>
            <a:endParaRPr lang="es-PE" b="1" dirty="0"/>
          </a:p>
        </p:txBody>
      </p:sp>
    </p:spTree>
    <p:extLst>
      <p:ext uri="{BB962C8B-B14F-4D97-AF65-F5344CB8AC3E}">
        <p14:creationId xmlns:p14="http://schemas.microsoft.com/office/powerpoint/2010/main" val="354993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angle 4">
            <a:extLst>
              <a:ext uri="{FF2B5EF4-FFF2-40B4-BE49-F238E27FC236}">
                <a16:creationId xmlns:a16="http://schemas.microsoft.com/office/drawing/2014/main" id="{1EAD133E-4D0B-4731-80A4-0EAD9B2CF4D5}"/>
              </a:ext>
            </a:extLst>
          </p:cNvPr>
          <p:cNvSpPr>
            <a:spLocks noChangeArrowheads="1"/>
          </p:cNvSpPr>
          <p:nvPr/>
        </p:nvSpPr>
        <p:spPr bwMode="auto">
          <a:xfrm>
            <a:off x="2785729" y="1334399"/>
            <a:ext cx="12192079" cy="4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2" name="Rectangle 6">
            <a:extLst>
              <a:ext uri="{FF2B5EF4-FFF2-40B4-BE49-F238E27FC236}">
                <a16:creationId xmlns:a16="http://schemas.microsoft.com/office/drawing/2014/main" id="{E9B6A92D-D4BA-418A-8C7A-268E2C5EC15F}"/>
              </a:ext>
            </a:extLst>
          </p:cNvPr>
          <p:cNvSpPr>
            <a:spLocks noChangeArrowheads="1"/>
          </p:cNvSpPr>
          <p:nvPr/>
        </p:nvSpPr>
        <p:spPr bwMode="auto">
          <a:xfrm>
            <a:off x="2985570" y="2382203"/>
            <a:ext cx="123206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9" name="CuadroTexto 18">
            <a:extLst>
              <a:ext uri="{FF2B5EF4-FFF2-40B4-BE49-F238E27FC236}">
                <a16:creationId xmlns:a16="http://schemas.microsoft.com/office/drawing/2014/main" id="{C7F71394-AD37-42B9-9520-5BF667D92873}"/>
              </a:ext>
            </a:extLst>
          </p:cNvPr>
          <p:cNvSpPr txBox="1"/>
          <p:nvPr/>
        </p:nvSpPr>
        <p:spPr>
          <a:xfrm>
            <a:off x="769384" y="2454920"/>
            <a:ext cx="7691569" cy="1991379"/>
          </a:xfrm>
          <a:prstGeom prst="rect">
            <a:avLst/>
          </a:prstGeom>
          <a:noFill/>
        </p:spPr>
        <p:txBody>
          <a:bodyPr wrap="square">
            <a:spAutoFit/>
          </a:bodyPr>
          <a:lstStyle/>
          <a:p>
            <a:pPr algn="just">
              <a:buClr>
                <a:schemeClr val="accent2">
                  <a:lumMod val="75000"/>
                </a:schemeClr>
              </a:buClr>
              <a:buSzPct val="103000"/>
            </a:pPr>
            <a:endParaRPr lang="es-MX" dirty="0"/>
          </a:p>
          <a:p>
            <a:pPr algn="just">
              <a:buClr>
                <a:schemeClr val="accent2">
                  <a:lumMod val="75000"/>
                </a:schemeClr>
              </a:buClr>
              <a:buSzPct val="103000"/>
            </a:pPr>
            <a:endParaRPr lang="es-MX" dirty="0"/>
          </a:p>
          <a:p>
            <a:pPr marL="285750" indent="-285750" algn="just">
              <a:buClr>
                <a:schemeClr val="accent2">
                  <a:lumMod val="75000"/>
                </a:schemeClr>
              </a:buClr>
              <a:buSzPct val="103000"/>
              <a:buFont typeface="Wingdings" panose="05000000000000000000" pitchFamily="2" charset="2"/>
              <a:buChar char="q"/>
            </a:pPr>
            <a:r>
              <a:rPr lang="es-MX" dirty="0"/>
              <a:t>Conclusión:</a:t>
            </a:r>
          </a:p>
          <a:p>
            <a:pPr algn="just">
              <a:lnSpc>
                <a:spcPct val="150000"/>
              </a:lnSpc>
              <a:buClr>
                <a:schemeClr val="accent2">
                  <a:lumMod val="75000"/>
                </a:schemeClr>
              </a:buClr>
              <a:buSzPct val="103000"/>
            </a:pPr>
            <a:r>
              <a:rPr lang="es-MX" dirty="0"/>
              <a:t>Con un nivel de significancia de 0.05, existe suficiente evidencia estadística para rechazar la hipótesis nula. Por lo tanto, podemos concluir que la proporción de infectados que pertenecen al grupo de los que fueron inyectados con un placebo son mayores a la proporción de infectados que fueron inoculados con la vacuna recombinante.</a:t>
            </a:r>
            <a:endParaRPr lang="es-PE" dirty="0"/>
          </a:p>
        </p:txBody>
      </p:sp>
      <p:sp>
        <p:nvSpPr>
          <p:cNvPr id="20" name="Rectangle 10">
            <a:extLst>
              <a:ext uri="{FF2B5EF4-FFF2-40B4-BE49-F238E27FC236}">
                <a16:creationId xmlns:a16="http://schemas.microsoft.com/office/drawing/2014/main" id="{0F0C14D1-C884-4D5C-A514-5F54C079470D}"/>
              </a:ext>
            </a:extLst>
          </p:cNvPr>
          <p:cNvSpPr>
            <a:spLocks noChangeArrowheads="1"/>
          </p:cNvSpPr>
          <p:nvPr/>
        </p:nvSpPr>
        <p:spPr bwMode="auto">
          <a:xfrm>
            <a:off x="2985570" y="25007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3" name="Rectangle 12">
            <a:extLst>
              <a:ext uri="{FF2B5EF4-FFF2-40B4-BE49-F238E27FC236}">
                <a16:creationId xmlns:a16="http://schemas.microsoft.com/office/drawing/2014/main" id="{CEBBC3B3-ED09-4CA4-A511-2ED8250F39EE}"/>
              </a:ext>
            </a:extLst>
          </p:cNvPr>
          <p:cNvSpPr>
            <a:spLocks noChangeArrowheads="1"/>
          </p:cNvSpPr>
          <p:nvPr/>
        </p:nvSpPr>
        <p:spPr bwMode="auto">
          <a:xfrm>
            <a:off x="3105794" y="3566595"/>
            <a:ext cx="9336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pic>
        <p:nvPicPr>
          <p:cNvPr id="4" name="Imagen 3">
            <a:extLst>
              <a:ext uri="{FF2B5EF4-FFF2-40B4-BE49-F238E27FC236}">
                <a16:creationId xmlns:a16="http://schemas.microsoft.com/office/drawing/2014/main" id="{CD7E35BA-ED9E-4590-88AE-0BDC340B31E2}"/>
              </a:ext>
            </a:extLst>
          </p:cNvPr>
          <p:cNvPicPr>
            <a:picLocks noChangeAspect="1"/>
          </p:cNvPicPr>
          <p:nvPr/>
        </p:nvPicPr>
        <p:blipFill>
          <a:blip r:embed="rId3"/>
          <a:stretch>
            <a:fillRect/>
          </a:stretch>
        </p:blipFill>
        <p:spPr>
          <a:xfrm>
            <a:off x="2985571" y="124528"/>
            <a:ext cx="2991164" cy="2991164"/>
          </a:xfrm>
          <a:prstGeom prst="rect">
            <a:avLst/>
          </a:prstGeom>
        </p:spPr>
      </p:pic>
    </p:spTree>
    <p:extLst>
      <p:ext uri="{BB962C8B-B14F-4D97-AF65-F5344CB8AC3E}">
        <p14:creationId xmlns:p14="http://schemas.microsoft.com/office/powerpoint/2010/main" val="85114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1029324" y="194096"/>
            <a:ext cx="3691532" cy="647384"/>
          </a:xfrm>
          <a:prstGeom prst="homePlate">
            <a:avLst>
              <a:gd name="adj" fmla="val 30129"/>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accent6">
                    <a:lumMod val="50000"/>
                  </a:schemeClr>
                </a:solidFill>
                <a:latin typeface="Source Sans Pro"/>
                <a:ea typeface="Source Sans Pro"/>
                <a:cs typeface="Source Sans Pro"/>
                <a:sym typeface="Source Sans Pro"/>
              </a:rPr>
              <a:t>Comparación con la prueba exacta de Fisher</a:t>
            </a:r>
            <a:endParaRPr sz="2000" b="1" dirty="0">
              <a:solidFill>
                <a:schemeClr val="accent6">
                  <a:lumMod val="50000"/>
                </a:schemeClr>
              </a:solidFill>
              <a:latin typeface="Source Sans Pro"/>
              <a:ea typeface="Source Sans Pro"/>
              <a:cs typeface="Source Sans Pro"/>
              <a:sym typeface="Source Sans Pro"/>
            </a:endParaRPr>
          </a:p>
        </p:txBody>
      </p:sp>
      <p:sp>
        <p:nvSpPr>
          <p:cNvPr id="22" name="Elipse 21">
            <a:extLst>
              <a:ext uri="{FF2B5EF4-FFF2-40B4-BE49-F238E27FC236}">
                <a16:creationId xmlns:a16="http://schemas.microsoft.com/office/drawing/2014/main" id="{081D2B00-7333-486E-B697-8A3F7D208EE3}"/>
              </a:ext>
            </a:extLst>
          </p:cNvPr>
          <p:cNvSpPr/>
          <p:nvPr/>
        </p:nvSpPr>
        <p:spPr>
          <a:xfrm>
            <a:off x="281189" y="194096"/>
            <a:ext cx="612077" cy="6205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240;p48">
            <a:extLst>
              <a:ext uri="{FF2B5EF4-FFF2-40B4-BE49-F238E27FC236}">
                <a16:creationId xmlns:a16="http://schemas.microsoft.com/office/drawing/2014/main" id="{E954B49E-FBFD-46CA-B02F-3A7B30D15093}"/>
              </a:ext>
            </a:extLst>
          </p:cNvPr>
          <p:cNvSpPr/>
          <p:nvPr/>
        </p:nvSpPr>
        <p:spPr>
          <a:xfrm>
            <a:off x="417247" y="334379"/>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40000"/>
              <a:lumOff val="60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CuadroTexto 10">
            <a:extLst>
              <a:ext uri="{FF2B5EF4-FFF2-40B4-BE49-F238E27FC236}">
                <a16:creationId xmlns:a16="http://schemas.microsoft.com/office/drawing/2014/main" id="{6EB335B7-C9A4-46EB-B15A-C983F86AEF02}"/>
              </a:ext>
            </a:extLst>
          </p:cNvPr>
          <p:cNvSpPr txBox="1"/>
          <p:nvPr/>
        </p:nvSpPr>
        <p:spPr>
          <a:xfrm>
            <a:off x="1029324" y="1097678"/>
            <a:ext cx="4614530" cy="461665"/>
          </a:xfrm>
          <a:prstGeom prst="rect">
            <a:avLst/>
          </a:prstGeom>
          <a:noFill/>
        </p:spPr>
        <p:txBody>
          <a:bodyPr wrap="square">
            <a:spAutoFit/>
          </a:bodyPr>
          <a:lstStyle/>
          <a:p>
            <a:pPr latinLnBrk="1">
              <a:spcAft>
                <a:spcPts val="1000"/>
              </a:spcAft>
            </a:pP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tabla&lt;-</a:t>
            </a:r>
            <a:r>
              <a:rPr lang="es-PE" sz="1200" b="1" dirty="0" err="1">
                <a:solidFill>
                  <a:srgbClr val="204A87"/>
                </a:solidFill>
                <a:effectLst/>
                <a:latin typeface="Consolas" panose="020B0609020204030204" pitchFamily="49" charset="0"/>
                <a:ea typeface="Arial" panose="020B0604020202020204" pitchFamily="34" charset="0"/>
                <a:cs typeface="Arial" panose="020B0604020202020204" pitchFamily="34" charset="0"/>
              </a:rPr>
              <a:t>matrix</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PE"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c</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419"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12</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PE"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3</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PE"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7</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419"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8</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PE"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s-PE"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b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br>
            <a:r>
              <a:rPr lang="es-PE" sz="1200" b="1" dirty="0" err="1">
                <a:solidFill>
                  <a:srgbClr val="204A87"/>
                </a:solidFill>
                <a:effectLst/>
                <a:latin typeface="Consolas" panose="020B0609020204030204" pitchFamily="49" charset="0"/>
                <a:ea typeface="Arial" panose="020B0604020202020204" pitchFamily="34" charset="0"/>
                <a:cs typeface="Arial" panose="020B0604020202020204" pitchFamily="34" charset="0"/>
              </a:rPr>
              <a:t>fisher.test</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(tabla, </a:t>
            </a:r>
            <a:r>
              <a:rPr lang="es-PE" sz="1200" dirty="0">
                <a:solidFill>
                  <a:srgbClr val="4E9A06"/>
                </a:solidFill>
                <a:effectLst/>
                <a:latin typeface="Consolas" panose="020B0609020204030204" pitchFamily="49" charset="0"/>
                <a:ea typeface="Arial" panose="020B0604020202020204" pitchFamily="34" charset="0"/>
                <a:cs typeface="Arial" panose="020B0604020202020204" pitchFamily="34" charset="0"/>
              </a:rPr>
              <a:t>"g"</a:t>
            </a:r>
            <a:r>
              <a:rPr lang="es-PE"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endParaRPr lang="es-PE" sz="1200" dirty="0">
              <a:effectLst/>
              <a:latin typeface="Consolas" panose="020B0609020204030204" pitchFamily="49" charset="0"/>
              <a:ea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6CDE6115-3286-4527-A674-6827A01ADFEF}"/>
              </a:ext>
            </a:extLst>
          </p:cNvPr>
          <p:cNvSpPr/>
          <p:nvPr/>
        </p:nvSpPr>
        <p:spPr>
          <a:xfrm>
            <a:off x="2051636" y="1704443"/>
            <a:ext cx="5529377" cy="2378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Fisher's Exact Test for Count Data</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data:  </a:t>
            </a:r>
            <a:r>
              <a:rPr lang="en-US" sz="1200" dirty="0" err="1">
                <a:solidFill>
                  <a:srgbClr val="000000"/>
                </a:solidFill>
                <a:effectLst/>
                <a:latin typeface="Courier New" panose="02070309020205020404" pitchFamily="49" charset="0"/>
                <a:ea typeface="Times New Roman" panose="02020603050405020304" pitchFamily="18" charset="0"/>
              </a:rPr>
              <a:t>tabla</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highlight>
                  <a:srgbClr val="00FFFF"/>
                </a:highlight>
                <a:latin typeface="Courier New" panose="02070309020205020404" pitchFamily="49" charset="0"/>
                <a:ea typeface="Times New Roman" panose="02020603050405020304" pitchFamily="18" charset="0"/>
              </a:rPr>
              <a:t>p-value = 0.06407</a:t>
            </a:r>
            <a:endParaRPr lang="es-PE" sz="1200" dirty="0">
              <a:effectLst/>
              <a:highlight>
                <a:srgbClr val="00FFFF"/>
              </a:highligh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alternative hypothesis: true odds ratio is not equal to 1</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95 percent confidence interval:</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0.9138107 Inf</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sample estimates:</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odds ratio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4.330008 </a:t>
            </a:r>
            <a:endParaRPr lang="es-PE" sz="1200" dirty="0">
              <a:effectLst/>
              <a:latin typeface="Arial" panose="020B0604020202020204" pitchFamily="34" charset="0"/>
              <a:ea typeface="Arial" panose="020B0604020202020204" pitchFamily="34" charset="0"/>
            </a:endParaRPr>
          </a:p>
          <a:p>
            <a:pPr>
              <a:lnSpc>
                <a:spcPct val="115000"/>
              </a:lnSpc>
            </a:pPr>
            <a:r>
              <a:rPr lang="en-US" sz="1100" dirty="0">
                <a:effectLst/>
                <a:latin typeface="Arial" panose="020B0604020202020204" pitchFamily="34" charset="0"/>
                <a:ea typeface="Arial" panose="020B0604020202020204" pitchFamily="34" charset="0"/>
              </a:rPr>
              <a:t> </a:t>
            </a:r>
            <a:endParaRPr lang="es-PE"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4709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3119090" y="374067"/>
            <a:ext cx="290582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2">
                    <a:lumMod val="75000"/>
                  </a:schemeClr>
                </a:solidFill>
              </a:rPr>
              <a:t>GRUPO 3</a:t>
            </a:r>
            <a:endParaRPr sz="2800" dirty="0">
              <a:solidFill>
                <a:schemeClr val="accent2">
                  <a:lumMod val="75000"/>
                </a:schemeClr>
              </a:solidFill>
            </a:endParaRPr>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17" name="Google Shape;917;p45"/>
          <p:cNvSpPr txBox="1"/>
          <p:nvPr/>
        </p:nvSpPr>
        <p:spPr>
          <a:xfrm>
            <a:off x="4942380" y="3264801"/>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Estéfano</a:t>
            </a:r>
            <a:r>
              <a:rPr lang="en" sz="1600" b="1" dirty="0">
                <a:solidFill>
                  <a:schemeClr val="dk1"/>
                </a:solidFill>
                <a:latin typeface="Source Sans Pro"/>
                <a:ea typeface="Source Sans Pro"/>
                <a:cs typeface="Source Sans Pro"/>
                <a:sym typeface="Source Sans Pro"/>
              </a:rPr>
              <a:t> </a:t>
            </a:r>
            <a:r>
              <a:rPr lang="en" sz="1800" b="1" dirty="0">
                <a:solidFill>
                  <a:schemeClr val="dk1"/>
                </a:solidFill>
                <a:latin typeface="Source Sans Pro"/>
                <a:ea typeface="Source Sans Pro"/>
                <a:cs typeface="Source Sans Pro"/>
                <a:sym typeface="Source Sans Pro"/>
              </a:rPr>
              <a:t>Espinoza</a:t>
            </a:r>
            <a:endParaRPr sz="1800" dirty="0">
              <a:latin typeface="Source Sans Pro"/>
              <a:ea typeface="Source Sans Pro"/>
              <a:cs typeface="Source Sans Pro"/>
              <a:sym typeface="Source Sans Pro"/>
            </a:endParaRPr>
          </a:p>
        </p:txBody>
      </p:sp>
      <p:sp>
        <p:nvSpPr>
          <p:cNvPr id="12" name="Rectángulo 11">
            <a:extLst>
              <a:ext uri="{FF2B5EF4-FFF2-40B4-BE49-F238E27FC236}">
                <a16:creationId xmlns:a16="http://schemas.microsoft.com/office/drawing/2014/main" id="{6E9D5F98-33E7-44F7-940C-BBE45D50D3A6}"/>
              </a:ext>
            </a:extLst>
          </p:cNvPr>
          <p:cNvSpPr/>
          <p:nvPr/>
        </p:nvSpPr>
        <p:spPr>
          <a:xfrm>
            <a:off x="1823252" y="409052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8A1AD811-67C5-4AAF-8106-00B48642F3EF}"/>
              </a:ext>
            </a:extLst>
          </p:cNvPr>
          <p:cNvSpPr/>
          <p:nvPr/>
        </p:nvSpPr>
        <p:spPr>
          <a:xfrm>
            <a:off x="5921487" y="435991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B2F65D00-0E73-4A94-A48D-28DBAB5D8DEF}"/>
              </a:ext>
            </a:extLst>
          </p:cNvPr>
          <p:cNvSpPr/>
          <p:nvPr/>
        </p:nvSpPr>
        <p:spPr>
          <a:xfrm>
            <a:off x="7065566" y="442312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a:extLst>
              <a:ext uri="{FF2B5EF4-FFF2-40B4-BE49-F238E27FC236}">
                <a16:creationId xmlns:a16="http://schemas.microsoft.com/office/drawing/2014/main" id="{3F42259D-3A96-42B0-8239-557D59F6D831}"/>
              </a:ext>
            </a:extLst>
          </p:cNvPr>
          <p:cNvSpPr/>
          <p:nvPr/>
        </p:nvSpPr>
        <p:spPr>
          <a:xfrm>
            <a:off x="8575943" y="42230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DA6679E1-BE0B-4E3D-AF35-928B109FD638}"/>
              </a:ext>
            </a:extLst>
          </p:cNvPr>
          <p:cNvPicPr>
            <a:picLocks noChangeAspect="1"/>
          </p:cNvPicPr>
          <p:nvPr/>
        </p:nvPicPr>
        <p:blipFill rotWithShape="1">
          <a:blip r:embed="rId3"/>
          <a:srcRect l="1" r="4940"/>
          <a:stretch/>
        </p:blipFill>
        <p:spPr>
          <a:xfrm>
            <a:off x="7086743" y="1453569"/>
            <a:ext cx="1607638" cy="1620717"/>
          </a:xfrm>
          <a:prstGeom prst="ellipse">
            <a:avLst/>
          </a:prstGeom>
        </p:spPr>
      </p:pic>
      <p:pic>
        <p:nvPicPr>
          <p:cNvPr id="5" name="Imagen 4">
            <a:extLst>
              <a:ext uri="{FF2B5EF4-FFF2-40B4-BE49-F238E27FC236}">
                <a16:creationId xmlns:a16="http://schemas.microsoft.com/office/drawing/2014/main" id="{F4FE2A11-6C6B-4BC5-BA6C-D901EF04ECFF}"/>
              </a:ext>
            </a:extLst>
          </p:cNvPr>
          <p:cNvPicPr>
            <a:picLocks noChangeAspect="1"/>
          </p:cNvPicPr>
          <p:nvPr/>
        </p:nvPicPr>
        <p:blipFill rotWithShape="1">
          <a:blip r:embed="rId4"/>
          <a:srcRect l="16657" t="17198" r="16084" b="32160"/>
          <a:stretch/>
        </p:blipFill>
        <p:spPr>
          <a:xfrm>
            <a:off x="4967626" y="1450883"/>
            <a:ext cx="1617059" cy="1623403"/>
          </a:xfrm>
          <a:prstGeom prst="ellipse">
            <a:avLst/>
          </a:prstGeom>
        </p:spPr>
      </p:pic>
      <p:sp>
        <p:nvSpPr>
          <p:cNvPr id="23" name="Google Shape;917;p45">
            <a:extLst>
              <a:ext uri="{FF2B5EF4-FFF2-40B4-BE49-F238E27FC236}">
                <a16:creationId xmlns:a16="http://schemas.microsoft.com/office/drawing/2014/main" id="{4D35BF41-DBA0-4ECA-8243-11D83CC83136}"/>
              </a:ext>
            </a:extLst>
          </p:cNvPr>
          <p:cNvSpPr txBox="1"/>
          <p:nvPr/>
        </p:nvSpPr>
        <p:spPr>
          <a:xfrm>
            <a:off x="7214334" y="3264801"/>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Angie </a:t>
            </a:r>
          </a:p>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Salinas</a:t>
            </a:r>
            <a:endParaRPr sz="1800" dirty="0">
              <a:latin typeface="Source Sans Pro"/>
              <a:ea typeface="Source Sans Pro"/>
              <a:cs typeface="Source Sans Pro"/>
              <a:sym typeface="Source Sans Pro"/>
            </a:endParaRPr>
          </a:p>
        </p:txBody>
      </p:sp>
      <p:sp>
        <p:nvSpPr>
          <p:cNvPr id="26" name="Google Shape;917;p45">
            <a:extLst>
              <a:ext uri="{FF2B5EF4-FFF2-40B4-BE49-F238E27FC236}">
                <a16:creationId xmlns:a16="http://schemas.microsoft.com/office/drawing/2014/main" id="{229EA1AC-FCDD-40AA-A6F2-0C96B644FEC3}"/>
              </a:ext>
            </a:extLst>
          </p:cNvPr>
          <p:cNvSpPr txBox="1"/>
          <p:nvPr/>
        </p:nvSpPr>
        <p:spPr>
          <a:xfrm>
            <a:off x="589234" y="3264801"/>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Diana</a:t>
            </a:r>
          </a:p>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Sacsa</a:t>
            </a:r>
            <a:endParaRPr sz="2000" dirty="0">
              <a:latin typeface="Source Sans Pro"/>
              <a:ea typeface="Source Sans Pro"/>
              <a:cs typeface="Source Sans Pro"/>
              <a:sym typeface="Source Sans Pro"/>
            </a:endParaRPr>
          </a:p>
        </p:txBody>
      </p:sp>
      <p:sp>
        <p:nvSpPr>
          <p:cNvPr id="27" name="Google Shape;917;p45">
            <a:extLst>
              <a:ext uri="{FF2B5EF4-FFF2-40B4-BE49-F238E27FC236}">
                <a16:creationId xmlns:a16="http://schemas.microsoft.com/office/drawing/2014/main" id="{B8BE16A6-8873-4D03-946E-7E84D9A521EE}"/>
              </a:ext>
            </a:extLst>
          </p:cNvPr>
          <p:cNvSpPr txBox="1"/>
          <p:nvPr/>
        </p:nvSpPr>
        <p:spPr>
          <a:xfrm>
            <a:off x="2868608" y="3264801"/>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Milagros</a:t>
            </a:r>
          </a:p>
          <a:p>
            <a:pPr marL="0" lvl="0" indent="0" algn="ctr" rtl="0">
              <a:spcBef>
                <a:spcPts val="0"/>
              </a:spcBef>
              <a:spcAft>
                <a:spcPts val="0"/>
              </a:spcAft>
              <a:buNone/>
            </a:pPr>
            <a:r>
              <a:rPr lang="en" sz="1800" b="1" dirty="0">
                <a:solidFill>
                  <a:schemeClr val="dk1"/>
                </a:solidFill>
                <a:latin typeface="Source Sans Pro"/>
                <a:ea typeface="Source Sans Pro"/>
                <a:cs typeface="Source Sans Pro"/>
                <a:sym typeface="Source Sans Pro"/>
              </a:rPr>
              <a:t>Briceño</a:t>
            </a:r>
            <a:endParaRPr sz="2000" dirty="0">
              <a:latin typeface="Source Sans Pro"/>
              <a:ea typeface="Source Sans Pro"/>
              <a:cs typeface="Source Sans Pro"/>
              <a:sym typeface="Source Sans Pro"/>
            </a:endParaRPr>
          </a:p>
        </p:txBody>
      </p:sp>
      <p:pic>
        <p:nvPicPr>
          <p:cNvPr id="4" name="Imagen 3">
            <a:extLst>
              <a:ext uri="{FF2B5EF4-FFF2-40B4-BE49-F238E27FC236}">
                <a16:creationId xmlns:a16="http://schemas.microsoft.com/office/drawing/2014/main" id="{C9EA9584-7DB1-4BB9-A2ED-85B2A5346AF5}"/>
              </a:ext>
            </a:extLst>
          </p:cNvPr>
          <p:cNvPicPr>
            <a:picLocks noChangeAspect="1"/>
          </p:cNvPicPr>
          <p:nvPr/>
        </p:nvPicPr>
        <p:blipFill>
          <a:blip r:embed="rId5"/>
          <a:stretch>
            <a:fillRect/>
          </a:stretch>
        </p:blipFill>
        <p:spPr>
          <a:xfrm>
            <a:off x="2868607" y="1442424"/>
            <a:ext cx="1607639" cy="1631862"/>
          </a:xfrm>
          <a:prstGeom prst="ellipse">
            <a:avLst/>
          </a:prstGeom>
        </p:spPr>
      </p:pic>
      <p:pic>
        <p:nvPicPr>
          <p:cNvPr id="1026" name="Picture 2">
            <a:extLst>
              <a:ext uri="{FF2B5EF4-FFF2-40B4-BE49-F238E27FC236}">
                <a16:creationId xmlns:a16="http://schemas.microsoft.com/office/drawing/2014/main" id="{4F8F70B7-5E90-4D8D-8CA8-399C344CE5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132" t="12519" r="16329" b="25676"/>
          <a:stretch/>
        </p:blipFill>
        <p:spPr bwMode="auto">
          <a:xfrm>
            <a:off x="643321" y="1361661"/>
            <a:ext cx="1652451" cy="1746905"/>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82570" y="67231"/>
            <a:ext cx="3068435" cy="647384"/>
          </a:xfrm>
          <a:prstGeom prst="homePlate">
            <a:avLst>
              <a:gd name="adj" fmla="val 30129"/>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accent6">
                    <a:lumMod val="50000"/>
                  </a:schemeClr>
                </a:solidFill>
                <a:latin typeface="Source Sans Pro"/>
                <a:ea typeface="Source Sans Pro"/>
                <a:cs typeface="Source Sans Pro"/>
                <a:sym typeface="Source Sans Pro"/>
              </a:rPr>
              <a:t>Resultados con R</a:t>
            </a:r>
            <a:endParaRPr sz="2000" b="1" dirty="0">
              <a:solidFill>
                <a:schemeClr val="accent6">
                  <a:lumMod val="50000"/>
                </a:schemeClr>
              </a:solidFill>
              <a:latin typeface="Source Sans Pro"/>
              <a:ea typeface="Source Sans Pro"/>
              <a:cs typeface="Source Sans Pro"/>
              <a:sym typeface="Source Sans Pro"/>
            </a:endParaRPr>
          </a:p>
        </p:txBody>
      </p:sp>
      <p:sp>
        <p:nvSpPr>
          <p:cNvPr id="22" name="Elipse 21">
            <a:extLst>
              <a:ext uri="{FF2B5EF4-FFF2-40B4-BE49-F238E27FC236}">
                <a16:creationId xmlns:a16="http://schemas.microsoft.com/office/drawing/2014/main" id="{081D2B00-7333-486E-B697-8A3F7D208EE3}"/>
              </a:ext>
            </a:extLst>
          </p:cNvPr>
          <p:cNvSpPr/>
          <p:nvPr/>
        </p:nvSpPr>
        <p:spPr>
          <a:xfrm>
            <a:off x="298173" y="67230"/>
            <a:ext cx="612077" cy="6205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240;p48">
            <a:extLst>
              <a:ext uri="{FF2B5EF4-FFF2-40B4-BE49-F238E27FC236}">
                <a16:creationId xmlns:a16="http://schemas.microsoft.com/office/drawing/2014/main" id="{E954B49E-FBFD-46CA-B02F-3A7B30D15093}"/>
              </a:ext>
            </a:extLst>
          </p:cNvPr>
          <p:cNvSpPr/>
          <p:nvPr/>
        </p:nvSpPr>
        <p:spPr>
          <a:xfrm>
            <a:off x="417249" y="194096"/>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40000"/>
              <a:lumOff val="60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ángulo 10">
            <a:extLst>
              <a:ext uri="{FF2B5EF4-FFF2-40B4-BE49-F238E27FC236}">
                <a16:creationId xmlns:a16="http://schemas.microsoft.com/office/drawing/2014/main" id="{0802EF12-8161-4834-A229-2CAEF65A97B9}"/>
              </a:ext>
            </a:extLst>
          </p:cNvPr>
          <p:cNvSpPr/>
          <p:nvPr/>
        </p:nvSpPr>
        <p:spPr>
          <a:xfrm>
            <a:off x="231538" y="2049426"/>
            <a:ext cx="4801822" cy="23344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solidFill>
                <a:srgbClr val="000000"/>
              </a:solidFill>
              <a:effectLst/>
              <a:latin typeface="Courier New" panose="02070309020205020404" pitchFamily="49" charset="0"/>
              <a:ea typeface="Times New Roman" panose="02020603050405020304" pitchFamily="18" charset="0"/>
            </a:endParaRPr>
          </a:p>
          <a:p>
            <a:pPr algn="ct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CSM Exact Test</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data:  8 out of 15 vs. 3 out of 15</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test statistic = NA, first sample size = 15, second sample size = 15,</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a:t>
            </a:r>
            <a:r>
              <a:rPr lang="en-US" sz="1200" dirty="0">
                <a:solidFill>
                  <a:srgbClr val="000000"/>
                </a:solidFill>
                <a:effectLst/>
                <a:highlight>
                  <a:srgbClr val="00FFFF"/>
                </a:highlight>
                <a:latin typeface="Courier New" panose="02070309020205020404" pitchFamily="49" charset="0"/>
                <a:ea typeface="Times New Roman" panose="02020603050405020304" pitchFamily="18" charset="0"/>
              </a:rPr>
              <a:t>p-value = 0.03669</a:t>
            </a:r>
            <a:endParaRPr lang="es-PE" sz="1200" dirty="0">
              <a:effectLst/>
              <a:highlight>
                <a:srgbClr val="00FFFF"/>
              </a:highligh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alternative hypothesis: true difference in proportion is greater than 0</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sample estimates:</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difference in proportion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0.3333333 </a:t>
            </a:r>
            <a:endParaRPr lang="es-PE" sz="1200" dirty="0">
              <a:effectLst/>
              <a:latin typeface="Arial" panose="020B0604020202020204" pitchFamily="34" charset="0"/>
              <a:ea typeface="Arial" panose="020B0604020202020204" pitchFamily="34" charset="0"/>
            </a:endParaRPr>
          </a:p>
          <a:p>
            <a:pPr algn="ctr">
              <a:lnSpc>
                <a:spcPct val="115000"/>
              </a:lnSpc>
            </a:pPr>
            <a:r>
              <a:rPr lang="en-US" sz="1100" dirty="0">
                <a:effectLst/>
                <a:latin typeface="Arial" panose="020B0604020202020204" pitchFamily="34" charset="0"/>
                <a:ea typeface="Arial" panose="020B0604020202020204" pitchFamily="34" charset="0"/>
              </a:rPr>
              <a:t> </a:t>
            </a:r>
            <a:endParaRPr lang="es-PE" sz="1100" dirty="0">
              <a:effectLst/>
              <a:latin typeface="Arial" panose="020B0604020202020204" pitchFamily="34" charset="0"/>
              <a:ea typeface="Arial" panose="020B0604020202020204" pitchFamily="34" charset="0"/>
            </a:endParaRPr>
          </a:p>
        </p:txBody>
      </p:sp>
      <p:sp>
        <p:nvSpPr>
          <p:cNvPr id="12" name="CuadroTexto 11">
            <a:extLst>
              <a:ext uri="{FF2B5EF4-FFF2-40B4-BE49-F238E27FC236}">
                <a16:creationId xmlns:a16="http://schemas.microsoft.com/office/drawing/2014/main" id="{85361157-FA96-48E1-883D-60F49F0DED93}"/>
              </a:ext>
            </a:extLst>
          </p:cNvPr>
          <p:cNvSpPr txBox="1"/>
          <p:nvPr/>
        </p:nvSpPr>
        <p:spPr>
          <a:xfrm>
            <a:off x="982570" y="1083134"/>
            <a:ext cx="6502751" cy="774571"/>
          </a:xfrm>
          <a:prstGeom prst="rect">
            <a:avLst/>
          </a:prstGeom>
          <a:noFill/>
        </p:spPr>
        <p:txBody>
          <a:bodyPr wrap="square">
            <a:spAutoFit/>
          </a:bodyPr>
          <a:lstStyle/>
          <a:p>
            <a:pPr latinLnBrk="1">
              <a:spcAft>
                <a:spcPts val="1000"/>
              </a:spcAft>
            </a:pP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library</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(Exact)</a:t>
            </a:r>
            <a:endParaRPr lang="es-PE" sz="1200" dirty="0">
              <a:effectLst/>
              <a:latin typeface="Consolas" panose="020B0609020204030204" pitchFamily="49" charset="0"/>
              <a:ea typeface="Arial" panose="020B0604020202020204" pitchFamily="34" charset="0"/>
              <a:cs typeface="Arial" panose="020B0604020202020204" pitchFamily="34" charset="0"/>
            </a:endParaRPr>
          </a:p>
          <a:p>
            <a:pPr latinLnBrk="1">
              <a:spcAft>
                <a:spcPts val="1000"/>
              </a:spcAft>
            </a:pPr>
            <a:r>
              <a:rPr lang="en-US" sz="1200" dirty="0" err="1">
                <a:solidFill>
                  <a:srgbClr val="000000"/>
                </a:solidFill>
                <a:effectLst/>
                <a:latin typeface="Consolas" panose="020B0609020204030204" pitchFamily="49" charset="0"/>
                <a:ea typeface="Arial" panose="020B0604020202020204" pitchFamily="34" charset="0"/>
                <a:cs typeface="Arial" panose="020B0604020202020204" pitchFamily="34" charset="0"/>
              </a:rPr>
              <a:t>tabla</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&lt;-</a:t>
            </a:r>
            <a:r>
              <a:rPr lang="en-US" sz="1200" dirty="0">
                <a:solidFill>
                  <a:srgbClr val="4E9A06"/>
                </a:solidFill>
                <a:effectLst/>
                <a:latin typeface="Consolas" panose="020B0609020204030204" pitchFamily="49" charset="0"/>
                <a:ea typeface="Arial" panose="020B0604020202020204" pitchFamily="34" charset="0"/>
                <a:cs typeface="Arial" panose="020B0604020202020204" pitchFamily="34" charset="0"/>
              </a:rPr>
              <a:t> </a:t>
            </a: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matrix</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c</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8</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3</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7</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12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b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br>
            <a:r>
              <a:rPr lang="en-US" sz="1200" b="1" dirty="0" err="1">
                <a:solidFill>
                  <a:srgbClr val="204A87"/>
                </a:solidFill>
                <a:effectLst/>
                <a:latin typeface="Consolas" panose="020B0609020204030204" pitchFamily="49" charset="0"/>
                <a:ea typeface="Arial" panose="020B0604020202020204" pitchFamily="34" charset="0"/>
                <a:cs typeface="Arial" panose="020B0604020202020204" pitchFamily="34" charset="0"/>
              </a:rPr>
              <a:t>exact.test</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err="1">
                <a:solidFill>
                  <a:srgbClr val="000000"/>
                </a:solidFill>
                <a:effectLst/>
                <a:latin typeface="Consolas" panose="020B0609020204030204" pitchFamily="49" charset="0"/>
                <a:ea typeface="Arial" panose="020B0604020202020204" pitchFamily="34" charset="0"/>
                <a:cs typeface="Arial" panose="020B0604020202020204" pitchFamily="34" charset="0"/>
              </a:rPr>
              <a:t>tabla</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r>
              <a:rPr lang="en-US" sz="1200" dirty="0">
                <a:solidFill>
                  <a:srgbClr val="204A87"/>
                </a:solidFill>
                <a:effectLst/>
                <a:latin typeface="Consolas" panose="020B0609020204030204" pitchFamily="49" charset="0"/>
                <a:ea typeface="Arial" panose="020B0604020202020204" pitchFamily="34" charset="0"/>
                <a:cs typeface="Arial" panose="020B0604020202020204" pitchFamily="34" charset="0"/>
              </a:rPr>
              <a:t>method=</a:t>
            </a:r>
            <a:r>
              <a:rPr lang="en-US" sz="1200" dirty="0">
                <a:solidFill>
                  <a:srgbClr val="4E9A06"/>
                </a:solidFill>
                <a:effectLst/>
                <a:latin typeface="Consolas" panose="020B0609020204030204" pitchFamily="49" charset="0"/>
                <a:ea typeface="Arial" panose="020B0604020202020204" pitchFamily="34" charset="0"/>
                <a:cs typeface="Arial" panose="020B0604020202020204" pitchFamily="34" charset="0"/>
              </a:rPr>
              <a:t>"CSM"</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r>
              <a:rPr lang="en-US" sz="1200" dirty="0">
                <a:solidFill>
                  <a:srgbClr val="204A87"/>
                </a:solidFill>
                <a:effectLst/>
                <a:latin typeface="Consolas" panose="020B0609020204030204" pitchFamily="49" charset="0"/>
                <a:ea typeface="Arial" panose="020B0604020202020204" pitchFamily="34" charset="0"/>
                <a:cs typeface="Arial" panose="020B0604020202020204" pitchFamily="34" charset="0"/>
              </a:rPr>
              <a:t>alternative=</a:t>
            </a:r>
            <a:r>
              <a:rPr lang="en-US" sz="1200" dirty="0">
                <a:solidFill>
                  <a:srgbClr val="4E9A06"/>
                </a:solidFill>
                <a:effectLst/>
                <a:latin typeface="Consolas" panose="020B0609020204030204" pitchFamily="49" charset="0"/>
                <a:ea typeface="Arial" panose="020B0604020202020204" pitchFamily="34" charset="0"/>
                <a:cs typeface="Arial" panose="020B0604020202020204" pitchFamily="34" charset="0"/>
              </a:rPr>
              <a:t>"g"</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endParaRPr lang="es-PE" sz="1200" dirty="0">
              <a:effectLst/>
              <a:latin typeface="Consolas" panose="020B0609020204030204" pitchFamily="49" charset="0"/>
              <a:ea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29D34F82-FB4E-49E9-BFDF-CA72D91D4FB4}"/>
              </a:ext>
            </a:extLst>
          </p:cNvPr>
          <p:cNvSpPr txBox="1"/>
          <p:nvPr/>
        </p:nvSpPr>
        <p:spPr>
          <a:xfrm>
            <a:off x="829528" y="401219"/>
            <a:ext cx="2135757"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Paquete </a:t>
            </a:r>
            <a:r>
              <a:rPr lang="es-MX" dirty="0" err="1"/>
              <a:t>Exact</a:t>
            </a:r>
            <a:r>
              <a:rPr lang="es-MX" dirty="0"/>
              <a:t>:</a:t>
            </a:r>
            <a:endParaRPr lang="es-PE" dirty="0"/>
          </a:p>
        </p:txBody>
      </p:sp>
      <p:pic>
        <p:nvPicPr>
          <p:cNvPr id="14" name="Imagen 13">
            <a:extLst>
              <a:ext uri="{FF2B5EF4-FFF2-40B4-BE49-F238E27FC236}">
                <a16:creationId xmlns:a16="http://schemas.microsoft.com/office/drawing/2014/main" id="{00537761-C385-44A3-ADA5-0771226802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8813" y="2167182"/>
            <a:ext cx="3874160" cy="1895253"/>
          </a:xfrm>
          <a:prstGeom prst="rect">
            <a:avLst/>
          </a:prstGeom>
        </p:spPr>
      </p:pic>
    </p:spTree>
    <p:extLst>
      <p:ext uri="{BB962C8B-B14F-4D97-AF65-F5344CB8AC3E}">
        <p14:creationId xmlns:p14="http://schemas.microsoft.com/office/powerpoint/2010/main" val="69366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Google Shape;618;p29">
            <a:extLst>
              <a:ext uri="{FF2B5EF4-FFF2-40B4-BE49-F238E27FC236}">
                <a16:creationId xmlns:a16="http://schemas.microsoft.com/office/drawing/2014/main" id="{8DF546CB-BA38-482E-996C-7D5612DE2799}"/>
              </a:ext>
            </a:extLst>
          </p:cNvPr>
          <p:cNvSpPr/>
          <p:nvPr/>
        </p:nvSpPr>
        <p:spPr>
          <a:xfrm>
            <a:off x="982570" y="67231"/>
            <a:ext cx="3068435" cy="647384"/>
          </a:xfrm>
          <a:prstGeom prst="homePlate">
            <a:avLst>
              <a:gd name="adj" fmla="val 30129"/>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accent6">
                    <a:lumMod val="50000"/>
                  </a:schemeClr>
                </a:solidFill>
                <a:latin typeface="Source Sans Pro"/>
                <a:ea typeface="Source Sans Pro"/>
                <a:cs typeface="Source Sans Pro"/>
                <a:sym typeface="Source Sans Pro"/>
              </a:rPr>
              <a:t>Resultados con R</a:t>
            </a:r>
            <a:endParaRPr sz="2000" b="1" dirty="0">
              <a:solidFill>
                <a:schemeClr val="accent6">
                  <a:lumMod val="50000"/>
                </a:schemeClr>
              </a:solidFill>
              <a:latin typeface="Source Sans Pro"/>
              <a:ea typeface="Source Sans Pro"/>
              <a:cs typeface="Source Sans Pro"/>
              <a:sym typeface="Source Sans Pro"/>
            </a:endParaRPr>
          </a:p>
        </p:txBody>
      </p:sp>
      <p:sp>
        <p:nvSpPr>
          <p:cNvPr id="22" name="Elipse 21">
            <a:extLst>
              <a:ext uri="{FF2B5EF4-FFF2-40B4-BE49-F238E27FC236}">
                <a16:creationId xmlns:a16="http://schemas.microsoft.com/office/drawing/2014/main" id="{081D2B00-7333-486E-B697-8A3F7D208EE3}"/>
              </a:ext>
            </a:extLst>
          </p:cNvPr>
          <p:cNvSpPr/>
          <p:nvPr/>
        </p:nvSpPr>
        <p:spPr>
          <a:xfrm>
            <a:off x="298173" y="67230"/>
            <a:ext cx="612077" cy="6205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240;p48">
            <a:extLst>
              <a:ext uri="{FF2B5EF4-FFF2-40B4-BE49-F238E27FC236}">
                <a16:creationId xmlns:a16="http://schemas.microsoft.com/office/drawing/2014/main" id="{E954B49E-FBFD-46CA-B02F-3A7B30D15093}"/>
              </a:ext>
            </a:extLst>
          </p:cNvPr>
          <p:cNvSpPr/>
          <p:nvPr/>
        </p:nvSpPr>
        <p:spPr>
          <a:xfrm>
            <a:off x="417249" y="194096"/>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40000"/>
              <a:lumOff val="60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ángulo 10">
            <a:extLst>
              <a:ext uri="{FF2B5EF4-FFF2-40B4-BE49-F238E27FC236}">
                <a16:creationId xmlns:a16="http://schemas.microsoft.com/office/drawing/2014/main" id="{0802EF12-8161-4834-A229-2CAEF65A97B9}"/>
              </a:ext>
            </a:extLst>
          </p:cNvPr>
          <p:cNvSpPr/>
          <p:nvPr/>
        </p:nvSpPr>
        <p:spPr>
          <a:xfrm>
            <a:off x="1413847" y="1958803"/>
            <a:ext cx="6228702" cy="2424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CSM Exact Test</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data:  8 out of 15 vs. 3 out of 15</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test statistic = NA, first sample size = 15, second sample size = 15,</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a:t>
            </a:r>
            <a:r>
              <a:rPr lang="en-US" sz="1200" dirty="0">
                <a:solidFill>
                  <a:srgbClr val="000000"/>
                </a:solidFill>
                <a:effectLst/>
                <a:highlight>
                  <a:srgbClr val="00FFFF"/>
                </a:highlight>
                <a:latin typeface="Courier New" panose="02070309020205020404" pitchFamily="49" charset="0"/>
                <a:ea typeface="Times New Roman" panose="02020603050405020304" pitchFamily="18" charset="0"/>
              </a:rPr>
              <a:t>p-value = 0.03669</a:t>
            </a:r>
            <a:endParaRPr lang="es-PE" sz="1200" dirty="0">
              <a:effectLst/>
              <a:highlight>
                <a:srgbClr val="00FFFF"/>
              </a:highligh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alternative hypothesis: true difference in proportion is greater than 0</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sample estimates:</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difference in proportion </a:t>
            </a:r>
            <a:endParaRPr lang="es-PE" sz="1200" dirty="0">
              <a:effectLst/>
              <a:latin typeface="Arial" panose="020B0604020202020204" pitchFamily="34" charset="0"/>
              <a:ea typeface="Arial" panose="020B0604020202020204" pitchFamily="34" charset="0"/>
            </a:endParaRPr>
          </a:p>
          <a:p>
            <a:pPr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Courier New" panose="02070309020205020404" pitchFamily="49" charset="0"/>
                <a:ea typeface="Times New Roman" panose="02020603050405020304" pitchFamily="18" charset="0"/>
              </a:rPr>
              <a:t>               0.3333333 </a:t>
            </a:r>
            <a:endParaRPr lang="es-PE" sz="1200" dirty="0">
              <a:effectLst/>
              <a:latin typeface="Arial" panose="020B0604020202020204" pitchFamily="34" charset="0"/>
              <a:ea typeface="Arial" panose="020B0604020202020204" pitchFamily="34" charset="0"/>
            </a:endParaRPr>
          </a:p>
          <a:p>
            <a:pPr algn="ctr">
              <a:lnSpc>
                <a:spcPct val="115000"/>
              </a:lnSpc>
            </a:pPr>
            <a:r>
              <a:rPr lang="en-US" sz="1100" dirty="0">
                <a:effectLst/>
                <a:latin typeface="Arial" panose="020B0604020202020204" pitchFamily="34" charset="0"/>
                <a:ea typeface="Arial" panose="020B0604020202020204" pitchFamily="34" charset="0"/>
              </a:rPr>
              <a:t> </a:t>
            </a:r>
            <a:endParaRPr lang="es-PE" sz="1100" dirty="0">
              <a:effectLst/>
              <a:latin typeface="Arial" panose="020B0604020202020204" pitchFamily="34" charset="0"/>
              <a:ea typeface="Arial" panose="020B0604020202020204" pitchFamily="34" charset="0"/>
            </a:endParaRPr>
          </a:p>
        </p:txBody>
      </p:sp>
      <p:sp>
        <p:nvSpPr>
          <p:cNvPr id="12" name="CuadroTexto 11">
            <a:extLst>
              <a:ext uri="{FF2B5EF4-FFF2-40B4-BE49-F238E27FC236}">
                <a16:creationId xmlns:a16="http://schemas.microsoft.com/office/drawing/2014/main" id="{85361157-FA96-48E1-883D-60F49F0DED93}"/>
              </a:ext>
            </a:extLst>
          </p:cNvPr>
          <p:cNvSpPr txBox="1"/>
          <p:nvPr/>
        </p:nvSpPr>
        <p:spPr>
          <a:xfrm>
            <a:off x="982570" y="1139883"/>
            <a:ext cx="6502751" cy="774571"/>
          </a:xfrm>
          <a:prstGeom prst="rect">
            <a:avLst/>
          </a:prstGeom>
          <a:noFill/>
        </p:spPr>
        <p:txBody>
          <a:bodyPr wrap="square">
            <a:spAutoFit/>
          </a:bodyPr>
          <a:lstStyle/>
          <a:p>
            <a:pPr marL="180340" latinLnBrk="1">
              <a:spcAft>
                <a:spcPts val="1000"/>
              </a:spcAft>
            </a:pP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library</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err="1">
                <a:solidFill>
                  <a:srgbClr val="000000"/>
                </a:solidFill>
                <a:effectLst/>
                <a:latin typeface="Consolas" panose="020B0609020204030204" pitchFamily="49" charset="0"/>
                <a:ea typeface="Arial" panose="020B0604020202020204" pitchFamily="34" charset="0"/>
                <a:cs typeface="Arial" panose="020B0604020202020204" pitchFamily="34" charset="0"/>
              </a:rPr>
              <a:t>DescTools</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endParaRPr lang="es-PE" sz="1200" dirty="0">
              <a:effectLst/>
              <a:latin typeface="Consolas" panose="020B0609020204030204" pitchFamily="49" charset="0"/>
              <a:ea typeface="Arial" panose="020B0604020202020204" pitchFamily="34" charset="0"/>
              <a:cs typeface="Arial" panose="020B0604020202020204" pitchFamily="34" charset="0"/>
            </a:endParaRPr>
          </a:p>
          <a:p>
            <a:pPr marL="180340" latinLnBrk="1">
              <a:spcAft>
                <a:spcPts val="1000"/>
              </a:spcAft>
            </a:pPr>
            <a:r>
              <a:rPr lang="en-US" sz="1200" dirty="0" err="1">
                <a:solidFill>
                  <a:srgbClr val="000000"/>
                </a:solidFill>
                <a:effectLst/>
                <a:latin typeface="Consolas" panose="020B0609020204030204" pitchFamily="49" charset="0"/>
                <a:ea typeface="Arial" panose="020B0604020202020204" pitchFamily="34" charset="0"/>
                <a:cs typeface="Arial" panose="020B0604020202020204" pitchFamily="34" charset="0"/>
              </a:rPr>
              <a:t>tabla</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&lt;-</a:t>
            </a: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matrix</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b="1" dirty="0">
                <a:solidFill>
                  <a:srgbClr val="204A87"/>
                </a:solidFill>
                <a:effectLst/>
                <a:latin typeface="Consolas" panose="020B0609020204030204" pitchFamily="49" charset="0"/>
                <a:ea typeface="Arial" panose="020B0604020202020204" pitchFamily="34" charset="0"/>
                <a:cs typeface="Arial" panose="020B0604020202020204" pitchFamily="34" charset="0"/>
              </a:rPr>
              <a:t>c</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8</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3</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7</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12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a:solidFill>
                  <a:srgbClr val="0000CF"/>
                </a:solidFill>
                <a:effectLst/>
                <a:latin typeface="Consolas" panose="020B0609020204030204" pitchFamily="49" charset="0"/>
                <a:ea typeface="Arial" panose="020B0604020202020204" pitchFamily="34" charset="0"/>
                <a:cs typeface="Arial" panose="020B0604020202020204" pitchFamily="34" charset="0"/>
              </a:rPr>
              <a:t>2</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b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br>
            <a:r>
              <a:rPr lang="en-US" sz="1200" b="1" dirty="0" err="1">
                <a:solidFill>
                  <a:srgbClr val="204A87"/>
                </a:solidFill>
                <a:effectLst/>
                <a:latin typeface="Consolas" panose="020B0609020204030204" pitchFamily="49" charset="0"/>
                <a:ea typeface="Arial" panose="020B0604020202020204" pitchFamily="34" charset="0"/>
                <a:cs typeface="Arial" panose="020B0604020202020204" pitchFamily="34" charset="0"/>
              </a:rPr>
              <a:t>BarnardTest</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a:t>
            </a:r>
            <a:r>
              <a:rPr lang="en-US" sz="1200" dirty="0" err="1">
                <a:solidFill>
                  <a:srgbClr val="000000"/>
                </a:solidFill>
                <a:effectLst/>
                <a:latin typeface="Consolas" panose="020B0609020204030204" pitchFamily="49" charset="0"/>
                <a:ea typeface="Arial" panose="020B0604020202020204" pitchFamily="34" charset="0"/>
                <a:cs typeface="Arial" panose="020B0604020202020204" pitchFamily="34" charset="0"/>
              </a:rPr>
              <a:t>tabla</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r>
              <a:rPr lang="en-US" sz="1200" dirty="0">
                <a:solidFill>
                  <a:srgbClr val="204A87"/>
                </a:solidFill>
                <a:effectLst/>
                <a:latin typeface="Consolas" panose="020B0609020204030204" pitchFamily="49" charset="0"/>
                <a:ea typeface="Arial" panose="020B0604020202020204" pitchFamily="34" charset="0"/>
                <a:cs typeface="Arial" panose="020B0604020202020204" pitchFamily="34" charset="0"/>
              </a:rPr>
              <a:t>alternative =</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r>
              <a:rPr lang="en-US" sz="1200" dirty="0">
                <a:solidFill>
                  <a:srgbClr val="4E9A06"/>
                </a:solidFill>
                <a:effectLst/>
                <a:latin typeface="Consolas" panose="020B0609020204030204" pitchFamily="49" charset="0"/>
                <a:ea typeface="Arial" panose="020B0604020202020204" pitchFamily="34" charset="0"/>
                <a:cs typeface="Arial" panose="020B0604020202020204" pitchFamily="34" charset="0"/>
              </a:rPr>
              <a:t>"g"</a:t>
            </a:r>
            <a:r>
              <a:rPr lang="en-US" sz="1200" dirty="0">
                <a:solidFill>
                  <a:srgbClr val="000000"/>
                </a:solidFill>
                <a:effectLst/>
                <a:latin typeface="Consolas" panose="020B0609020204030204" pitchFamily="49" charset="0"/>
                <a:ea typeface="Arial" panose="020B0604020202020204" pitchFamily="34" charset="0"/>
                <a:cs typeface="Arial" panose="020B0604020202020204" pitchFamily="34" charset="0"/>
              </a:rPr>
              <a:t>) </a:t>
            </a:r>
            <a:endParaRPr lang="es-PE" sz="1200" dirty="0">
              <a:effectLst/>
              <a:latin typeface="Consolas" panose="020B0609020204030204" pitchFamily="49" charset="0"/>
              <a:ea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29D34F82-FB4E-49E9-BFDF-CA72D91D4FB4}"/>
              </a:ext>
            </a:extLst>
          </p:cNvPr>
          <p:cNvSpPr txBox="1"/>
          <p:nvPr/>
        </p:nvSpPr>
        <p:spPr>
          <a:xfrm>
            <a:off x="829528" y="401219"/>
            <a:ext cx="2135757"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Paquete </a:t>
            </a:r>
            <a:r>
              <a:rPr lang="es-MX" dirty="0" err="1"/>
              <a:t>DescTools</a:t>
            </a:r>
            <a:r>
              <a:rPr lang="es-MX" dirty="0"/>
              <a:t>:</a:t>
            </a:r>
            <a:endParaRPr lang="es-PE" dirty="0"/>
          </a:p>
        </p:txBody>
      </p:sp>
    </p:spTree>
    <p:extLst>
      <p:ext uri="{BB962C8B-B14F-4D97-AF65-F5344CB8AC3E}">
        <p14:creationId xmlns:p14="http://schemas.microsoft.com/office/powerpoint/2010/main" val="51438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710609" y="3379094"/>
            <a:ext cx="485145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a:solidFill>
                  <a:schemeClr val="accent6">
                    <a:lumMod val="50000"/>
                  </a:schemeClr>
                </a:solidFill>
              </a:rPr>
              <a:t>Conclusiones y Recomendaciones</a:t>
            </a:r>
            <a:endParaRPr dirty="0">
              <a:solidFill>
                <a:schemeClr val="accent6">
                  <a:lumMod val="50000"/>
                </a:schemeClr>
              </a:solidFill>
            </a:endParaRPr>
          </a:p>
        </p:txBody>
      </p:sp>
      <p:sp>
        <p:nvSpPr>
          <p:cNvPr id="487" name="Google Shape;487;p16"/>
          <p:cNvSpPr txBox="1"/>
          <p:nvPr/>
        </p:nvSpPr>
        <p:spPr>
          <a:xfrm>
            <a:off x="2931455" y="2782813"/>
            <a:ext cx="1558310" cy="188843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8800" b="1" dirty="0">
                <a:solidFill>
                  <a:schemeClr val="accent2">
                    <a:lumMod val="75000"/>
                  </a:schemeClr>
                </a:solidFill>
                <a:latin typeface="Oswald"/>
                <a:sym typeface="Oswald"/>
              </a:rPr>
              <a:t>5</a:t>
            </a:r>
            <a:endParaRPr sz="8800" dirty="0">
              <a:solidFill>
                <a:schemeClr val="accent2">
                  <a:lumMod val="75000"/>
                </a:schemeClr>
              </a:solidFill>
            </a:endParaRPr>
          </a:p>
        </p:txBody>
      </p:sp>
      <p:sp>
        <p:nvSpPr>
          <p:cNvPr id="8" name="Rectángulo 7">
            <a:extLst>
              <a:ext uri="{FF2B5EF4-FFF2-40B4-BE49-F238E27FC236}">
                <a16:creationId xmlns:a16="http://schemas.microsoft.com/office/drawing/2014/main" id="{4D32D99C-9705-4D2E-A5E6-8A01DE79CA73}"/>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A6FF7F-5E6D-449F-8D85-474716EF74E2}"/>
              </a:ext>
            </a:extLst>
          </p:cNvPr>
          <p:cNvSpPr/>
          <p:nvPr/>
        </p:nvSpPr>
        <p:spPr>
          <a:xfrm>
            <a:off x="5951305"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16E717FF-DA56-4DF9-A759-69A4B378ED3A}"/>
              </a:ext>
            </a:extLst>
          </p:cNvPr>
          <p:cNvSpPr/>
          <p:nvPr/>
        </p:nvSpPr>
        <p:spPr>
          <a:xfrm>
            <a:off x="8638183" y="1777424"/>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42E7C8E0-98A6-4F81-9DED-DBEE42E54AD0}"/>
              </a:ext>
            </a:extLst>
          </p:cNvPr>
          <p:cNvSpPr/>
          <p:nvPr/>
        </p:nvSpPr>
        <p:spPr>
          <a:xfrm>
            <a:off x="7103166"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4C330F7-511D-4FB1-B691-9FEDC2AB4C4B}"/>
              </a:ext>
            </a:extLst>
          </p:cNvPr>
          <p:cNvSpPr/>
          <p:nvPr/>
        </p:nvSpPr>
        <p:spPr>
          <a:xfrm>
            <a:off x="3149049" y="3147131"/>
            <a:ext cx="1123121" cy="1391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396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1" name="Google Shape;633;p30">
            <a:extLst>
              <a:ext uri="{FF2B5EF4-FFF2-40B4-BE49-F238E27FC236}">
                <a16:creationId xmlns:a16="http://schemas.microsoft.com/office/drawing/2014/main" id="{2FEA5825-AAEB-4D2E-8AE2-2B53C721EACD}"/>
              </a:ext>
            </a:extLst>
          </p:cNvPr>
          <p:cNvGrpSpPr/>
          <p:nvPr/>
        </p:nvGrpSpPr>
        <p:grpSpPr>
          <a:xfrm>
            <a:off x="433290" y="1329705"/>
            <a:ext cx="464314" cy="494725"/>
            <a:chOff x="5970800" y="1619250"/>
            <a:chExt cx="428650" cy="456725"/>
          </a:xfrm>
        </p:grpSpPr>
        <p:sp>
          <p:nvSpPr>
            <p:cNvPr id="12" name="Google Shape;634;p30">
              <a:extLst>
                <a:ext uri="{FF2B5EF4-FFF2-40B4-BE49-F238E27FC236}">
                  <a16:creationId xmlns:a16="http://schemas.microsoft.com/office/drawing/2014/main" id="{B690656A-3EB6-43F2-A509-9A3CEF6EA750}"/>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5;p30">
              <a:extLst>
                <a:ext uri="{FF2B5EF4-FFF2-40B4-BE49-F238E27FC236}">
                  <a16:creationId xmlns:a16="http://schemas.microsoft.com/office/drawing/2014/main" id="{0A681CCB-4F7A-44EF-9F13-68A9E9DE1CCE}"/>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6;p30">
              <a:extLst>
                <a:ext uri="{FF2B5EF4-FFF2-40B4-BE49-F238E27FC236}">
                  <a16:creationId xmlns:a16="http://schemas.microsoft.com/office/drawing/2014/main" id="{3BF4CD16-1274-46E4-B04F-EFE0DEC82A9A}"/>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7;p30">
              <a:extLst>
                <a:ext uri="{FF2B5EF4-FFF2-40B4-BE49-F238E27FC236}">
                  <a16:creationId xmlns:a16="http://schemas.microsoft.com/office/drawing/2014/main" id="{1440D37E-465F-4672-AE7E-C56054ECCDC7}"/>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8;p30">
              <a:extLst>
                <a:ext uri="{FF2B5EF4-FFF2-40B4-BE49-F238E27FC236}">
                  <a16:creationId xmlns:a16="http://schemas.microsoft.com/office/drawing/2014/main" id="{62DFD876-5308-4236-9E02-A0171B0D2DCA}"/>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8;p30">
            <a:extLst>
              <a:ext uri="{FF2B5EF4-FFF2-40B4-BE49-F238E27FC236}">
                <a16:creationId xmlns:a16="http://schemas.microsoft.com/office/drawing/2014/main" id="{C13D19A9-9BC4-45CA-AE81-E52A352D9832}"/>
              </a:ext>
            </a:extLst>
          </p:cNvPr>
          <p:cNvSpPr txBox="1">
            <a:spLocks/>
          </p:cNvSpPr>
          <p:nvPr/>
        </p:nvSpPr>
        <p:spPr>
          <a:xfrm>
            <a:off x="999619" y="1167135"/>
            <a:ext cx="3377862" cy="16878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600"/>
              </a:spcBef>
            </a:pPr>
            <a:r>
              <a:rPr lang="es-MX" dirty="0">
                <a:solidFill>
                  <a:schemeClr val="tx2">
                    <a:lumMod val="10000"/>
                  </a:schemeClr>
                </a:solidFill>
              </a:rPr>
              <a:t>Luego de comparar los resultados obtenidos tanto con la función creada como con las funciones existentes en el programa estadístico R se comprobó que ambos resultados son muy similares.</a:t>
            </a:r>
            <a:endParaRPr lang="es-PE" sz="1200" dirty="0">
              <a:solidFill>
                <a:schemeClr val="tx2">
                  <a:lumMod val="10000"/>
                </a:schemeClr>
              </a:solidFill>
            </a:endParaRPr>
          </a:p>
        </p:txBody>
      </p:sp>
      <p:grpSp>
        <p:nvGrpSpPr>
          <p:cNvPr id="21" name="Google Shape;633;p30">
            <a:extLst>
              <a:ext uri="{FF2B5EF4-FFF2-40B4-BE49-F238E27FC236}">
                <a16:creationId xmlns:a16="http://schemas.microsoft.com/office/drawing/2014/main" id="{DA1D032D-17A7-4062-A618-F8AEC750DDC4}"/>
              </a:ext>
            </a:extLst>
          </p:cNvPr>
          <p:cNvGrpSpPr/>
          <p:nvPr/>
        </p:nvGrpSpPr>
        <p:grpSpPr>
          <a:xfrm>
            <a:off x="4631790" y="1287103"/>
            <a:ext cx="464314" cy="494725"/>
            <a:chOff x="5970800" y="1619250"/>
            <a:chExt cx="428650" cy="456725"/>
          </a:xfrm>
        </p:grpSpPr>
        <p:sp>
          <p:nvSpPr>
            <p:cNvPr id="23" name="Google Shape;634;p30">
              <a:extLst>
                <a:ext uri="{FF2B5EF4-FFF2-40B4-BE49-F238E27FC236}">
                  <a16:creationId xmlns:a16="http://schemas.microsoft.com/office/drawing/2014/main" id="{076663E3-C936-451E-A8B1-B62ABD3FE89D}"/>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5;p30">
              <a:extLst>
                <a:ext uri="{FF2B5EF4-FFF2-40B4-BE49-F238E27FC236}">
                  <a16:creationId xmlns:a16="http://schemas.microsoft.com/office/drawing/2014/main" id="{42E792F6-44CD-489E-85F6-B17C9CC1F44F}"/>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6;p30">
              <a:extLst>
                <a:ext uri="{FF2B5EF4-FFF2-40B4-BE49-F238E27FC236}">
                  <a16:creationId xmlns:a16="http://schemas.microsoft.com/office/drawing/2014/main" id="{8F6A5218-6B7B-4C8F-810C-CACF48752A3C}"/>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7;p30">
              <a:extLst>
                <a:ext uri="{FF2B5EF4-FFF2-40B4-BE49-F238E27FC236}">
                  <a16:creationId xmlns:a16="http://schemas.microsoft.com/office/drawing/2014/main" id="{3B6B04C3-B7BE-4E95-BB5C-F4B49EB6592B}"/>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8;p30">
              <a:extLst>
                <a:ext uri="{FF2B5EF4-FFF2-40B4-BE49-F238E27FC236}">
                  <a16:creationId xmlns:a16="http://schemas.microsoft.com/office/drawing/2014/main" id="{7DE33E51-2196-499A-83B1-F149E7BADCAD}"/>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28;p30">
            <a:extLst>
              <a:ext uri="{FF2B5EF4-FFF2-40B4-BE49-F238E27FC236}">
                <a16:creationId xmlns:a16="http://schemas.microsoft.com/office/drawing/2014/main" id="{8DACB488-86CB-478D-89F9-CD607074F000}"/>
              </a:ext>
            </a:extLst>
          </p:cNvPr>
          <p:cNvSpPr txBox="1">
            <a:spLocks/>
          </p:cNvSpPr>
          <p:nvPr/>
        </p:nvSpPr>
        <p:spPr>
          <a:xfrm>
            <a:off x="5287912" y="1167135"/>
            <a:ext cx="3536474" cy="30492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600"/>
              </a:spcBef>
            </a:pPr>
            <a:r>
              <a:rPr lang="es-MX" dirty="0">
                <a:solidFill>
                  <a:schemeClr val="tx2">
                    <a:lumMod val="10000"/>
                  </a:schemeClr>
                </a:solidFill>
              </a:rPr>
              <a:t>Comparando los resultados del test exacto de Barnard con la prueba exacta de Fisher, observamos que de este último se obtiene un p-valor con el cual se aceptaría la hipótesis nula. Entonces, vamos a preferir la prueba que tenga un resultado con mayor probabilidad de rechazar la hipótesis nula cuando esta sea falsa.</a:t>
            </a:r>
            <a:endParaRPr lang="en-US" sz="1200" dirty="0">
              <a:solidFill>
                <a:schemeClr val="tx2">
                  <a:lumMod val="10000"/>
                </a:schemeClr>
              </a:solidFill>
            </a:endParaRPr>
          </a:p>
        </p:txBody>
      </p:sp>
      <p:sp>
        <p:nvSpPr>
          <p:cNvPr id="22" name="Google Shape;618;p29">
            <a:extLst>
              <a:ext uri="{FF2B5EF4-FFF2-40B4-BE49-F238E27FC236}">
                <a16:creationId xmlns:a16="http://schemas.microsoft.com/office/drawing/2014/main" id="{A1C82ACC-D9BD-440A-B201-9BF679B79087}"/>
              </a:ext>
            </a:extLst>
          </p:cNvPr>
          <p:cNvSpPr/>
          <p:nvPr/>
        </p:nvSpPr>
        <p:spPr>
          <a:xfrm>
            <a:off x="927959" y="313037"/>
            <a:ext cx="3356961" cy="647384"/>
          </a:xfrm>
          <a:prstGeom prst="homePlate">
            <a:avLst>
              <a:gd name="adj" fmla="val 30129"/>
            </a:avLst>
          </a:prstGeom>
          <a:solidFill>
            <a:schemeClr val="accent4">
              <a:lumMod val="60000"/>
              <a:lumOff val="4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CONCLUSIONES</a:t>
            </a:r>
            <a:endParaRPr sz="1800" b="1" dirty="0">
              <a:solidFill>
                <a:schemeClr val="accent6">
                  <a:lumMod val="50000"/>
                </a:schemeClr>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0937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Google Shape;628;p30">
            <a:extLst>
              <a:ext uri="{FF2B5EF4-FFF2-40B4-BE49-F238E27FC236}">
                <a16:creationId xmlns:a16="http://schemas.microsoft.com/office/drawing/2014/main" id="{C13D19A9-9BC4-45CA-AE81-E52A352D9832}"/>
              </a:ext>
            </a:extLst>
          </p:cNvPr>
          <p:cNvSpPr txBox="1">
            <a:spLocks/>
          </p:cNvSpPr>
          <p:nvPr/>
        </p:nvSpPr>
        <p:spPr>
          <a:xfrm>
            <a:off x="2717466" y="1372627"/>
            <a:ext cx="4088608" cy="15840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600"/>
              </a:spcBef>
            </a:pPr>
            <a:r>
              <a:rPr lang="es-MX" dirty="0"/>
              <a:t>Se recomienda aplicar la prueba exacta de Barnard para una muestra con valores pequeños (menores a 60), debido al gasto computacional que se da al generar todas las tablas posibles.</a:t>
            </a:r>
            <a:endParaRPr lang="es-PE" dirty="0"/>
          </a:p>
        </p:txBody>
      </p:sp>
      <p:sp>
        <p:nvSpPr>
          <p:cNvPr id="22" name="Google Shape;618;p29">
            <a:extLst>
              <a:ext uri="{FF2B5EF4-FFF2-40B4-BE49-F238E27FC236}">
                <a16:creationId xmlns:a16="http://schemas.microsoft.com/office/drawing/2014/main" id="{A8A6058E-D75E-46BC-A850-CA6688627F92}"/>
              </a:ext>
            </a:extLst>
          </p:cNvPr>
          <p:cNvSpPr/>
          <p:nvPr/>
        </p:nvSpPr>
        <p:spPr>
          <a:xfrm>
            <a:off x="927959" y="313037"/>
            <a:ext cx="3356961" cy="647384"/>
          </a:xfrm>
          <a:prstGeom prst="homePlate">
            <a:avLst>
              <a:gd name="adj" fmla="val 30129"/>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RECOMENDACIONES</a:t>
            </a:r>
            <a:endParaRPr sz="1800" b="1" dirty="0">
              <a:solidFill>
                <a:schemeClr val="accent6">
                  <a:lumMod val="50000"/>
                </a:schemeClr>
              </a:solidFill>
              <a:latin typeface="Source Sans Pro"/>
              <a:ea typeface="Source Sans Pro"/>
              <a:cs typeface="Source Sans Pro"/>
              <a:sym typeface="Source Sans Pro"/>
            </a:endParaRPr>
          </a:p>
        </p:txBody>
      </p:sp>
      <p:grpSp>
        <p:nvGrpSpPr>
          <p:cNvPr id="29" name="Google Shape;640;p30">
            <a:extLst>
              <a:ext uri="{FF2B5EF4-FFF2-40B4-BE49-F238E27FC236}">
                <a16:creationId xmlns:a16="http://schemas.microsoft.com/office/drawing/2014/main" id="{6A90BED9-2CC4-4111-88BD-39A0692CF2F8}"/>
              </a:ext>
            </a:extLst>
          </p:cNvPr>
          <p:cNvGrpSpPr/>
          <p:nvPr/>
        </p:nvGrpSpPr>
        <p:grpSpPr>
          <a:xfrm>
            <a:off x="2015717" y="1680971"/>
            <a:ext cx="423225" cy="382059"/>
            <a:chOff x="5975075" y="2334829"/>
            <a:chExt cx="430194" cy="388350"/>
          </a:xfrm>
          <a:solidFill>
            <a:schemeClr val="accent2">
              <a:lumMod val="60000"/>
              <a:lumOff val="40000"/>
            </a:schemeClr>
          </a:solidFill>
        </p:grpSpPr>
        <p:sp>
          <p:nvSpPr>
            <p:cNvPr id="30" name="Google Shape;641;p30">
              <a:extLst>
                <a:ext uri="{FF2B5EF4-FFF2-40B4-BE49-F238E27FC236}">
                  <a16:creationId xmlns:a16="http://schemas.microsoft.com/office/drawing/2014/main" id="{0FA560E4-E02A-4822-847D-83B77BF76434}"/>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solidFill>
                <a:schemeClr val="tx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2;p30">
              <a:extLst>
                <a:ext uri="{FF2B5EF4-FFF2-40B4-BE49-F238E27FC236}">
                  <a16:creationId xmlns:a16="http://schemas.microsoft.com/office/drawing/2014/main" id="{7C9C171A-AB84-4F8F-8F04-05F4B5AEC2EC}"/>
                </a:ext>
              </a:extLst>
            </p:cNvPr>
            <p:cNvSpPr/>
            <p:nvPr/>
          </p:nvSpPr>
          <p:spPr>
            <a:xfrm>
              <a:off x="6098119" y="2334829"/>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solidFill>
                <a:schemeClr val="tx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9077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0" name="Google Shape;600;p27"/>
          <p:cNvSpPr txBox="1">
            <a:spLocks noGrp="1"/>
          </p:cNvSpPr>
          <p:nvPr>
            <p:ph type="subTitle" idx="4294967295"/>
          </p:nvPr>
        </p:nvSpPr>
        <p:spPr>
          <a:xfrm>
            <a:off x="386100" y="217935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solidFill>
                  <a:schemeClr val="tx2">
                    <a:lumMod val="10000"/>
                  </a:schemeClr>
                </a:solidFill>
              </a:rPr>
              <a:t>“Es fácil mentir con estadísticas. Es difícil decir la verdad sin estadísticas”</a:t>
            </a:r>
          </a:p>
          <a:p>
            <a:pPr marL="0" lvl="0" indent="0" algn="r" rtl="0">
              <a:spcBef>
                <a:spcPts val="600"/>
              </a:spcBef>
              <a:spcAft>
                <a:spcPts val="0"/>
              </a:spcAft>
              <a:buNone/>
            </a:pPr>
            <a:r>
              <a:rPr lang="en" sz="1400" b="1" dirty="0">
                <a:solidFill>
                  <a:schemeClr val="tx2">
                    <a:lumMod val="10000"/>
                  </a:schemeClr>
                </a:solidFill>
              </a:rPr>
              <a:t>-Andrejs Dunkels</a:t>
            </a:r>
            <a:endParaRPr sz="1400" b="1" dirty="0">
              <a:solidFill>
                <a:schemeClr val="tx2">
                  <a:lumMod val="10000"/>
                </a:schemeClr>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Rectángulo 4">
            <a:extLst>
              <a:ext uri="{FF2B5EF4-FFF2-40B4-BE49-F238E27FC236}">
                <a16:creationId xmlns:a16="http://schemas.microsoft.com/office/drawing/2014/main" id="{CD769C0E-3E45-442A-9720-4956A72E4F04}"/>
              </a:ext>
            </a:extLst>
          </p:cNvPr>
          <p:cNvSpPr/>
          <p:nvPr/>
        </p:nvSpPr>
        <p:spPr>
          <a:xfrm>
            <a:off x="1763617" y="25980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2CC4A0AF-168C-4D7F-A21C-4EED8A4F8ACA}"/>
              </a:ext>
            </a:extLst>
          </p:cNvPr>
          <p:cNvSpPr/>
          <p:nvPr/>
        </p:nvSpPr>
        <p:spPr>
          <a:xfrm>
            <a:off x="5981122" y="59473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70157320-6A5E-4663-8D39-0ED8B1E4016D}"/>
              </a:ext>
            </a:extLst>
          </p:cNvPr>
          <p:cNvSpPr/>
          <p:nvPr/>
        </p:nvSpPr>
        <p:spPr>
          <a:xfrm>
            <a:off x="7047922" y="59473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BBF77799-8FB8-471E-964D-B4BB26046AA7}"/>
              </a:ext>
            </a:extLst>
          </p:cNvPr>
          <p:cNvSpPr/>
          <p:nvPr/>
        </p:nvSpPr>
        <p:spPr>
          <a:xfrm>
            <a:off x="8575943" y="38751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4597399" y="3031149"/>
            <a:ext cx="4045254"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6">
                    <a:lumMod val="50000"/>
                  </a:schemeClr>
                </a:solidFill>
              </a:rPr>
              <a:t>Aspectos  Generales</a:t>
            </a:r>
            <a:endParaRPr dirty="0">
              <a:solidFill>
                <a:schemeClr val="accent6">
                  <a:lumMod val="50000"/>
                </a:schemeClr>
              </a:solidFill>
            </a:endParaRPr>
          </a:p>
        </p:txBody>
      </p:sp>
      <p:sp>
        <p:nvSpPr>
          <p:cNvPr id="487" name="Google Shape;487;p16"/>
          <p:cNvSpPr txBox="1"/>
          <p:nvPr/>
        </p:nvSpPr>
        <p:spPr>
          <a:xfrm>
            <a:off x="3013690" y="2666831"/>
            <a:ext cx="1558310" cy="188843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8800" b="1" dirty="0">
                <a:solidFill>
                  <a:schemeClr val="accent2">
                    <a:lumMod val="75000"/>
                  </a:schemeClr>
                </a:solidFill>
                <a:latin typeface="Oswald"/>
                <a:ea typeface="Oswald"/>
                <a:cs typeface="Oswald"/>
                <a:sym typeface="Oswald"/>
              </a:rPr>
              <a:t>1</a:t>
            </a:r>
            <a:endParaRPr sz="8800" dirty="0">
              <a:solidFill>
                <a:schemeClr val="accent2">
                  <a:lumMod val="75000"/>
                </a:schemeClr>
              </a:solidFill>
            </a:endParaRPr>
          </a:p>
        </p:txBody>
      </p:sp>
      <p:sp>
        <p:nvSpPr>
          <p:cNvPr id="8" name="Rectángulo 7">
            <a:extLst>
              <a:ext uri="{FF2B5EF4-FFF2-40B4-BE49-F238E27FC236}">
                <a16:creationId xmlns:a16="http://schemas.microsoft.com/office/drawing/2014/main" id="{4D32D99C-9705-4D2E-A5E6-8A01DE79CA73}"/>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A6FF7F-5E6D-449F-8D85-474716EF74E2}"/>
              </a:ext>
            </a:extLst>
          </p:cNvPr>
          <p:cNvSpPr/>
          <p:nvPr/>
        </p:nvSpPr>
        <p:spPr>
          <a:xfrm>
            <a:off x="5951305"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16E717FF-DA56-4DF9-A759-69A4B378ED3A}"/>
              </a:ext>
            </a:extLst>
          </p:cNvPr>
          <p:cNvSpPr/>
          <p:nvPr/>
        </p:nvSpPr>
        <p:spPr>
          <a:xfrm>
            <a:off x="8638183" y="1777424"/>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42E7C8E0-98A6-4F81-9DED-DBEE42E54AD0}"/>
              </a:ext>
            </a:extLst>
          </p:cNvPr>
          <p:cNvSpPr/>
          <p:nvPr/>
        </p:nvSpPr>
        <p:spPr>
          <a:xfrm>
            <a:off x="7103166"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4C330F7-511D-4FB1-B691-9FEDC2AB4C4B}"/>
              </a:ext>
            </a:extLst>
          </p:cNvPr>
          <p:cNvSpPr/>
          <p:nvPr/>
        </p:nvSpPr>
        <p:spPr>
          <a:xfrm>
            <a:off x="3231284" y="3031149"/>
            <a:ext cx="1123121" cy="1391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7" name="Rectángulo 6">
            <a:extLst>
              <a:ext uri="{FF2B5EF4-FFF2-40B4-BE49-F238E27FC236}">
                <a16:creationId xmlns:a16="http://schemas.microsoft.com/office/drawing/2014/main" id="{8D7D1310-37B1-4C6B-9283-C53F8F28E52B}"/>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F0064AD1-7BBE-4CF6-B93D-2EA1C6106EDE}"/>
              </a:ext>
            </a:extLst>
          </p:cNvPr>
          <p:cNvSpPr/>
          <p:nvPr/>
        </p:nvSpPr>
        <p:spPr>
          <a:xfrm>
            <a:off x="5987978" y="441829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C86028E6-CCF8-42CD-8F00-FEA47909D9DC}"/>
              </a:ext>
            </a:extLst>
          </p:cNvPr>
          <p:cNvSpPr/>
          <p:nvPr/>
        </p:nvSpPr>
        <p:spPr>
          <a:xfrm>
            <a:off x="7128283" y="441829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9A83EF92-6B88-4AE3-A0CE-4C37A6C85AF4}"/>
              </a:ext>
            </a:extLst>
          </p:cNvPr>
          <p:cNvSpPr/>
          <p:nvPr/>
        </p:nvSpPr>
        <p:spPr>
          <a:xfrm>
            <a:off x="8575943" y="417281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Google Shape;470;p14">
            <a:extLst>
              <a:ext uri="{FF2B5EF4-FFF2-40B4-BE49-F238E27FC236}">
                <a16:creationId xmlns:a16="http://schemas.microsoft.com/office/drawing/2014/main" id="{432577D0-BE89-48A9-9334-7636389E2F6A}"/>
              </a:ext>
            </a:extLst>
          </p:cNvPr>
          <p:cNvSpPr txBox="1"/>
          <p:nvPr/>
        </p:nvSpPr>
        <p:spPr>
          <a:xfrm>
            <a:off x="588446" y="948072"/>
            <a:ext cx="4209022" cy="3224746"/>
          </a:xfrm>
          <a:prstGeom prst="rect">
            <a:avLst/>
          </a:prstGeom>
          <a:noFill/>
          <a:ln>
            <a:noFill/>
          </a:ln>
        </p:spPr>
        <p:txBody>
          <a:bodyPr spcFirstLastPara="1" wrap="square" lIns="91425" tIns="91425" rIns="91425" bIns="91425" anchor="t" anchorCtr="0">
            <a:noAutofit/>
          </a:bodyPr>
          <a:lstStyle/>
          <a:p>
            <a:pPr algn="just">
              <a:lnSpc>
                <a:spcPct val="150000"/>
              </a:lnSpc>
            </a:pPr>
            <a:r>
              <a:rPr lang="es-419" sz="1600" dirty="0">
                <a:effectLst/>
                <a:latin typeface="Arial" panose="020B0604020202020204" pitchFamily="34" charset="0"/>
                <a:ea typeface="Arial" panose="020B0604020202020204" pitchFamily="34" charset="0"/>
              </a:rPr>
              <a:t>George Alfred Barnard fue un estadístico británico que entre sus aportes se encuentra la aplicación por primera vez del muestreo Monte Carlo para evaluar la significación en un contraste de hipótesis (1963).</a:t>
            </a:r>
            <a:endParaRPr lang="es-PE" sz="1600" dirty="0">
              <a:effectLst/>
              <a:latin typeface="Arial" panose="020B0604020202020204" pitchFamily="34" charset="0"/>
              <a:ea typeface="Arial" panose="020B0604020202020204" pitchFamily="34" charset="0"/>
            </a:endParaRPr>
          </a:p>
          <a:p>
            <a:pPr algn="just">
              <a:lnSpc>
                <a:spcPct val="150000"/>
              </a:lnSpc>
            </a:pPr>
            <a:r>
              <a:rPr lang="es-419" sz="1600" dirty="0">
                <a:effectLst/>
                <a:latin typeface="Arial" panose="020B0604020202020204" pitchFamily="34" charset="0"/>
                <a:ea typeface="Arial" panose="020B0604020202020204" pitchFamily="34" charset="0"/>
              </a:rPr>
              <a:t>La prueba de Barnard examina las proporciones de dos variables categóricas usando tablas de contingencia 2 x 2. </a:t>
            </a:r>
            <a:endParaRPr lang="es-PE" sz="1600" dirty="0">
              <a:effectLst/>
              <a:latin typeface="Arial" panose="020B0604020202020204" pitchFamily="34" charset="0"/>
              <a:ea typeface="Arial" panose="020B0604020202020204" pitchFamily="34" charset="0"/>
            </a:endParaRPr>
          </a:p>
        </p:txBody>
      </p:sp>
      <p:sp>
        <p:nvSpPr>
          <p:cNvPr id="12" name="Google Shape;469;p14">
            <a:extLst>
              <a:ext uri="{FF2B5EF4-FFF2-40B4-BE49-F238E27FC236}">
                <a16:creationId xmlns:a16="http://schemas.microsoft.com/office/drawing/2014/main" id="{14B22E43-2CEA-414D-8E8C-7BAE73949629}"/>
              </a:ext>
            </a:extLst>
          </p:cNvPr>
          <p:cNvSpPr txBox="1">
            <a:spLocks/>
          </p:cNvSpPr>
          <p:nvPr/>
        </p:nvSpPr>
        <p:spPr>
          <a:xfrm>
            <a:off x="233700" y="219297"/>
            <a:ext cx="4952074" cy="6098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s-419" sz="3200" dirty="0">
                <a:solidFill>
                  <a:schemeClr val="accent2">
                    <a:lumMod val="75000"/>
                  </a:schemeClr>
                </a:solidFill>
              </a:rPr>
              <a:t>George</a:t>
            </a:r>
            <a:r>
              <a:rPr lang="es-419" sz="1800" dirty="0">
                <a:effectLst/>
                <a:latin typeface="Arial" panose="020B0604020202020204" pitchFamily="34" charset="0"/>
                <a:ea typeface="Arial" panose="020B0604020202020204" pitchFamily="34" charset="0"/>
              </a:rPr>
              <a:t> </a:t>
            </a:r>
            <a:r>
              <a:rPr lang="es-419" sz="3200" dirty="0">
                <a:solidFill>
                  <a:schemeClr val="accent2">
                    <a:lumMod val="75000"/>
                  </a:schemeClr>
                </a:solidFill>
              </a:rPr>
              <a:t>Alfred Barnard </a:t>
            </a:r>
            <a:r>
              <a:rPr lang="es-PE" sz="3200" dirty="0">
                <a:solidFill>
                  <a:schemeClr val="accent2">
                    <a:lumMod val="75000"/>
                  </a:schemeClr>
                </a:solidFill>
              </a:rPr>
              <a:t>:</a:t>
            </a:r>
          </a:p>
        </p:txBody>
      </p:sp>
      <p:pic>
        <p:nvPicPr>
          <p:cNvPr id="14" name="image56.png">
            <a:extLst>
              <a:ext uri="{FF2B5EF4-FFF2-40B4-BE49-F238E27FC236}">
                <a16:creationId xmlns:a16="http://schemas.microsoft.com/office/drawing/2014/main" id="{7675EDDE-6971-4D42-8440-380402B4FF67}"/>
              </a:ext>
            </a:extLst>
          </p:cNvPr>
          <p:cNvPicPr/>
          <p:nvPr/>
        </p:nvPicPr>
        <p:blipFill>
          <a:blip r:embed="rId3"/>
          <a:srcRect t="14246"/>
          <a:stretch>
            <a:fillRect/>
          </a:stretch>
        </p:blipFill>
        <p:spPr>
          <a:xfrm>
            <a:off x="5723225" y="948072"/>
            <a:ext cx="2354356" cy="3135293"/>
          </a:xfrm>
          <a:prstGeom prst="rect">
            <a:avLst/>
          </a:prstGeom>
          <a:ln/>
        </p:spPr>
      </p:pic>
    </p:spTree>
    <p:extLst>
      <p:ext uri="{BB962C8B-B14F-4D97-AF65-F5344CB8AC3E}">
        <p14:creationId xmlns:p14="http://schemas.microsoft.com/office/powerpoint/2010/main" val="338125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4597399" y="3031149"/>
            <a:ext cx="4295966"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6">
                    <a:lumMod val="50000"/>
                  </a:schemeClr>
                </a:solidFill>
              </a:rPr>
              <a:t>Supuestos y Objetivos</a:t>
            </a:r>
            <a:endParaRPr dirty="0">
              <a:solidFill>
                <a:schemeClr val="accent6">
                  <a:lumMod val="50000"/>
                </a:schemeClr>
              </a:solidFill>
            </a:endParaRPr>
          </a:p>
        </p:txBody>
      </p:sp>
      <p:sp>
        <p:nvSpPr>
          <p:cNvPr id="487" name="Google Shape;487;p16"/>
          <p:cNvSpPr txBox="1"/>
          <p:nvPr/>
        </p:nvSpPr>
        <p:spPr>
          <a:xfrm>
            <a:off x="3013690" y="2666831"/>
            <a:ext cx="1558310" cy="188843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8800" b="1" dirty="0">
                <a:solidFill>
                  <a:schemeClr val="accent2">
                    <a:lumMod val="75000"/>
                  </a:schemeClr>
                </a:solidFill>
                <a:latin typeface="Oswald"/>
                <a:sym typeface="Oswald"/>
              </a:rPr>
              <a:t>2</a:t>
            </a:r>
            <a:endParaRPr sz="8800" dirty="0">
              <a:solidFill>
                <a:schemeClr val="accent2">
                  <a:lumMod val="75000"/>
                </a:schemeClr>
              </a:solidFill>
            </a:endParaRPr>
          </a:p>
        </p:txBody>
      </p:sp>
      <p:sp>
        <p:nvSpPr>
          <p:cNvPr id="8" name="Rectángulo 7">
            <a:extLst>
              <a:ext uri="{FF2B5EF4-FFF2-40B4-BE49-F238E27FC236}">
                <a16:creationId xmlns:a16="http://schemas.microsoft.com/office/drawing/2014/main" id="{4D32D99C-9705-4D2E-A5E6-8A01DE79CA73}"/>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A6FF7F-5E6D-449F-8D85-474716EF74E2}"/>
              </a:ext>
            </a:extLst>
          </p:cNvPr>
          <p:cNvSpPr/>
          <p:nvPr/>
        </p:nvSpPr>
        <p:spPr>
          <a:xfrm>
            <a:off x="5951305"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16E717FF-DA56-4DF9-A759-69A4B378ED3A}"/>
              </a:ext>
            </a:extLst>
          </p:cNvPr>
          <p:cNvSpPr/>
          <p:nvPr/>
        </p:nvSpPr>
        <p:spPr>
          <a:xfrm>
            <a:off x="8638183" y="1777424"/>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42E7C8E0-98A6-4F81-9DED-DBEE42E54AD0}"/>
              </a:ext>
            </a:extLst>
          </p:cNvPr>
          <p:cNvSpPr/>
          <p:nvPr/>
        </p:nvSpPr>
        <p:spPr>
          <a:xfrm>
            <a:off x="7103166"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4C330F7-511D-4FB1-B691-9FEDC2AB4C4B}"/>
              </a:ext>
            </a:extLst>
          </p:cNvPr>
          <p:cNvSpPr/>
          <p:nvPr/>
        </p:nvSpPr>
        <p:spPr>
          <a:xfrm>
            <a:off x="3231284" y="3031149"/>
            <a:ext cx="1123121" cy="1391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4839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7" name="Rectángulo 6">
            <a:extLst>
              <a:ext uri="{FF2B5EF4-FFF2-40B4-BE49-F238E27FC236}">
                <a16:creationId xmlns:a16="http://schemas.microsoft.com/office/drawing/2014/main" id="{8D7D1310-37B1-4C6B-9283-C53F8F28E52B}"/>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F0064AD1-7BBE-4CF6-B93D-2EA1C6106EDE}"/>
              </a:ext>
            </a:extLst>
          </p:cNvPr>
          <p:cNvSpPr/>
          <p:nvPr/>
        </p:nvSpPr>
        <p:spPr>
          <a:xfrm>
            <a:off x="5987978" y="441829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C86028E6-CCF8-42CD-8F00-FEA47909D9DC}"/>
              </a:ext>
            </a:extLst>
          </p:cNvPr>
          <p:cNvSpPr/>
          <p:nvPr/>
        </p:nvSpPr>
        <p:spPr>
          <a:xfrm>
            <a:off x="7128283" y="4418291"/>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9A83EF92-6B88-4AE3-A0CE-4C37A6C85AF4}"/>
              </a:ext>
            </a:extLst>
          </p:cNvPr>
          <p:cNvSpPr/>
          <p:nvPr/>
        </p:nvSpPr>
        <p:spPr>
          <a:xfrm>
            <a:off x="8500787" y="4250708"/>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170ACB97-0F54-4E82-8911-6D72DD22A471}"/>
              </a:ext>
            </a:extLst>
          </p:cNvPr>
          <p:cNvSpPr txBox="1"/>
          <p:nvPr/>
        </p:nvSpPr>
        <p:spPr>
          <a:xfrm>
            <a:off x="199247" y="419059"/>
            <a:ext cx="4246917" cy="5139869"/>
          </a:xfrm>
          <a:prstGeom prst="rect">
            <a:avLst/>
          </a:prstGeom>
          <a:noFill/>
        </p:spPr>
        <p:txBody>
          <a:bodyPr wrap="square">
            <a:spAutoFit/>
          </a:bodyPr>
          <a:lstStyle/>
          <a:p>
            <a:pPr algn="just">
              <a:buClr>
                <a:schemeClr val="accent2">
                  <a:lumMod val="75000"/>
                </a:schemeClr>
              </a:buClr>
              <a:buSzPct val="103000"/>
            </a:pPr>
            <a:r>
              <a:rPr lang="es-MX" sz="2000" b="1" dirty="0">
                <a:solidFill>
                  <a:schemeClr val="tx1">
                    <a:lumMod val="60000"/>
                    <a:lumOff val="40000"/>
                  </a:schemeClr>
                </a:solidFill>
              </a:rPr>
              <a:t>SUPUESTOS</a:t>
            </a:r>
            <a:endParaRPr lang="es-MX" dirty="0"/>
          </a:p>
          <a:p>
            <a:pPr algn="just">
              <a:lnSpc>
                <a:spcPct val="150000"/>
              </a:lnSpc>
              <a:buClr>
                <a:schemeClr val="accent2">
                  <a:lumMod val="75000"/>
                </a:schemeClr>
              </a:buClr>
              <a:buSzPct val="103000"/>
            </a:pPr>
            <a:endParaRPr lang="es-MX" dirty="0"/>
          </a:p>
          <a:p>
            <a:pPr marL="285750" indent="-285750" algn="just">
              <a:lnSpc>
                <a:spcPct val="150000"/>
              </a:lnSpc>
              <a:buClr>
                <a:schemeClr val="accent2">
                  <a:lumMod val="75000"/>
                </a:schemeClr>
              </a:buClr>
              <a:buSzPct val="103000"/>
              <a:buFont typeface="Wingdings" panose="05000000000000000000" pitchFamily="2" charset="2"/>
              <a:buChar char="q"/>
            </a:pPr>
            <a:r>
              <a:rPr lang="es-MX" dirty="0"/>
              <a:t>Se asume que las distribuciones de las dos muestras utilizadas son binomiales y no dependen una de la otra. Por ende, las respuestas de cada una de ellas también serán independientes.</a:t>
            </a:r>
          </a:p>
          <a:p>
            <a:pPr marL="285750" indent="-285750" algn="just">
              <a:lnSpc>
                <a:spcPct val="150000"/>
              </a:lnSpc>
              <a:buClr>
                <a:schemeClr val="accent2">
                  <a:lumMod val="75000"/>
                </a:schemeClr>
              </a:buClr>
              <a:buSzPct val="103000"/>
              <a:buFont typeface="Wingdings" panose="05000000000000000000" pitchFamily="2" charset="2"/>
              <a:buChar char="q"/>
            </a:pPr>
            <a:r>
              <a:rPr lang="es-MX" dirty="0"/>
              <a:t>Las variables de interés son de tipo cualitativa (nominal u ordinal). Si se trabaja con variables de tipo intervalo o razón, se deben dicotomizar.</a:t>
            </a:r>
          </a:p>
          <a:p>
            <a:pPr algn="just">
              <a:lnSpc>
                <a:spcPct val="150000"/>
              </a:lnSpc>
              <a:buClr>
                <a:schemeClr val="accent2">
                  <a:lumMod val="75000"/>
                </a:schemeClr>
              </a:buClr>
              <a:buSzPct val="103000"/>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algn="just">
              <a:buClr>
                <a:schemeClr val="accent2">
                  <a:lumMod val="75000"/>
                </a:schemeClr>
              </a:buClr>
              <a:buSzPct val="103000"/>
            </a:pPr>
            <a:endParaRPr lang="es-MX" dirty="0"/>
          </a:p>
          <a:p>
            <a:pPr marL="285750" indent="-285750" algn="just">
              <a:buClr>
                <a:schemeClr val="accent2">
                  <a:lumMod val="75000"/>
                </a:schemeClr>
              </a:buClr>
              <a:buSzPct val="103000"/>
              <a:buFont typeface="Wingdings" panose="05000000000000000000" pitchFamily="2" charset="2"/>
              <a:buChar char="q"/>
            </a:pPr>
            <a:endParaRPr lang="es-PE" dirty="0"/>
          </a:p>
        </p:txBody>
      </p:sp>
      <p:sp>
        <p:nvSpPr>
          <p:cNvPr id="12" name="CuadroTexto 11">
            <a:extLst>
              <a:ext uri="{FF2B5EF4-FFF2-40B4-BE49-F238E27FC236}">
                <a16:creationId xmlns:a16="http://schemas.microsoft.com/office/drawing/2014/main" id="{D2FDA411-47CB-4769-AFA7-2B0A9602F6FF}"/>
              </a:ext>
            </a:extLst>
          </p:cNvPr>
          <p:cNvSpPr txBox="1"/>
          <p:nvPr/>
        </p:nvSpPr>
        <p:spPr>
          <a:xfrm>
            <a:off x="4697836" y="419059"/>
            <a:ext cx="4246917" cy="4601260"/>
          </a:xfrm>
          <a:prstGeom prst="rect">
            <a:avLst/>
          </a:prstGeom>
          <a:noFill/>
        </p:spPr>
        <p:txBody>
          <a:bodyPr wrap="square">
            <a:spAutoFit/>
          </a:bodyPr>
          <a:lstStyle/>
          <a:p>
            <a:pPr algn="just">
              <a:buClr>
                <a:schemeClr val="accent2">
                  <a:lumMod val="75000"/>
                </a:schemeClr>
              </a:buClr>
              <a:buSzPct val="103000"/>
            </a:pPr>
            <a:r>
              <a:rPr lang="es-MX" sz="2000" b="1" dirty="0">
                <a:solidFill>
                  <a:schemeClr val="tx1">
                    <a:lumMod val="60000"/>
                    <a:lumOff val="40000"/>
                  </a:schemeClr>
                </a:solidFill>
              </a:rPr>
              <a:t>OBJETIVOS</a:t>
            </a:r>
            <a:endParaRPr lang="es-MX" dirty="0"/>
          </a:p>
          <a:p>
            <a:pPr marL="285750" indent="-285750" algn="just">
              <a:lnSpc>
                <a:spcPct val="150000"/>
              </a:lnSpc>
              <a:buClr>
                <a:schemeClr val="accent2">
                  <a:lumMod val="75000"/>
                </a:schemeClr>
              </a:buClr>
              <a:buSzPct val="103000"/>
              <a:buFont typeface="Wingdings" panose="05000000000000000000" pitchFamily="2" charset="2"/>
              <a:buChar char="q"/>
            </a:pPr>
            <a:endParaRPr lang="es-MX" dirty="0"/>
          </a:p>
          <a:p>
            <a:pPr marL="285750" indent="-285750" algn="just">
              <a:lnSpc>
                <a:spcPct val="150000"/>
              </a:lnSpc>
              <a:buClr>
                <a:schemeClr val="accent2">
                  <a:lumMod val="75000"/>
                </a:schemeClr>
              </a:buClr>
              <a:buSzPct val="103000"/>
              <a:buFont typeface="Wingdings" panose="05000000000000000000" pitchFamily="2" charset="2"/>
              <a:buChar char="q"/>
            </a:pPr>
            <a:r>
              <a:rPr lang="es-419" sz="1400" b="0" dirty="0">
                <a:solidFill>
                  <a:srgbClr val="000000"/>
                </a:solidFill>
                <a:latin typeface="Arial" panose="020B0604020202020204" pitchFamily="34" charset="0"/>
                <a:cs typeface="Arial"/>
                <a:sym typeface="Arial"/>
              </a:rPr>
              <a:t>Determinar si los dos grupos difieren o uno es mayor que otro en las proporciones en la clasificación de la variable de estudio.</a:t>
            </a:r>
          </a:p>
          <a:p>
            <a:pPr marL="285750" indent="-285750" algn="just">
              <a:lnSpc>
                <a:spcPct val="150000"/>
              </a:lnSpc>
              <a:buClr>
                <a:schemeClr val="accent2">
                  <a:lumMod val="75000"/>
                </a:schemeClr>
              </a:buClr>
              <a:buSzPct val="103000"/>
              <a:buFont typeface="Wingdings" panose="05000000000000000000" pitchFamily="2" charset="2"/>
              <a:buChar char="q"/>
            </a:pPr>
            <a:endParaRPr lang="es-MX" dirty="0"/>
          </a:p>
          <a:p>
            <a:pPr marL="285750" indent="-285750" algn="just">
              <a:lnSpc>
                <a:spcPct val="150000"/>
              </a:lnSpc>
              <a:buClr>
                <a:schemeClr val="accent2">
                  <a:lumMod val="75000"/>
                </a:schemeClr>
              </a:buClr>
              <a:buSzPct val="103000"/>
              <a:buFont typeface="Wingdings" panose="05000000000000000000" pitchFamily="2" charset="2"/>
              <a:buChar char="q"/>
            </a:pPr>
            <a:r>
              <a:rPr lang="es-419" sz="1400" b="0" dirty="0">
                <a:solidFill>
                  <a:srgbClr val="000000"/>
                </a:solidFill>
                <a:latin typeface="Arial" panose="020B0604020202020204" pitchFamily="34" charset="0"/>
                <a:cs typeface="Arial"/>
                <a:sym typeface="Arial"/>
              </a:rPr>
              <a:t>Analizar las posibles combinaciones de las proporciones de las variables nominales binarias que provienen de dos muestras independientes.</a:t>
            </a: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marL="285750" indent="-285750" algn="just">
              <a:buClr>
                <a:schemeClr val="accent2">
                  <a:lumMod val="75000"/>
                </a:schemeClr>
              </a:buClr>
              <a:buSzPct val="103000"/>
              <a:buFont typeface="Wingdings" panose="05000000000000000000" pitchFamily="2" charset="2"/>
              <a:buChar char="q"/>
            </a:pPr>
            <a:endParaRPr lang="es-MX" dirty="0"/>
          </a:p>
          <a:p>
            <a:pPr algn="just">
              <a:buClr>
                <a:schemeClr val="accent2">
                  <a:lumMod val="75000"/>
                </a:schemeClr>
              </a:buClr>
              <a:buSzPct val="103000"/>
            </a:pPr>
            <a:endParaRPr lang="es-MX" dirty="0"/>
          </a:p>
          <a:p>
            <a:pPr marL="285750" indent="-285750" algn="just">
              <a:buClr>
                <a:schemeClr val="accent2">
                  <a:lumMod val="75000"/>
                </a:schemeClr>
              </a:buClr>
              <a:buSzPct val="103000"/>
              <a:buFont typeface="Wingdings" panose="05000000000000000000" pitchFamily="2" charset="2"/>
              <a:buChar char="q"/>
            </a:pPr>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629836" y="3031148"/>
            <a:ext cx="4295966"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6">
                    <a:lumMod val="50000"/>
                  </a:schemeClr>
                </a:solidFill>
              </a:rPr>
              <a:t>Marco Teórico</a:t>
            </a:r>
            <a:endParaRPr dirty="0">
              <a:solidFill>
                <a:schemeClr val="accent6">
                  <a:lumMod val="50000"/>
                </a:schemeClr>
              </a:solidFill>
            </a:endParaRPr>
          </a:p>
        </p:txBody>
      </p:sp>
      <p:sp>
        <p:nvSpPr>
          <p:cNvPr id="487" name="Google Shape;487;p16"/>
          <p:cNvSpPr txBox="1"/>
          <p:nvPr/>
        </p:nvSpPr>
        <p:spPr>
          <a:xfrm>
            <a:off x="3013690" y="2666831"/>
            <a:ext cx="1558310" cy="188843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8800" b="1" dirty="0">
                <a:solidFill>
                  <a:schemeClr val="accent2">
                    <a:lumMod val="75000"/>
                  </a:schemeClr>
                </a:solidFill>
                <a:latin typeface="Oswald"/>
                <a:sym typeface="Oswald"/>
              </a:rPr>
              <a:t>3</a:t>
            </a:r>
            <a:endParaRPr sz="8800" dirty="0">
              <a:solidFill>
                <a:schemeClr val="accent2">
                  <a:lumMod val="75000"/>
                </a:schemeClr>
              </a:solidFill>
            </a:endParaRPr>
          </a:p>
        </p:txBody>
      </p:sp>
      <p:sp>
        <p:nvSpPr>
          <p:cNvPr id="8" name="Rectángulo 7">
            <a:extLst>
              <a:ext uri="{FF2B5EF4-FFF2-40B4-BE49-F238E27FC236}">
                <a16:creationId xmlns:a16="http://schemas.microsoft.com/office/drawing/2014/main" id="{4D32D99C-9705-4D2E-A5E6-8A01DE79CA73}"/>
              </a:ext>
            </a:extLst>
          </p:cNvPr>
          <p:cNvSpPr/>
          <p:nvPr/>
        </p:nvSpPr>
        <p:spPr>
          <a:xfrm>
            <a:off x="1743739" y="16214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A6FF7F-5E6D-449F-8D85-474716EF74E2}"/>
              </a:ext>
            </a:extLst>
          </p:cNvPr>
          <p:cNvSpPr/>
          <p:nvPr/>
        </p:nvSpPr>
        <p:spPr>
          <a:xfrm>
            <a:off x="5951305"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16E717FF-DA56-4DF9-A759-69A4B378ED3A}"/>
              </a:ext>
            </a:extLst>
          </p:cNvPr>
          <p:cNvSpPr/>
          <p:nvPr/>
        </p:nvSpPr>
        <p:spPr>
          <a:xfrm>
            <a:off x="8638183" y="1777424"/>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a:extLst>
              <a:ext uri="{FF2B5EF4-FFF2-40B4-BE49-F238E27FC236}">
                <a16:creationId xmlns:a16="http://schemas.microsoft.com/office/drawing/2014/main" id="{42E7C8E0-98A6-4F81-9DED-DBEE42E54AD0}"/>
              </a:ext>
            </a:extLst>
          </p:cNvPr>
          <p:cNvSpPr/>
          <p:nvPr/>
        </p:nvSpPr>
        <p:spPr>
          <a:xfrm>
            <a:off x="7103166" y="1944887"/>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04C330F7-511D-4FB1-B691-9FEDC2AB4C4B}"/>
              </a:ext>
            </a:extLst>
          </p:cNvPr>
          <p:cNvSpPr/>
          <p:nvPr/>
        </p:nvSpPr>
        <p:spPr>
          <a:xfrm>
            <a:off x="3231284" y="3031149"/>
            <a:ext cx="1123121" cy="13917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934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29"/>
          <p:cNvSpPr/>
          <p:nvPr/>
        </p:nvSpPr>
        <p:spPr>
          <a:xfrm>
            <a:off x="1023730" y="112263"/>
            <a:ext cx="3707296" cy="647384"/>
          </a:xfrm>
          <a:prstGeom prst="homePlate">
            <a:avLst>
              <a:gd name="adj" fmla="val 30129"/>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Pruebas para tablas de contingencia 2 x 2</a:t>
            </a:r>
            <a:endParaRPr sz="1800" b="1" dirty="0">
              <a:solidFill>
                <a:schemeClr val="accent6">
                  <a:lumMod val="50000"/>
                </a:schemeClr>
              </a:solidFill>
              <a:latin typeface="Source Sans Pro"/>
              <a:ea typeface="Source Sans Pro"/>
              <a:cs typeface="Source Sans Pro"/>
              <a:sym typeface="Source Sans Pro"/>
            </a:endParaRPr>
          </a:p>
        </p:txBody>
      </p:sp>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7" name="Google Shape;1182;p48">
            <a:extLst>
              <a:ext uri="{FF2B5EF4-FFF2-40B4-BE49-F238E27FC236}">
                <a16:creationId xmlns:a16="http://schemas.microsoft.com/office/drawing/2014/main" id="{6867493F-2DDB-4366-BA3E-8414F493DC99}"/>
              </a:ext>
            </a:extLst>
          </p:cNvPr>
          <p:cNvGrpSpPr/>
          <p:nvPr/>
        </p:nvGrpSpPr>
        <p:grpSpPr>
          <a:xfrm>
            <a:off x="391284" y="238954"/>
            <a:ext cx="346104" cy="353231"/>
            <a:chOff x="3955900" y="2984500"/>
            <a:chExt cx="414000" cy="422525"/>
          </a:xfrm>
          <a:solidFill>
            <a:schemeClr val="accent4">
              <a:lumMod val="40000"/>
              <a:lumOff val="60000"/>
            </a:schemeClr>
          </a:solidFill>
        </p:grpSpPr>
        <p:sp>
          <p:nvSpPr>
            <p:cNvPr id="18" name="Google Shape;1183;p48">
              <a:extLst>
                <a:ext uri="{FF2B5EF4-FFF2-40B4-BE49-F238E27FC236}">
                  <a16:creationId xmlns:a16="http://schemas.microsoft.com/office/drawing/2014/main" id="{66435426-6014-44A3-840F-8EB1B55AF5BB}"/>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p48">
              <a:extLst>
                <a:ext uri="{FF2B5EF4-FFF2-40B4-BE49-F238E27FC236}">
                  <a16:creationId xmlns:a16="http://schemas.microsoft.com/office/drawing/2014/main" id="{3971888E-C24B-4AAA-9148-184336808EB9}"/>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5;p48">
              <a:extLst>
                <a:ext uri="{FF2B5EF4-FFF2-40B4-BE49-F238E27FC236}">
                  <a16:creationId xmlns:a16="http://schemas.microsoft.com/office/drawing/2014/main" id="{49ABBD67-A588-4B74-89DF-9501933C7D02}"/>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Elipse 10">
            <a:extLst>
              <a:ext uri="{FF2B5EF4-FFF2-40B4-BE49-F238E27FC236}">
                <a16:creationId xmlns:a16="http://schemas.microsoft.com/office/drawing/2014/main" id="{443052E5-1A46-48B4-B52E-D0BF9A5D55AF}"/>
              </a:ext>
            </a:extLst>
          </p:cNvPr>
          <p:cNvSpPr/>
          <p:nvPr/>
        </p:nvSpPr>
        <p:spPr>
          <a:xfrm>
            <a:off x="248478" y="112263"/>
            <a:ext cx="646044" cy="64738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CuadroTexto 25">
            <a:extLst>
              <a:ext uri="{FF2B5EF4-FFF2-40B4-BE49-F238E27FC236}">
                <a16:creationId xmlns:a16="http://schemas.microsoft.com/office/drawing/2014/main" id="{32068A2C-89CA-4D59-A215-466BA8537419}"/>
              </a:ext>
            </a:extLst>
          </p:cNvPr>
          <p:cNvSpPr txBox="1"/>
          <p:nvPr/>
        </p:nvSpPr>
        <p:spPr>
          <a:xfrm>
            <a:off x="842167" y="645795"/>
            <a:ext cx="7515023" cy="1129605"/>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lgn="just">
              <a:lnSpc>
                <a:spcPct val="150000"/>
              </a:lnSpc>
              <a:buClr>
                <a:schemeClr val="accent2">
                  <a:lumMod val="75000"/>
                </a:schemeClr>
              </a:buClr>
              <a:buSzPct val="103000"/>
              <a:buFont typeface="Wingdings" panose="05000000000000000000" pitchFamily="2" charset="2"/>
              <a:buChar char="q"/>
            </a:pPr>
            <a:r>
              <a:rPr lang="es-MX" b="1" dirty="0"/>
              <a:t>Tabla de contingencia: </a:t>
            </a:r>
            <a:r>
              <a:rPr lang="es-MX" dirty="0"/>
              <a:t>Arreglo de filas y columnas, en el cual las intersecciones representan las frecuencias observadas.</a:t>
            </a:r>
            <a:endParaRPr lang="es-PE" dirty="0"/>
          </a:p>
        </p:txBody>
      </p:sp>
      <p:graphicFrame>
        <p:nvGraphicFramePr>
          <p:cNvPr id="1034" name="Objeto 1033">
            <a:extLst>
              <a:ext uri="{FF2B5EF4-FFF2-40B4-BE49-F238E27FC236}">
                <a16:creationId xmlns:a16="http://schemas.microsoft.com/office/drawing/2014/main" id="{73D4864D-EA6C-4C38-B957-F8CA4201CFFE}"/>
              </a:ext>
            </a:extLst>
          </p:cNvPr>
          <p:cNvGraphicFramePr>
            <a:graphicFrameLocks noChangeAspect="1"/>
          </p:cNvGraphicFramePr>
          <p:nvPr>
            <p:extLst>
              <p:ext uri="{D42A27DB-BD31-4B8C-83A1-F6EECF244321}">
                <p14:modId xmlns:p14="http://schemas.microsoft.com/office/powerpoint/2010/main" val="1932387054"/>
              </p:ext>
            </p:extLst>
          </p:nvPr>
        </p:nvGraphicFramePr>
        <p:xfrm>
          <a:off x="1760536" y="2045986"/>
          <a:ext cx="6958246" cy="1558452"/>
        </p:xfrm>
        <a:graphic>
          <a:graphicData uri="http://schemas.openxmlformats.org/presentationml/2006/ole">
            <mc:AlternateContent xmlns:mc="http://schemas.openxmlformats.org/markup-compatibility/2006">
              <mc:Choice xmlns:v="urn:schemas-microsoft-com:vml" Requires="v">
                <p:oleObj spid="_x0000_s2070" name="Document" r:id="rId4" imgW="5730706" imgH="1335352" progId="Word.Document.12">
                  <p:embed/>
                </p:oleObj>
              </mc:Choice>
              <mc:Fallback>
                <p:oleObj name="Document" r:id="rId4" imgW="5730706" imgH="1335352" progId="Word.Document.12">
                  <p:embed/>
                  <p:pic>
                    <p:nvPicPr>
                      <p:cNvPr id="0" name=""/>
                      <p:cNvPicPr/>
                      <p:nvPr/>
                    </p:nvPicPr>
                    <p:blipFill>
                      <a:blip r:embed="rId5"/>
                      <a:stretch>
                        <a:fillRect/>
                      </a:stretch>
                    </p:blipFill>
                    <p:spPr>
                      <a:xfrm>
                        <a:off x="1760536" y="2045986"/>
                        <a:ext cx="6958246" cy="1558452"/>
                      </a:xfrm>
                      <a:prstGeom prst="rect">
                        <a:avLst/>
                      </a:prstGeom>
                    </p:spPr>
                  </p:pic>
                </p:oleObj>
              </mc:Fallback>
            </mc:AlternateContent>
          </a:graphicData>
        </a:graphic>
      </p:graphicFrame>
      <p:cxnSp>
        <p:nvCxnSpPr>
          <p:cNvPr id="1036" name="Conector recto 1035">
            <a:extLst>
              <a:ext uri="{FF2B5EF4-FFF2-40B4-BE49-F238E27FC236}">
                <a16:creationId xmlns:a16="http://schemas.microsoft.com/office/drawing/2014/main" id="{39A85322-CA63-426F-B1B6-19EC5494EF7D}"/>
              </a:ext>
            </a:extLst>
          </p:cNvPr>
          <p:cNvCxnSpPr>
            <a:cxnSpLocks/>
          </p:cNvCxnSpPr>
          <p:nvPr/>
        </p:nvCxnSpPr>
        <p:spPr>
          <a:xfrm>
            <a:off x="4263656" y="3413051"/>
            <a:ext cx="574158" cy="350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8C61D53B-1451-4894-BEE4-7BA218EDE1FB}"/>
              </a:ext>
            </a:extLst>
          </p:cNvPr>
          <p:cNvCxnSpPr>
            <a:cxnSpLocks/>
          </p:cNvCxnSpPr>
          <p:nvPr/>
        </p:nvCxnSpPr>
        <p:spPr>
          <a:xfrm flipH="1">
            <a:off x="4837814" y="3415999"/>
            <a:ext cx="401845" cy="3479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106CE3D2-3A75-47D0-B194-3F7A86DD27EB}"/>
              </a:ext>
            </a:extLst>
          </p:cNvPr>
          <p:cNvSpPr txBox="1"/>
          <p:nvPr/>
        </p:nvSpPr>
        <p:spPr>
          <a:xfrm>
            <a:off x="4507742" y="3775588"/>
            <a:ext cx="904230" cy="307777"/>
          </a:xfrm>
          <a:prstGeom prst="rect">
            <a:avLst/>
          </a:prstGeom>
          <a:noFill/>
        </p:spPr>
        <p:txBody>
          <a:bodyPr wrap="square">
            <a:spAutoFit/>
          </a:bodyPr>
          <a:lstStyle/>
          <a:p>
            <a:pPr>
              <a:buClr>
                <a:schemeClr val="accent2">
                  <a:lumMod val="75000"/>
                </a:schemeClr>
              </a:buClr>
              <a:buSzPct val="103000"/>
            </a:pPr>
            <a:r>
              <a:rPr lang="es-PE" dirty="0"/>
              <a:t>Son fijos</a:t>
            </a:r>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29"/>
          <p:cNvSpPr/>
          <p:nvPr/>
        </p:nvSpPr>
        <p:spPr>
          <a:xfrm>
            <a:off x="1023730" y="112263"/>
            <a:ext cx="3707296" cy="647384"/>
          </a:xfrm>
          <a:prstGeom prst="homePlate">
            <a:avLst>
              <a:gd name="adj" fmla="val 30129"/>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dirty="0">
                <a:solidFill>
                  <a:schemeClr val="accent6">
                    <a:lumMod val="50000"/>
                  </a:schemeClr>
                </a:solidFill>
                <a:latin typeface="Source Sans Pro"/>
                <a:ea typeface="Source Sans Pro"/>
                <a:cs typeface="Source Sans Pro"/>
                <a:sym typeface="Source Sans Pro"/>
              </a:rPr>
              <a:t>Pruebas para tablas de contingencia 2 x 2</a:t>
            </a:r>
            <a:endParaRPr sz="1800" b="1" dirty="0">
              <a:solidFill>
                <a:schemeClr val="accent6">
                  <a:lumMod val="50000"/>
                </a:schemeClr>
              </a:solidFill>
              <a:latin typeface="Source Sans Pro"/>
              <a:ea typeface="Source Sans Pro"/>
              <a:cs typeface="Source Sans Pro"/>
              <a:sym typeface="Source Sans Pro"/>
            </a:endParaRPr>
          </a:p>
        </p:txBody>
      </p:sp>
      <p:sp>
        <p:nvSpPr>
          <p:cNvPr id="7" name="Rectángulo 6">
            <a:extLst>
              <a:ext uri="{FF2B5EF4-FFF2-40B4-BE49-F238E27FC236}">
                <a16:creationId xmlns:a16="http://schemas.microsoft.com/office/drawing/2014/main" id="{72547651-755A-4B9F-9555-2D4827C2A136}"/>
              </a:ext>
            </a:extLst>
          </p:cNvPr>
          <p:cNvSpPr/>
          <p:nvPr/>
        </p:nvSpPr>
        <p:spPr>
          <a:xfrm>
            <a:off x="1760535" y="4083365"/>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1E9A670-5450-44C6-B4F4-004CE2E953B2}"/>
              </a:ext>
            </a:extLst>
          </p:cNvPr>
          <p:cNvSpPr/>
          <p:nvPr/>
        </p:nvSpPr>
        <p:spPr>
          <a:xfrm>
            <a:off x="5976734"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1006B78-5EEE-4B7B-8FBA-066605985554}"/>
              </a:ext>
            </a:extLst>
          </p:cNvPr>
          <p:cNvSpPr/>
          <p:nvPr/>
        </p:nvSpPr>
        <p:spPr>
          <a:xfrm>
            <a:off x="7135893" y="4383852"/>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EE27A01A-FA20-45B8-8589-DF38A5CC8567}"/>
              </a:ext>
            </a:extLst>
          </p:cNvPr>
          <p:cNvSpPr/>
          <p:nvPr/>
        </p:nvSpPr>
        <p:spPr>
          <a:xfrm>
            <a:off x="8631705" y="4216389"/>
            <a:ext cx="255182" cy="334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7" name="Google Shape;1182;p48">
            <a:extLst>
              <a:ext uri="{FF2B5EF4-FFF2-40B4-BE49-F238E27FC236}">
                <a16:creationId xmlns:a16="http://schemas.microsoft.com/office/drawing/2014/main" id="{6867493F-2DDB-4366-BA3E-8414F493DC99}"/>
              </a:ext>
            </a:extLst>
          </p:cNvPr>
          <p:cNvGrpSpPr/>
          <p:nvPr/>
        </p:nvGrpSpPr>
        <p:grpSpPr>
          <a:xfrm>
            <a:off x="391284" y="238954"/>
            <a:ext cx="346104" cy="353231"/>
            <a:chOff x="3955900" y="2984500"/>
            <a:chExt cx="414000" cy="422525"/>
          </a:xfrm>
          <a:solidFill>
            <a:schemeClr val="accent4">
              <a:lumMod val="40000"/>
              <a:lumOff val="60000"/>
            </a:schemeClr>
          </a:solidFill>
        </p:grpSpPr>
        <p:sp>
          <p:nvSpPr>
            <p:cNvPr id="18" name="Google Shape;1183;p48">
              <a:extLst>
                <a:ext uri="{FF2B5EF4-FFF2-40B4-BE49-F238E27FC236}">
                  <a16:creationId xmlns:a16="http://schemas.microsoft.com/office/drawing/2014/main" id="{66435426-6014-44A3-840F-8EB1B55AF5BB}"/>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4;p48">
              <a:extLst>
                <a:ext uri="{FF2B5EF4-FFF2-40B4-BE49-F238E27FC236}">
                  <a16:creationId xmlns:a16="http://schemas.microsoft.com/office/drawing/2014/main" id="{3971888E-C24B-4AAA-9148-184336808EB9}"/>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5;p48">
              <a:extLst>
                <a:ext uri="{FF2B5EF4-FFF2-40B4-BE49-F238E27FC236}">
                  <a16:creationId xmlns:a16="http://schemas.microsoft.com/office/drawing/2014/main" id="{49ABBD67-A588-4B74-89DF-9501933C7D02}"/>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Elipse 10">
            <a:extLst>
              <a:ext uri="{FF2B5EF4-FFF2-40B4-BE49-F238E27FC236}">
                <a16:creationId xmlns:a16="http://schemas.microsoft.com/office/drawing/2014/main" id="{443052E5-1A46-48B4-B52E-D0BF9A5D55AF}"/>
              </a:ext>
            </a:extLst>
          </p:cNvPr>
          <p:cNvSpPr/>
          <p:nvPr/>
        </p:nvSpPr>
        <p:spPr>
          <a:xfrm>
            <a:off x="248478" y="112263"/>
            <a:ext cx="646044" cy="64738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1" name="image59.png">
            <a:extLst>
              <a:ext uri="{FF2B5EF4-FFF2-40B4-BE49-F238E27FC236}">
                <a16:creationId xmlns:a16="http://schemas.microsoft.com/office/drawing/2014/main" id="{77F2F807-3ADF-487E-A321-71CDC3A15230}"/>
              </a:ext>
            </a:extLst>
          </p:cNvPr>
          <p:cNvPicPr/>
          <p:nvPr/>
        </p:nvPicPr>
        <p:blipFill>
          <a:blip r:embed="rId4"/>
          <a:srcRect/>
          <a:stretch>
            <a:fillRect/>
          </a:stretch>
        </p:blipFill>
        <p:spPr>
          <a:xfrm>
            <a:off x="1693662" y="1803209"/>
            <a:ext cx="1056486" cy="726402"/>
          </a:xfrm>
          <a:prstGeom prst="rect">
            <a:avLst/>
          </a:prstGeom>
          <a:ln/>
        </p:spPr>
      </p:pic>
      <p:pic>
        <p:nvPicPr>
          <p:cNvPr id="22" name="image54.png">
            <a:extLst>
              <a:ext uri="{FF2B5EF4-FFF2-40B4-BE49-F238E27FC236}">
                <a16:creationId xmlns:a16="http://schemas.microsoft.com/office/drawing/2014/main" id="{9C2272A3-59C1-4990-A58E-C581B5CB5092}"/>
              </a:ext>
            </a:extLst>
          </p:cNvPr>
          <p:cNvPicPr/>
          <p:nvPr/>
        </p:nvPicPr>
        <p:blipFill>
          <a:blip r:embed="rId5"/>
          <a:srcRect/>
          <a:stretch>
            <a:fillRect/>
          </a:stretch>
        </p:blipFill>
        <p:spPr>
          <a:xfrm>
            <a:off x="3674540" y="1803209"/>
            <a:ext cx="1056486" cy="726402"/>
          </a:xfrm>
          <a:prstGeom prst="rect">
            <a:avLst/>
          </a:prstGeom>
          <a:ln/>
        </p:spPr>
      </p:pic>
      <p:pic>
        <p:nvPicPr>
          <p:cNvPr id="23" name="image57.png">
            <a:extLst>
              <a:ext uri="{FF2B5EF4-FFF2-40B4-BE49-F238E27FC236}">
                <a16:creationId xmlns:a16="http://schemas.microsoft.com/office/drawing/2014/main" id="{8D0ADCE0-FFA7-47B0-AD93-A33422960A87}"/>
              </a:ext>
            </a:extLst>
          </p:cNvPr>
          <p:cNvPicPr/>
          <p:nvPr/>
        </p:nvPicPr>
        <p:blipFill>
          <a:blip r:embed="rId6"/>
          <a:srcRect/>
          <a:stretch>
            <a:fillRect/>
          </a:stretch>
        </p:blipFill>
        <p:spPr>
          <a:xfrm>
            <a:off x="5703673" y="1803209"/>
            <a:ext cx="1056486" cy="726402"/>
          </a:xfrm>
          <a:prstGeom prst="rect">
            <a:avLst/>
          </a:prstGeom>
          <a:ln/>
        </p:spPr>
      </p:pic>
      <p:sp>
        <p:nvSpPr>
          <p:cNvPr id="3" name="CuadroTexto 2">
            <a:extLst>
              <a:ext uri="{FF2B5EF4-FFF2-40B4-BE49-F238E27FC236}">
                <a16:creationId xmlns:a16="http://schemas.microsoft.com/office/drawing/2014/main" id="{B3AC2CC8-1F32-47C8-910E-86F03787BC04}"/>
              </a:ext>
            </a:extLst>
          </p:cNvPr>
          <p:cNvSpPr txBox="1"/>
          <p:nvPr/>
        </p:nvSpPr>
        <p:spPr>
          <a:xfrm>
            <a:off x="1698131" y="1458844"/>
            <a:ext cx="891591"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Bilateral</a:t>
            </a:r>
            <a:endParaRPr lang="es-PE" sz="1200" dirty="0"/>
          </a:p>
        </p:txBody>
      </p:sp>
      <p:sp>
        <p:nvSpPr>
          <p:cNvPr id="24" name="CuadroTexto 23">
            <a:extLst>
              <a:ext uri="{FF2B5EF4-FFF2-40B4-BE49-F238E27FC236}">
                <a16:creationId xmlns:a16="http://schemas.microsoft.com/office/drawing/2014/main" id="{F6358E74-4475-4D26-95E7-E1057E81C4F7}"/>
              </a:ext>
            </a:extLst>
          </p:cNvPr>
          <p:cNvSpPr txBox="1"/>
          <p:nvPr/>
        </p:nvSpPr>
        <p:spPr>
          <a:xfrm>
            <a:off x="4816650" y="1457905"/>
            <a:ext cx="1000595" cy="307777"/>
          </a:xfrm>
          <a:prstGeom prst="rect">
            <a:avLst/>
          </a:prstGeom>
          <a:noFill/>
        </p:spPr>
        <p:txBody>
          <a:bodyPr wrap="none" rtlCol="0">
            <a:spAutoFit/>
          </a:bodyPr>
          <a:lstStyle/>
          <a:p>
            <a:r>
              <a:rPr lang="es-419" b="1" dirty="0">
                <a:effectLst/>
                <a:latin typeface="Arial" panose="020B0604020202020204" pitchFamily="34" charset="0"/>
                <a:ea typeface="Arial" panose="020B0604020202020204" pitchFamily="34" charset="0"/>
              </a:rPr>
              <a:t>Unilateral</a:t>
            </a:r>
            <a:endParaRPr lang="es-PE" sz="1200" dirty="0"/>
          </a:p>
        </p:txBody>
      </p:sp>
      <p:sp>
        <p:nvSpPr>
          <p:cNvPr id="26" name="CuadroTexto 25">
            <a:extLst>
              <a:ext uri="{FF2B5EF4-FFF2-40B4-BE49-F238E27FC236}">
                <a16:creationId xmlns:a16="http://schemas.microsoft.com/office/drawing/2014/main" id="{32068A2C-89CA-4D59-A215-466BA8537419}"/>
              </a:ext>
            </a:extLst>
          </p:cNvPr>
          <p:cNvSpPr txBox="1"/>
          <p:nvPr/>
        </p:nvSpPr>
        <p:spPr>
          <a:xfrm>
            <a:off x="894522" y="593421"/>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Hipótesis a probar:</a:t>
            </a:r>
            <a:endParaRPr lang="es-PE" dirty="0"/>
          </a:p>
        </p:txBody>
      </p:sp>
      <p:sp>
        <p:nvSpPr>
          <p:cNvPr id="25" name="CuadroTexto 24">
            <a:extLst>
              <a:ext uri="{FF2B5EF4-FFF2-40B4-BE49-F238E27FC236}">
                <a16:creationId xmlns:a16="http://schemas.microsoft.com/office/drawing/2014/main" id="{8502ACB7-5597-4100-ADB2-4DE0AC7EC626}"/>
              </a:ext>
            </a:extLst>
          </p:cNvPr>
          <p:cNvSpPr txBox="1"/>
          <p:nvPr/>
        </p:nvSpPr>
        <p:spPr>
          <a:xfrm>
            <a:off x="951968" y="2346297"/>
            <a:ext cx="8004930" cy="1129605"/>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lnSpc>
                <a:spcPct val="150000"/>
              </a:lnSpc>
              <a:buClr>
                <a:schemeClr val="accent2">
                  <a:lumMod val="75000"/>
                </a:schemeClr>
              </a:buClr>
              <a:buSzPct val="103000"/>
              <a:buFont typeface="Wingdings" panose="05000000000000000000" pitchFamily="2" charset="2"/>
              <a:buChar char="q"/>
            </a:pPr>
            <a:r>
              <a:rPr lang="es-MX" dirty="0"/>
              <a:t>Donde, bajo el supuesto de que      es cierta, los valores de las probabilidades de </a:t>
            </a:r>
          </a:p>
          <a:p>
            <a:pPr>
              <a:lnSpc>
                <a:spcPct val="150000"/>
              </a:lnSpc>
              <a:buClr>
                <a:schemeClr val="accent2">
                  <a:lumMod val="75000"/>
                </a:schemeClr>
              </a:buClr>
              <a:buSzPct val="103000"/>
            </a:pPr>
            <a:r>
              <a:rPr lang="es-MX" dirty="0"/>
              <a:t>éxito  serían:</a:t>
            </a:r>
            <a:endParaRPr lang="es-PE" dirty="0"/>
          </a:p>
        </p:txBody>
      </p:sp>
      <p:sp>
        <p:nvSpPr>
          <p:cNvPr id="27" name="CuadroTexto 26">
            <a:extLst>
              <a:ext uri="{FF2B5EF4-FFF2-40B4-BE49-F238E27FC236}">
                <a16:creationId xmlns:a16="http://schemas.microsoft.com/office/drawing/2014/main" id="{E05AC64E-E30B-465D-B881-5E797D9E8755}"/>
              </a:ext>
            </a:extLst>
          </p:cNvPr>
          <p:cNvSpPr txBox="1"/>
          <p:nvPr/>
        </p:nvSpPr>
        <p:spPr>
          <a:xfrm>
            <a:off x="923937" y="3181851"/>
            <a:ext cx="6211956" cy="738664"/>
          </a:xfrm>
          <a:prstGeom prst="rect">
            <a:avLst/>
          </a:prstGeom>
          <a:noFill/>
        </p:spPr>
        <p:txBody>
          <a:bodyPr wrap="square">
            <a:spAutoFit/>
          </a:bodyPr>
          <a:lstStyle/>
          <a:p>
            <a:pPr>
              <a:buClr>
                <a:schemeClr val="accent2">
                  <a:lumMod val="75000"/>
                </a:schemeClr>
              </a:buClr>
              <a:buSzPct val="103000"/>
            </a:pPr>
            <a:endParaRPr lang="es-MX" dirty="0"/>
          </a:p>
          <a:p>
            <a:pPr>
              <a:buClr>
                <a:schemeClr val="accent2">
                  <a:lumMod val="75000"/>
                </a:schemeClr>
              </a:buClr>
              <a:buSzPct val="103000"/>
            </a:pPr>
            <a:endParaRPr lang="es-MX" dirty="0"/>
          </a:p>
          <a:p>
            <a:pPr marL="285750" indent="-285750">
              <a:buClr>
                <a:schemeClr val="accent2">
                  <a:lumMod val="75000"/>
                </a:schemeClr>
              </a:buClr>
              <a:buSzPct val="103000"/>
              <a:buFont typeface="Wingdings" panose="05000000000000000000" pitchFamily="2" charset="2"/>
              <a:buChar char="q"/>
            </a:pPr>
            <a:r>
              <a:rPr lang="es-MX" dirty="0"/>
              <a:t>La probabilidad de tener un valor para     y    es:</a:t>
            </a:r>
            <a:endParaRPr lang="es-PE" dirty="0"/>
          </a:p>
        </p:txBody>
      </p:sp>
      <p:sp>
        <p:nvSpPr>
          <p:cNvPr id="2" name="Rectangle 2">
            <a:extLst>
              <a:ext uri="{FF2B5EF4-FFF2-40B4-BE49-F238E27FC236}">
                <a16:creationId xmlns:a16="http://schemas.microsoft.com/office/drawing/2014/main" id="{6E784D9F-E73E-4A61-8BF9-3BD357416F1C}"/>
              </a:ext>
            </a:extLst>
          </p:cNvPr>
          <p:cNvSpPr>
            <a:spLocks noChangeArrowheads="1"/>
          </p:cNvSpPr>
          <p:nvPr/>
        </p:nvSpPr>
        <p:spPr bwMode="auto">
          <a:xfrm>
            <a:off x="3806456" y="23051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4" name="Objeto 3">
            <a:extLst>
              <a:ext uri="{FF2B5EF4-FFF2-40B4-BE49-F238E27FC236}">
                <a16:creationId xmlns:a16="http://schemas.microsoft.com/office/drawing/2014/main" id="{D0E6FDF0-6DD4-413F-8A1C-4FA9A21233F8}"/>
              </a:ext>
            </a:extLst>
          </p:cNvPr>
          <p:cNvGraphicFramePr>
            <a:graphicFrameLocks noChangeAspect="1"/>
          </p:cNvGraphicFramePr>
          <p:nvPr>
            <p:extLst>
              <p:ext uri="{D42A27DB-BD31-4B8C-83A1-F6EECF244321}">
                <p14:modId xmlns:p14="http://schemas.microsoft.com/office/powerpoint/2010/main" val="2947605952"/>
              </p:ext>
            </p:extLst>
          </p:nvPr>
        </p:nvGraphicFramePr>
        <p:xfrm>
          <a:off x="3849164" y="2872835"/>
          <a:ext cx="228600" cy="238125"/>
        </p:xfrm>
        <a:graphic>
          <a:graphicData uri="http://schemas.openxmlformats.org/presentationml/2006/ole">
            <mc:AlternateContent xmlns:mc="http://schemas.openxmlformats.org/markup-compatibility/2006">
              <mc:Choice xmlns:v="urn:schemas-microsoft-com:vml" Requires="v">
                <p:oleObj spid="_x0000_s1129" name="Equation" r:id="rId7" imgW="215806" imgH="228501" progId="Equation.DSMT4">
                  <p:embed/>
                </p:oleObj>
              </mc:Choice>
              <mc:Fallback>
                <p:oleObj name="Equation" r:id="rId7" imgW="215806" imgH="228501"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9164" y="2872835"/>
                        <a:ext cx="228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a:extLst>
              <a:ext uri="{FF2B5EF4-FFF2-40B4-BE49-F238E27FC236}">
                <a16:creationId xmlns:a16="http://schemas.microsoft.com/office/drawing/2014/main" id="{546C3F70-03B2-4BC8-875B-66B48D33D66C}"/>
              </a:ext>
            </a:extLst>
          </p:cNvPr>
          <p:cNvSpPr>
            <a:spLocks noChangeArrowheads="1"/>
          </p:cNvSpPr>
          <p:nvPr/>
        </p:nvSpPr>
        <p:spPr bwMode="auto">
          <a:xfrm>
            <a:off x="3177806" y="26025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2" name="Objeto 11">
            <a:extLst>
              <a:ext uri="{FF2B5EF4-FFF2-40B4-BE49-F238E27FC236}">
                <a16:creationId xmlns:a16="http://schemas.microsoft.com/office/drawing/2014/main" id="{548D9E13-9D5A-471E-9E91-A5E1EAC67F85}"/>
              </a:ext>
            </a:extLst>
          </p:cNvPr>
          <p:cNvGraphicFramePr>
            <a:graphicFrameLocks noChangeAspect="1"/>
          </p:cNvGraphicFramePr>
          <p:nvPr>
            <p:extLst>
              <p:ext uri="{D42A27DB-BD31-4B8C-83A1-F6EECF244321}">
                <p14:modId xmlns:p14="http://schemas.microsoft.com/office/powerpoint/2010/main" val="1077078729"/>
              </p:ext>
            </p:extLst>
          </p:nvPr>
        </p:nvGraphicFramePr>
        <p:xfrm>
          <a:off x="2129124" y="3153453"/>
          <a:ext cx="856447" cy="256934"/>
        </p:xfrm>
        <a:graphic>
          <a:graphicData uri="http://schemas.openxmlformats.org/presentationml/2006/ole">
            <mc:AlternateContent xmlns:mc="http://schemas.openxmlformats.org/markup-compatibility/2006">
              <mc:Choice xmlns:v="urn:schemas-microsoft-com:vml" Requires="v">
                <p:oleObj spid="_x0000_s1130" name="Equation" r:id="rId9" imgW="736600" imgH="228600" progId="Equation.DSMT4">
                  <p:embed/>
                </p:oleObj>
              </mc:Choice>
              <mc:Fallback>
                <p:oleObj name="Equation" r:id="rId9" imgW="736600" imgH="228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124" y="3153453"/>
                        <a:ext cx="856447" cy="256934"/>
                      </a:xfrm>
                      <a:prstGeom prst="rect">
                        <a:avLst/>
                      </a:prstGeom>
                      <a:noFill/>
                    </p:spPr>
                  </p:pic>
                </p:oleObj>
              </mc:Fallback>
            </mc:AlternateContent>
          </a:graphicData>
        </a:graphic>
      </p:graphicFrame>
      <p:sp>
        <p:nvSpPr>
          <p:cNvPr id="13" name="Rectangle 6">
            <a:extLst>
              <a:ext uri="{FF2B5EF4-FFF2-40B4-BE49-F238E27FC236}">
                <a16:creationId xmlns:a16="http://schemas.microsoft.com/office/drawing/2014/main" id="{036495EC-DC21-4123-86DF-835DFF3F3839}"/>
              </a:ext>
            </a:extLst>
          </p:cNvPr>
          <p:cNvSpPr>
            <a:spLocks noChangeArrowheads="1"/>
          </p:cNvSpPr>
          <p:nvPr/>
        </p:nvSpPr>
        <p:spPr bwMode="auto">
          <a:xfrm>
            <a:off x="5168271" y="2981840"/>
            <a:ext cx="9976301" cy="53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4" name="Objeto 13">
            <a:extLst>
              <a:ext uri="{FF2B5EF4-FFF2-40B4-BE49-F238E27FC236}">
                <a16:creationId xmlns:a16="http://schemas.microsoft.com/office/drawing/2014/main" id="{2929FCEC-F164-47C8-8374-E5285CE98209}"/>
              </a:ext>
            </a:extLst>
          </p:cNvPr>
          <p:cNvGraphicFramePr>
            <a:graphicFrameLocks noChangeAspect="1"/>
          </p:cNvGraphicFramePr>
          <p:nvPr>
            <p:extLst>
              <p:ext uri="{D42A27DB-BD31-4B8C-83A1-F6EECF244321}">
                <p14:modId xmlns:p14="http://schemas.microsoft.com/office/powerpoint/2010/main" val="667431509"/>
              </p:ext>
            </p:extLst>
          </p:nvPr>
        </p:nvGraphicFramePr>
        <p:xfrm>
          <a:off x="5168271" y="3365165"/>
          <a:ext cx="3083302" cy="718199"/>
        </p:xfrm>
        <a:graphic>
          <a:graphicData uri="http://schemas.openxmlformats.org/presentationml/2006/ole">
            <mc:AlternateContent xmlns:mc="http://schemas.openxmlformats.org/markup-compatibility/2006">
              <mc:Choice xmlns:v="urn:schemas-microsoft-com:vml" Requires="v">
                <p:oleObj spid="_x0000_s1131" name="Equation" r:id="rId11" imgW="2070100" imgH="482600" progId="Equation.DSMT4">
                  <p:embed/>
                </p:oleObj>
              </mc:Choice>
              <mc:Fallback>
                <p:oleObj name="Equation" r:id="rId11" imgW="2070100" imgH="48260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271" y="3365165"/>
                        <a:ext cx="3083302" cy="718199"/>
                      </a:xfrm>
                      <a:prstGeom prst="rect">
                        <a:avLst/>
                      </a:prstGeom>
                      <a:noFill/>
                    </p:spPr>
                  </p:pic>
                </p:oleObj>
              </mc:Fallback>
            </mc:AlternateContent>
          </a:graphicData>
        </a:graphic>
      </p:graphicFrame>
      <p:sp>
        <p:nvSpPr>
          <p:cNvPr id="5" name="Rectangle 2">
            <a:extLst>
              <a:ext uri="{FF2B5EF4-FFF2-40B4-BE49-F238E27FC236}">
                <a16:creationId xmlns:a16="http://schemas.microsoft.com/office/drawing/2014/main" id="{E1D4B8BA-74B5-476A-881E-F32DC013DDEA}"/>
              </a:ext>
            </a:extLst>
          </p:cNvPr>
          <p:cNvSpPr>
            <a:spLocks noChangeArrowheads="1"/>
          </p:cNvSpPr>
          <p:nvPr/>
        </p:nvSpPr>
        <p:spPr bwMode="auto">
          <a:xfrm>
            <a:off x="4321737" y="3140744"/>
            <a:ext cx="8581892" cy="37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5" name="Objeto 14">
            <a:extLst>
              <a:ext uri="{FF2B5EF4-FFF2-40B4-BE49-F238E27FC236}">
                <a16:creationId xmlns:a16="http://schemas.microsoft.com/office/drawing/2014/main" id="{742F84CD-6D06-4FA0-B7C6-BFFBFE31CA1B}"/>
              </a:ext>
            </a:extLst>
          </p:cNvPr>
          <p:cNvGraphicFramePr>
            <a:graphicFrameLocks noChangeAspect="1"/>
          </p:cNvGraphicFramePr>
          <p:nvPr>
            <p:extLst>
              <p:ext uri="{D42A27DB-BD31-4B8C-83A1-F6EECF244321}">
                <p14:modId xmlns:p14="http://schemas.microsoft.com/office/powerpoint/2010/main" val="1261891319"/>
              </p:ext>
            </p:extLst>
          </p:nvPr>
        </p:nvGraphicFramePr>
        <p:xfrm>
          <a:off x="4321737" y="3597944"/>
          <a:ext cx="205664" cy="302447"/>
        </p:xfrm>
        <a:graphic>
          <a:graphicData uri="http://schemas.openxmlformats.org/presentationml/2006/ole">
            <mc:AlternateContent xmlns:mc="http://schemas.openxmlformats.org/markup-compatibility/2006">
              <mc:Choice xmlns:v="urn:schemas-microsoft-com:vml" Requires="v">
                <p:oleObj spid="_x0000_s1132" name="Equation" r:id="rId13" imgW="152334" imgH="228501" progId="Equation.DSMT4">
                  <p:embed/>
                </p:oleObj>
              </mc:Choice>
              <mc:Fallback>
                <p:oleObj name="Equation" r:id="rId13" imgW="152334" imgH="228501" progId="Equation.DSMT4">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1737" y="3597944"/>
                        <a:ext cx="205664" cy="302447"/>
                      </a:xfrm>
                      <a:prstGeom prst="rect">
                        <a:avLst/>
                      </a:prstGeom>
                      <a:noFill/>
                    </p:spPr>
                  </p:pic>
                </p:oleObj>
              </mc:Fallback>
            </mc:AlternateContent>
          </a:graphicData>
        </a:graphic>
      </p:graphicFrame>
      <p:sp>
        <p:nvSpPr>
          <p:cNvPr id="16" name="Rectangle 4">
            <a:extLst>
              <a:ext uri="{FF2B5EF4-FFF2-40B4-BE49-F238E27FC236}">
                <a16:creationId xmlns:a16="http://schemas.microsoft.com/office/drawing/2014/main" id="{4FDAEC57-14A6-4956-9BB0-3A26C0D92F6D}"/>
              </a:ext>
            </a:extLst>
          </p:cNvPr>
          <p:cNvSpPr>
            <a:spLocks noChangeArrowheads="1"/>
          </p:cNvSpPr>
          <p:nvPr/>
        </p:nvSpPr>
        <p:spPr bwMode="auto">
          <a:xfrm>
            <a:off x="4616600" y="3121632"/>
            <a:ext cx="11296885" cy="4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8" name="Objeto 27">
            <a:extLst>
              <a:ext uri="{FF2B5EF4-FFF2-40B4-BE49-F238E27FC236}">
                <a16:creationId xmlns:a16="http://schemas.microsoft.com/office/drawing/2014/main" id="{4FC1B48A-A2C9-4C69-96A0-759DD8CEBD3C}"/>
              </a:ext>
            </a:extLst>
          </p:cNvPr>
          <p:cNvGraphicFramePr>
            <a:graphicFrameLocks noChangeAspect="1"/>
          </p:cNvGraphicFramePr>
          <p:nvPr>
            <p:extLst>
              <p:ext uri="{D42A27DB-BD31-4B8C-83A1-F6EECF244321}">
                <p14:modId xmlns:p14="http://schemas.microsoft.com/office/powerpoint/2010/main" val="376975167"/>
              </p:ext>
            </p:extLst>
          </p:nvPr>
        </p:nvGraphicFramePr>
        <p:xfrm>
          <a:off x="4628194" y="3601550"/>
          <a:ext cx="205664" cy="302447"/>
        </p:xfrm>
        <a:graphic>
          <a:graphicData uri="http://schemas.openxmlformats.org/presentationml/2006/ole">
            <mc:AlternateContent xmlns:mc="http://schemas.openxmlformats.org/markup-compatibility/2006">
              <mc:Choice xmlns:v="urn:schemas-microsoft-com:vml" Requires="v">
                <p:oleObj spid="_x0000_s1133" name="Equation" r:id="rId15" imgW="165028" imgH="228501" progId="Equation.DSMT4">
                  <p:embed/>
                </p:oleObj>
              </mc:Choice>
              <mc:Fallback>
                <p:oleObj name="Equation" r:id="rId15" imgW="165028" imgH="228501" progId="Equation.DSMT4">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8194" y="3601550"/>
                        <a:ext cx="205664" cy="302447"/>
                      </a:xfrm>
                      <a:prstGeom prst="rect">
                        <a:avLst/>
                      </a:prstGeom>
                      <a:noFill/>
                    </p:spPr>
                  </p:pic>
                </p:oleObj>
              </mc:Fallback>
            </mc:AlternateContent>
          </a:graphicData>
        </a:graphic>
      </p:graphicFrame>
    </p:spTree>
    <p:extLst>
      <p:ext uri="{BB962C8B-B14F-4D97-AF65-F5344CB8AC3E}">
        <p14:creationId xmlns:p14="http://schemas.microsoft.com/office/powerpoint/2010/main" val="375106314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1086</Words>
  <Application>Microsoft Office PowerPoint</Application>
  <PresentationFormat>Presentación en pantalla (16:9)</PresentationFormat>
  <Paragraphs>182</Paragraphs>
  <Slides>25</Slides>
  <Notes>25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25</vt:i4>
      </vt:variant>
    </vt:vector>
  </HeadingPairs>
  <TitlesOfParts>
    <vt:vector size="35" baseType="lpstr">
      <vt:lpstr>Wingdings</vt:lpstr>
      <vt:lpstr>Source Sans Pro</vt:lpstr>
      <vt:lpstr>Cambria Math</vt:lpstr>
      <vt:lpstr>Oswald</vt:lpstr>
      <vt:lpstr>Arial</vt:lpstr>
      <vt:lpstr>Consolas</vt:lpstr>
      <vt:lpstr>Courier New</vt:lpstr>
      <vt:lpstr>Quince template</vt:lpstr>
      <vt:lpstr>Document</vt:lpstr>
      <vt:lpstr>Equation</vt:lpstr>
      <vt:lpstr>PRUEBA NO PARAMÉTRICA:  PRUEBA DE BARNARD</vt:lpstr>
      <vt:lpstr>GRUPO 3</vt:lpstr>
      <vt:lpstr>Aspectos  Generales</vt:lpstr>
      <vt:lpstr>Presentación de PowerPoint</vt:lpstr>
      <vt:lpstr>Supuestos y Objetivos</vt:lpstr>
      <vt:lpstr>Presentación de PowerPoint</vt:lpstr>
      <vt:lpstr>Marco Teórico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Aplicación</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y Recomendaciones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TWO OR THREE COLUMNS</dc:title>
  <dc:creator>Diana</dc:creator>
  <cp:lastModifiedBy>Diana</cp:lastModifiedBy>
  <cp:revision>22</cp:revision>
  <dcterms:modified xsi:type="dcterms:W3CDTF">2021-10-12T01:15:39Z</dcterms:modified>
</cp:coreProperties>
</file>