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65" r:id="rId4"/>
    <p:sldId id="318" r:id="rId5"/>
    <p:sldId id="272" r:id="rId6"/>
    <p:sldId id="304" r:id="rId7"/>
    <p:sldId id="27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32" r:id="rId22"/>
    <p:sldId id="319" r:id="rId23"/>
    <p:sldId id="320" r:id="rId24"/>
    <p:sldId id="321" r:id="rId25"/>
    <p:sldId id="322" r:id="rId26"/>
    <p:sldId id="323" r:id="rId27"/>
    <p:sldId id="324" r:id="rId28"/>
    <p:sldId id="326" r:id="rId29"/>
    <p:sldId id="327" r:id="rId30"/>
    <p:sldId id="325" r:id="rId31"/>
    <p:sldId id="328" r:id="rId32"/>
    <p:sldId id="329" r:id="rId33"/>
    <p:sldId id="330" r:id="rId34"/>
    <p:sldId id="331" r:id="rId35"/>
    <p:sldId id="333" r:id="rId36"/>
  </p:sldIdLst>
  <p:sldSz cx="9144000" cy="6858000" type="screen4x3"/>
  <p:notesSz cx="6858000" cy="99456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33"/>
    <a:srgbClr val="FFFF66"/>
    <a:srgbClr val="B3EBD6"/>
    <a:srgbClr val="66CCFF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740" autoAdjust="0"/>
  </p:normalViewPr>
  <p:slideViewPr>
    <p:cSldViewPr>
      <p:cViewPr varScale="1">
        <p:scale>
          <a:sx n="74" d="100"/>
          <a:sy n="74" d="100"/>
        </p:scale>
        <p:origin x="14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7CFB055-405B-49ED-9F4C-D63166500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61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F9EF663-8317-4055-92A2-5796464BDC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7623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3379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AAEF1-A2A3-4F52-89B0-0E5C50D1984A}" type="slidenum">
              <a:rPr lang="es-ES" altLang="es-PE" sz="1200">
                <a:latin typeface="Arial" panose="020B0604020202020204" pitchFamily="34" charset="0"/>
              </a:rPr>
              <a:pPr/>
              <a:t>2</a:t>
            </a:fld>
            <a:endParaRPr lang="es-ES" altLang="es-PE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6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316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28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869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/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65B9-4C3B-43FE-A43F-5E75205462C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5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BBE9-AF66-4F01-A90F-F63459DF1A8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66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FBF186-40BE-4BAB-B02C-7981FC5CA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7254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4DAC-B0FD-4235-84B7-AE83F1F2318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1560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7A04C1-E060-4FC3-AEE1-711586665C9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352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B1CAFD-F167-4D9D-86E4-83B0D414006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5401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41FC-7B81-4A34-910F-896674E1F1D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7409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745D2-BA75-4785-A535-8EC2B1599C8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4742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DDAA4-6947-4541-A58C-1FD99BE385B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24004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C47DB4-6AE3-4E02-82D1-B87912B229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87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9B3A6-D3DA-4DCF-BC17-43D2288A49C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06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39D3-5B00-46AB-B449-B3BB3BFDC30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738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CC13-498B-4D78-93A1-7FEF7C9671E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573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BD0A6-DE3E-4512-9100-C5C94DBDA82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032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28854-B037-426A-9219-E1F8BFAA10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66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C5E3-4536-4745-9D54-4D651C7F956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373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2241-CE95-4D5E-AC5E-EF56A65A409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641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C9E2C-105A-458B-A625-D1E510C5610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7564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CAC821-F2AE-4E80-8B10-6C1A783251E5}" type="datetimeFigureOut">
              <a:rPr lang="es-PE"/>
              <a:pPr>
                <a:defRPr/>
              </a:pPr>
              <a:t>1/05/2022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accent1"/>
                </a:solidFill>
              </a:defRPr>
            </a:lvl1pPr>
          </a:lstStyle>
          <a:p>
            <a:fld id="{C6784AC6-E35A-4827-853F-327590500C5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1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ctrTitle"/>
          </p:nvPr>
        </p:nvSpPr>
        <p:spPr>
          <a:xfrm>
            <a:off x="1979613" y="0"/>
            <a:ext cx="7164387" cy="1830388"/>
          </a:xfrm>
        </p:spPr>
        <p:txBody>
          <a:bodyPr/>
          <a:lstStyle/>
          <a:p>
            <a:pPr algn="ctr" eaLnBrk="1" hangingPunct="1"/>
            <a:r>
              <a:rPr lang="es-PE" altLang="es-PE" sz="3200">
                <a:solidFill>
                  <a:schemeClr val="tx1"/>
                </a:solidFill>
              </a:rPr>
              <a:t>UNIVERSIDAD NACIONAL AGRARIA LA MOLINA</a:t>
            </a:r>
          </a:p>
        </p:txBody>
      </p:sp>
      <p:pic>
        <p:nvPicPr>
          <p:cNvPr id="23555" name="Picture 2" descr="http://www.lamolina.edu.pe/portada/html/acerca/escudos/download/color/1193x1355_ESCUDO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2 Subtítulo"/>
          <p:cNvSpPr txBox="1">
            <a:spLocks/>
          </p:cNvSpPr>
          <p:nvPr/>
        </p:nvSpPr>
        <p:spPr bwMode="auto">
          <a:xfrm>
            <a:off x="2700338" y="1916113"/>
            <a:ext cx="58674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Departamento Académico de Estadística e Informática</a:t>
            </a:r>
          </a:p>
        </p:txBody>
      </p:sp>
      <p:sp>
        <p:nvSpPr>
          <p:cNvPr id="23557" name="2 Subtítulo"/>
          <p:cNvSpPr txBox="1">
            <a:spLocks/>
          </p:cNvSpPr>
          <p:nvPr/>
        </p:nvSpPr>
        <p:spPr bwMode="auto">
          <a:xfrm>
            <a:off x="2736850" y="3500438"/>
            <a:ext cx="58674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Estadística No Paramétrica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6350" y="6237288"/>
            <a:ext cx="532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PE" sz="3200" dirty="0"/>
              <a:t>Dr. Jaime Porras Cerrón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</a:t>
            </a:r>
            <a:r>
              <a:rPr lang="es-ES" altLang="es-PE" sz="3200" b="1" dirty="0" err="1">
                <a:solidFill>
                  <a:srgbClr val="0070C0"/>
                </a:solidFill>
              </a:rPr>
              <a:t>Kolmogorov-Smirnov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None/>
            </a:pPr>
            <a:r>
              <a:rPr lang="es-ES" sz="2400" dirty="0"/>
              <a:t>La prueba consiste en hacer una comparación entre alguna función de distribución acumulada teórica, </a:t>
            </a:r>
            <a:r>
              <a:rPr lang="es-ES" sz="2400" i="1" dirty="0"/>
              <a:t>F</a:t>
            </a:r>
            <a:r>
              <a:rPr lang="es-ES" sz="2400" i="1" baseline="-25000" dirty="0"/>
              <a:t>T</a:t>
            </a:r>
            <a:r>
              <a:rPr lang="es-ES" sz="2400" i="1" dirty="0"/>
              <a:t>(x)</a:t>
            </a:r>
            <a:r>
              <a:rPr lang="es-ES" sz="2400" dirty="0"/>
              <a:t> y la función de distribución acumulada empírica de la muestra, </a:t>
            </a:r>
            <a:r>
              <a:rPr lang="es-ES" sz="2400" i="1" dirty="0"/>
              <a:t>F</a:t>
            </a:r>
            <a:r>
              <a:rPr lang="es-ES" sz="2400" i="1" baseline="-25000" dirty="0"/>
              <a:t>S</a:t>
            </a:r>
            <a:r>
              <a:rPr lang="es-ES" sz="2400" i="1" dirty="0"/>
              <a:t>(x)</a:t>
            </a:r>
            <a:r>
              <a:rPr lang="es-ES" sz="2400" dirty="0"/>
              <a:t>. </a:t>
            </a:r>
            <a:endParaRPr lang="es-PE" sz="2400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400" dirty="0"/>
              <a:t>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ES" sz="2400" dirty="0"/>
              <a:t>La distribución </a:t>
            </a:r>
            <a:r>
              <a:rPr lang="es-ES" sz="2400" i="1" dirty="0"/>
              <a:t>F</a:t>
            </a:r>
            <a:r>
              <a:rPr lang="es-ES" sz="2400" i="1" baseline="-25000" dirty="0"/>
              <a:t>T</a:t>
            </a:r>
            <a:r>
              <a:rPr lang="es-ES" sz="2400" i="1" dirty="0"/>
              <a:t>(x)</a:t>
            </a:r>
            <a:r>
              <a:rPr lang="es-ES" sz="2400" dirty="0"/>
              <a:t> establecida en la hipótesis es continua.</a:t>
            </a:r>
            <a:endParaRPr lang="es-PE" sz="2400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2149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611560" y="1193800"/>
            <a:ext cx="77768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a) Prueba de </a:t>
            </a:r>
            <a:r>
              <a:rPr lang="es-ES" altLang="es-PE" b="1" dirty="0" err="1">
                <a:solidFill>
                  <a:srgbClr val="0070C0"/>
                </a:solidFill>
              </a:rPr>
              <a:t>Kolmogorov-Smirnov</a:t>
            </a:r>
            <a:endParaRPr lang="es-ES" altLang="es-PE" dirty="0"/>
          </a:p>
          <a:p>
            <a:pPr algn="just"/>
            <a:r>
              <a:rPr lang="es-PE" dirty="0"/>
              <a:t>H</a:t>
            </a:r>
            <a:r>
              <a:rPr lang="es-PE" sz="1800" dirty="0"/>
              <a:t>0</a:t>
            </a:r>
            <a:r>
              <a:rPr lang="es-PE" dirty="0"/>
              <a:t>: </a:t>
            </a:r>
            <a:r>
              <a:rPr lang="en-US" dirty="0"/>
              <a:t>F(x)</a:t>
            </a:r>
            <a:r>
              <a:rPr lang="en-US" i="1" dirty="0"/>
              <a:t> = </a:t>
            </a:r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(x)</a:t>
            </a:r>
            <a:r>
              <a:rPr lang="es-PE" dirty="0"/>
              <a:t> </a:t>
            </a:r>
          </a:p>
          <a:p>
            <a:pPr algn="just"/>
            <a:r>
              <a:rPr lang="es-PE" dirty="0"/>
              <a:t>H</a:t>
            </a:r>
            <a:r>
              <a:rPr lang="es-PE" baseline="-25000" dirty="0"/>
              <a:t>1</a:t>
            </a:r>
            <a:r>
              <a:rPr lang="es-PE" dirty="0"/>
              <a:t>: </a:t>
            </a:r>
            <a:r>
              <a:rPr lang="en-US" dirty="0"/>
              <a:t>F(x)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</a:t>
            </a:r>
            <a:r>
              <a:rPr lang="en-US" i="1" dirty="0"/>
              <a:t> </a:t>
            </a:r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(x)</a:t>
            </a:r>
            <a:endParaRPr lang="es-PE" dirty="0"/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" dirty="0"/>
              <a:t>la cual se lee, “D es igual al supremo (máximo) sobre todos los </a:t>
            </a:r>
            <a:r>
              <a:rPr lang="es-ES" i="1" dirty="0"/>
              <a:t>x</a:t>
            </a:r>
            <a:r>
              <a:rPr lang="es-ES" dirty="0"/>
              <a:t>, del valor absoluto de la diferencia </a:t>
            </a:r>
            <a:r>
              <a:rPr lang="es-ES" i="1" dirty="0"/>
              <a:t>F</a:t>
            </a:r>
            <a:r>
              <a:rPr lang="es-ES" i="1" baseline="-25000" dirty="0"/>
              <a:t>S</a:t>
            </a:r>
            <a:r>
              <a:rPr lang="es-ES" i="1" dirty="0"/>
              <a:t>(x)</a:t>
            </a:r>
            <a:r>
              <a:rPr lang="es-ES" dirty="0"/>
              <a:t> menos </a:t>
            </a:r>
            <a:r>
              <a:rPr lang="es-ES" i="1" dirty="0"/>
              <a:t>F</a:t>
            </a:r>
            <a:r>
              <a:rPr lang="es-ES" i="1" baseline="-25000" dirty="0"/>
              <a:t>T</a:t>
            </a:r>
            <a:r>
              <a:rPr lang="es-ES" i="1" dirty="0"/>
              <a:t>(x)</a:t>
            </a:r>
            <a:r>
              <a:rPr lang="es-ES" dirty="0"/>
              <a:t>.</a:t>
            </a:r>
          </a:p>
          <a:p>
            <a:pPr algn="just"/>
            <a:endParaRPr lang="es-ES" i="1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ks.test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6361BE-22AC-4337-A287-24EF7E43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1044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Chi Cuadrado de Pearson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    b.1  Ajuste a la Multinomial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None/>
            </a:pPr>
            <a:r>
              <a:rPr lang="es-PE" sz="2400" dirty="0"/>
              <a:t>Esta prueba se utiliza cuando se desea verificar si al menos una de las probabilidades teóricas (</a:t>
            </a:r>
            <a:r>
              <a:rPr lang="es-PE" sz="2400" dirty="0">
                <a:sym typeface="Symbol" panose="05050102010706020507" pitchFamily="18" charset="2"/>
              </a:rPr>
              <a:t></a:t>
            </a:r>
            <a:r>
              <a:rPr lang="es-PE" sz="2400" baseline="-25000" dirty="0"/>
              <a:t>i</a:t>
            </a:r>
            <a:r>
              <a:rPr lang="es-PE" sz="2400" dirty="0"/>
              <a:t>)</a:t>
            </a:r>
            <a:r>
              <a:rPr lang="es-PE" sz="2400" b="1" dirty="0"/>
              <a:t> </a:t>
            </a:r>
            <a:r>
              <a:rPr lang="es-PE" sz="2400" dirty="0"/>
              <a:t>de las categorías de una variable nominal es diferente en al menos una de las especificadas</a:t>
            </a:r>
            <a:r>
              <a:rPr lang="es-PE" sz="3200" dirty="0"/>
              <a:t>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es de tipo cualitativa (nominal u ordinal).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7881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b) Prueba Chi Cuadrado de Pearson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r>
              <a:rPr lang="es-PE" dirty="0"/>
              <a:t>H</a:t>
            </a:r>
            <a:r>
              <a:rPr lang="es-PE" baseline="-25000" dirty="0"/>
              <a:t>0</a:t>
            </a:r>
            <a:r>
              <a:rPr lang="es-PE" dirty="0"/>
              <a:t>: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</a:t>
            </a:r>
            <a:r>
              <a:rPr lang="es-PE" dirty="0"/>
              <a:t> =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i0</a:t>
            </a:r>
            <a:r>
              <a:rPr lang="es-PE" dirty="0"/>
              <a:t> </a:t>
            </a:r>
            <a:r>
              <a:rPr lang="es-PE" dirty="0">
                <a:sym typeface="Symbol" panose="05050102010706020507" pitchFamily="18" charset="2"/>
              </a:rPr>
              <a:t></a:t>
            </a:r>
            <a:r>
              <a:rPr lang="es-PE" dirty="0"/>
              <a:t> i =1, …,k      </a:t>
            </a:r>
          </a:p>
          <a:p>
            <a:r>
              <a:rPr lang="es-PE" dirty="0"/>
              <a:t>H</a:t>
            </a:r>
            <a:r>
              <a:rPr lang="es-PE" baseline="-25000" dirty="0"/>
              <a:t>1</a:t>
            </a:r>
            <a:r>
              <a:rPr lang="es-PE" dirty="0"/>
              <a:t>: Al menos una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</a:t>
            </a:r>
            <a:r>
              <a:rPr lang="es-PE" dirty="0"/>
              <a:t>  es diferente a las especificadas.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" dirty="0"/>
              <a:t>Corrección de Yates</a:t>
            </a:r>
          </a:p>
          <a:p>
            <a:pPr algn="just"/>
            <a:endParaRPr lang="es-ES" i="1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chisq.test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0F88E47-BB98-412F-8A56-47E98E420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52510"/>
              </p:ext>
            </p:extLst>
          </p:nvPr>
        </p:nvGraphicFramePr>
        <p:xfrm>
          <a:off x="3023659" y="3212976"/>
          <a:ext cx="336037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300" imgH="457200" progId="Equation.3">
                  <p:embed/>
                </p:oleObj>
              </mc:Choice>
              <mc:Fallback>
                <p:oleObj r:id="rId2" imgW="151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659" y="3212976"/>
                        <a:ext cx="336037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282F2029-4A61-4D5F-BD65-834B116B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59" y="4827347"/>
            <a:ext cx="4182919" cy="9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6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067426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Chi Cuadrado de Pearson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	b.2 Ajuste a una distribución teórica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PE" sz="2400" dirty="0"/>
              <a:t>Esta prueba se utiliza cuando se desea verificar si los datos recolectados se ajustan a una distribución teórica. Esto se puede verificar comparando las frecuencias observadas (</a:t>
            </a:r>
            <a:r>
              <a:rPr lang="es-PE" sz="2400" dirty="0" err="1"/>
              <a:t>O</a:t>
            </a:r>
            <a:r>
              <a:rPr lang="es-PE" sz="2400" baseline="-25000" dirty="0" err="1"/>
              <a:t>i</a:t>
            </a:r>
            <a:r>
              <a:rPr lang="es-PE" sz="2400" dirty="0"/>
              <a:t>)</a:t>
            </a:r>
            <a:r>
              <a:rPr lang="es-PE" sz="2400" b="1" dirty="0"/>
              <a:t> </a:t>
            </a:r>
            <a:r>
              <a:rPr lang="es-PE" sz="2400" dirty="0"/>
              <a:t>perteneciente al </a:t>
            </a:r>
            <a:r>
              <a:rPr lang="es-PE" sz="2400" i="1" dirty="0"/>
              <a:t>i</a:t>
            </a:r>
            <a:r>
              <a:rPr lang="es-PE" sz="2400" dirty="0"/>
              <a:t>-</a:t>
            </a:r>
            <a:r>
              <a:rPr lang="es-PE" sz="2400" dirty="0" err="1"/>
              <a:t>ésimo</a:t>
            </a:r>
            <a:r>
              <a:rPr lang="es-PE" sz="2400" dirty="0"/>
              <a:t> valor de la variable (o i-</a:t>
            </a:r>
            <a:r>
              <a:rPr lang="es-PE" sz="2400" dirty="0" err="1"/>
              <a:t>ésimo</a:t>
            </a:r>
            <a:r>
              <a:rPr lang="es-PE" sz="2400" dirty="0"/>
              <a:t> intervalo de clase) difiere significativamente de su respectiva frecuencia teórica o frecuencia esperada (</a:t>
            </a:r>
            <a:r>
              <a:rPr lang="es-PE" sz="2400" dirty="0" err="1"/>
              <a:t>e</a:t>
            </a:r>
            <a:r>
              <a:rPr lang="es-PE" sz="2400" baseline="-25000" dirty="0" err="1"/>
              <a:t>i</a:t>
            </a:r>
            <a:r>
              <a:rPr lang="es-PE" sz="2400" dirty="0"/>
              <a:t>).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es de tipo cualitativa cuantitativa discreta o continua.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4848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b) Prueba Chi Cuadrado de Pearson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pPr algn="just"/>
            <a:r>
              <a:rPr lang="es-PE" sz="2000" dirty="0"/>
              <a:t>H</a:t>
            </a:r>
            <a:r>
              <a:rPr lang="es-PE" sz="2000" baseline="-25000" dirty="0"/>
              <a:t>0</a:t>
            </a:r>
            <a:r>
              <a:rPr lang="es-PE" sz="2000" dirty="0"/>
              <a:t>: Los datos de la variable X se ajustan a la distribución teórica F(x) </a:t>
            </a:r>
          </a:p>
          <a:p>
            <a:pPr algn="just"/>
            <a:r>
              <a:rPr lang="es-PE" sz="2000" dirty="0"/>
              <a:t>H</a:t>
            </a:r>
            <a:r>
              <a:rPr lang="es-PE" sz="2000" baseline="-25000" dirty="0"/>
              <a:t>1</a:t>
            </a:r>
            <a:r>
              <a:rPr lang="es-PE" sz="2000" dirty="0"/>
              <a:t>: Los datos de la variable X no se ajustan a la distribución teórica F(x)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r>
              <a:rPr lang="es-PE" dirty="0"/>
              <a:t>Si se tienen valores esperados menores a 5, se pueden los valores de X.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chisq.test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19CC3-E74C-494E-BB70-4631272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69" y="3998188"/>
            <a:ext cx="16943142" cy="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0959A1A-DE72-48EE-9AB1-E5A7F5F89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40094"/>
              </p:ext>
            </p:extLst>
          </p:nvPr>
        </p:nvGraphicFramePr>
        <p:xfrm>
          <a:off x="3178562" y="3064204"/>
          <a:ext cx="3434947" cy="93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8300" imgH="457200" progId="Equation.3">
                  <p:embed/>
                </p:oleObj>
              </mc:Choice>
              <mc:Fallback>
                <p:oleObj r:id="rId2" imgW="1638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562" y="3064204"/>
                        <a:ext cx="3434947" cy="936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7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067426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c) Prueba de Anderson-Darling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ES_tradnl" sz="2400" dirty="0"/>
              <a:t>	</a:t>
            </a:r>
            <a:r>
              <a:rPr lang="es-PE" sz="2400" dirty="0"/>
              <a:t>Es una prueba que utiliza en su estadístico el 	logaritmo de la distribución acumulada teórica.</a:t>
            </a:r>
          </a:p>
          <a:p>
            <a:pPr marL="0" lvl="0" indent="0" algn="just">
              <a:buNone/>
            </a:pPr>
            <a:r>
              <a:rPr lang="es-PE" sz="3200" dirty="0"/>
              <a:t>	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debe ser de tipo cuantitativa continua.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6823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c) Prueba de Anderson-Darling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pPr algn="just"/>
            <a:r>
              <a:rPr lang="es-PE" sz="2400" dirty="0"/>
              <a:t>H</a:t>
            </a:r>
            <a:r>
              <a:rPr lang="es-PE" sz="2400" baseline="-25000" dirty="0"/>
              <a:t>0</a:t>
            </a:r>
            <a:r>
              <a:rPr lang="es-PE" sz="2400" dirty="0"/>
              <a:t>: Los datos de la variable X se ajustan a la distribución teórica F(x) </a:t>
            </a:r>
          </a:p>
          <a:p>
            <a:pPr algn="just"/>
            <a:r>
              <a:rPr lang="es-PE" sz="2400" dirty="0"/>
              <a:t>H</a:t>
            </a:r>
            <a:r>
              <a:rPr lang="es-PE" sz="2400" baseline="-25000" dirty="0"/>
              <a:t>1</a:t>
            </a:r>
            <a:r>
              <a:rPr lang="es-PE" sz="2400" dirty="0"/>
              <a:t>: Los datos de la variable X no se ajustan a la distribución teórica F(x)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ad.test</a:t>
            </a:r>
            <a:r>
              <a:rPr lang="es-ES" dirty="0"/>
              <a:t> del paquete </a:t>
            </a:r>
            <a:r>
              <a:rPr lang="es-ES" dirty="0" err="1"/>
              <a:t>goftest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19CC3-E74C-494E-BB70-4631272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69" y="3998188"/>
            <a:ext cx="16943142" cy="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94131-AFB2-45DB-AC9D-5A338183BB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7705" y="4677628"/>
            <a:ext cx="106440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A3DB60-3FF8-4BBD-B7BE-FEA967296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0238"/>
              </p:ext>
            </p:extLst>
          </p:nvPr>
        </p:nvGraphicFramePr>
        <p:xfrm>
          <a:off x="1907704" y="4236911"/>
          <a:ext cx="5537161" cy="89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94000" imgH="431800" progId="Equation.DSMT4">
                  <p:embed/>
                </p:oleObj>
              </mc:Choice>
              <mc:Fallback>
                <p:oleObj r:id="rId2" imgW="27940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36911"/>
                        <a:ext cx="5537161" cy="897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698F653-9EB8-48C4-A003-7FEF2811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692557A-79A6-439D-997B-3682CB1D1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02834"/>
              </p:ext>
            </p:extLst>
          </p:nvPr>
        </p:nvGraphicFramePr>
        <p:xfrm>
          <a:off x="4572000" y="3697817"/>
          <a:ext cx="1962950" cy="58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1669" imgH="203112" progId="Equation.DSMT4">
                  <p:embed/>
                </p:oleObj>
              </mc:Choice>
              <mc:Fallback>
                <p:oleObj r:id="rId4" imgW="761669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97817"/>
                        <a:ext cx="1962950" cy="588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7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>
              <a:buNone/>
            </a:pPr>
            <a:r>
              <a:rPr lang="es-PE" sz="3200" dirty="0"/>
              <a:t>H</a:t>
            </a:r>
            <a:r>
              <a:rPr lang="es-PE" sz="3200" baseline="-25000" dirty="0"/>
              <a:t>0</a:t>
            </a:r>
            <a:r>
              <a:rPr lang="es-PE" sz="3200" dirty="0"/>
              <a:t>: X se ajusta a una distribución Normal</a:t>
            </a:r>
          </a:p>
          <a:p>
            <a:pPr marL="0" indent="0" algn="just">
              <a:buNone/>
            </a:pPr>
            <a:r>
              <a:rPr lang="es-PE" sz="3200" dirty="0"/>
              <a:t>H</a:t>
            </a:r>
            <a:r>
              <a:rPr lang="es-PE" sz="3200" baseline="-25000" dirty="0"/>
              <a:t>1</a:t>
            </a:r>
            <a:r>
              <a:rPr lang="es-PE" sz="3200" dirty="0"/>
              <a:t>: X no se ajusta a una distribución Normal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Shapiro-Wilk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shapiro.test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A949BA0-AB4F-4812-ADEB-F92F82F6A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38027"/>
              </p:ext>
            </p:extLst>
          </p:nvPr>
        </p:nvGraphicFramePr>
        <p:xfrm>
          <a:off x="2771800" y="3356992"/>
          <a:ext cx="3356513" cy="80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5000" imgH="482600" progId="Equation.DSMT4">
                  <p:embed/>
                </p:oleObj>
              </mc:Choice>
              <mc:Fallback>
                <p:oleObj r:id="rId3" imgW="1905000" imgH="48260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E228B028-6F8E-4067-9DA6-639F7600E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56992"/>
                        <a:ext cx="3356513" cy="80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4A5E223-3D70-4BC7-A2A8-151D099DA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37241"/>
              </p:ext>
            </p:extLst>
          </p:nvPr>
        </p:nvGraphicFramePr>
        <p:xfrm>
          <a:off x="2729467" y="4341261"/>
          <a:ext cx="3232559" cy="68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32000" imgH="431800" progId="">
                  <p:embed/>
                </p:oleObj>
              </mc:Choice>
              <mc:Fallback>
                <p:oleObj r:id="rId5" imgW="2032000" imgH="431800" progId="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46BC1CC7-3F09-47B4-B3BA-5D1EAB54F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67" y="4341261"/>
                        <a:ext cx="3232559" cy="681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16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</a:t>
            </a:r>
            <a:r>
              <a:rPr lang="es-ES" altLang="es-PE" sz="3200" b="1" dirty="0" err="1">
                <a:solidFill>
                  <a:srgbClr val="0070C0"/>
                </a:solidFill>
              </a:rPr>
              <a:t>D´Agostino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statcompute</a:t>
            </a:r>
            <a:r>
              <a:rPr lang="es-ES" sz="2800" dirty="0"/>
              <a:t> del paquete </a:t>
            </a:r>
            <a:r>
              <a:rPr lang="es-ES" sz="2800" dirty="0" err="1"/>
              <a:t>PoweR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CA1160-84E5-42CA-93D3-BA9C282A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8" y="3043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F48EFCD-07C1-4512-ACF1-BCCA6F163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93623"/>
              </p:ext>
            </p:extLst>
          </p:nvPr>
        </p:nvGraphicFramePr>
        <p:xfrm>
          <a:off x="2267744" y="2632821"/>
          <a:ext cx="2183904" cy="98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6200" imgH="647700" progId="Equation.DSMT4">
                  <p:embed/>
                </p:oleObj>
              </mc:Choice>
              <mc:Fallback>
                <p:oleObj r:id="rId2" imgW="13462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632821"/>
                        <a:ext cx="2183904" cy="982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F7E2B461-8270-4232-950C-B66BAF8613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88" y="2446245"/>
            <a:ext cx="1603008" cy="98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-180975" y="765175"/>
            <a:ext cx="9324975" cy="2232025"/>
          </a:xfrm>
        </p:spPr>
        <p:txBody>
          <a:bodyPr/>
          <a:lstStyle/>
          <a:p>
            <a:pPr algn="ctr" eaLnBrk="1" hangingPunct="1"/>
            <a:r>
              <a:rPr lang="es-PE" altLang="es-PE" sz="2800" i="1">
                <a:solidFill>
                  <a:srgbClr val="0070C0"/>
                </a:solidFill>
              </a:rPr>
              <a:t>“</a:t>
            </a:r>
            <a:r>
              <a:rPr lang="es-PE" sz="2800" i="1">
                <a:solidFill>
                  <a:srgbClr val="0070C0"/>
                </a:solidFill>
              </a:rPr>
              <a:t>Cada uno de nosotros ha estado haciendo todas las estadísticas de su vida, en el sentido de que cada uno de nosotros ha querido llegar a conclusiones basadas en observaciones empíricas desde su nacimiento</a:t>
            </a:r>
            <a:r>
              <a:rPr lang="es-PE" altLang="es-PE" sz="2800" i="1">
                <a:solidFill>
                  <a:srgbClr val="0070C0"/>
                </a:solidFill>
              </a:rPr>
              <a:t>”</a:t>
            </a:r>
            <a:br>
              <a:rPr lang="es-PE" altLang="es-PE" sz="2800">
                <a:solidFill>
                  <a:srgbClr val="0070C0"/>
                </a:solidFill>
              </a:rPr>
            </a:br>
            <a:endParaRPr lang="es-PE" altLang="es-PE" sz="2800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19700" y="2997200"/>
            <a:ext cx="3240088" cy="1200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William Kruskal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(1919 - 2005 )</a:t>
            </a:r>
          </a:p>
        </p:txBody>
      </p:sp>
      <p:pic>
        <p:nvPicPr>
          <p:cNvPr id="3078" name="Picture 6" descr="William Kruskal - Alchetron, The Free Social Encyclopedia">
            <a:extLst>
              <a:ext uri="{FF2B5EF4-FFF2-40B4-BE49-F238E27FC236}">
                <a16:creationId xmlns:a16="http://schemas.microsoft.com/office/drawing/2014/main" id="{AF43E091-5F25-41DE-9467-5B5B836A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35" y="4710347"/>
            <a:ext cx="1999065" cy="2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c) Prueba de Jarque-</a:t>
            </a:r>
            <a:r>
              <a:rPr lang="es-ES" altLang="es-PE" sz="3200" b="1" dirty="0" err="1">
                <a:solidFill>
                  <a:srgbClr val="0070C0"/>
                </a:solidFill>
              </a:rPr>
              <a:t>Bera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</a:t>
            </a:r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jarque.test</a:t>
            </a:r>
            <a:r>
              <a:rPr lang="es-ES" sz="2800" dirty="0"/>
              <a:t> del paquete </a:t>
            </a:r>
            <a:r>
              <a:rPr lang="es-ES" sz="2800" dirty="0" err="1"/>
              <a:t>moments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CA1160-84E5-42CA-93D3-BA9C282A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8" y="3043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E738696-BEAD-408D-8F11-F82254AD0352}"/>
                  </a:ext>
                </a:extLst>
              </p:cNvPr>
              <p:cNvSpPr txBox="1"/>
              <p:nvPr/>
            </p:nvSpPr>
            <p:spPr>
              <a:xfrm>
                <a:off x="1284817" y="2132139"/>
                <a:ext cx="657436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𝐽𝐵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E738696-BEAD-408D-8F11-F82254AD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17" y="2132139"/>
                <a:ext cx="6574366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19D42A2-3A08-46A8-B72B-56164B49451F}"/>
                  </a:ext>
                </a:extLst>
              </p:cNvPr>
              <p:cNvSpPr txBox="1"/>
              <p:nvPr/>
            </p:nvSpPr>
            <p:spPr>
              <a:xfrm>
                <a:off x="406673" y="3124200"/>
                <a:ext cx="4482678" cy="171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PE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19D42A2-3A08-46A8-B72B-56164B49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3" y="3124200"/>
                <a:ext cx="4482678" cy="1717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C34B522-35F8-4A82-A8A7-A3197C53D606}"/>
                  </a:ext>
                </a:extLst>
              </p:cNvPr>
              <p:cNvSpPr txBox="1"/>
              <p:nvPr/>
            </p:nvSpPr>
            <p:spPr>
              <a:xfrm>
                <a:off x="3668043" y="3171968"/>
                <a:ext cx="5850830" cy="1689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PE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C34B522-35F8-4A82-A8A7-A3197C5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43" y="3171968"/>
                <a:ext cx="5850830" cy="168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c) Prueba de </a:t>
            </a:r>
            <a:r>
              <a:rPr lang="es-ES" altLang="es-PE" sz="3200" b="1" dirty="0" err="1">
                <a:solidFill>
                  <a:srgbClr val="0070C0"/>
                </a:solidFill>
              </a:rPr>
              <a:t>Lillierfors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marL="0" indent="0" algn="just">
              <a:buNone/>
            </a:pPr>
            <a:r>
              <a:rPr lang="en-US" dirty="0"/>
              <a:t>	Es una </a:t>
            </a:r>
            <a:r>
              <a:rPr lang="en-US" dirty="0" err="1"/>
              <a:t>modificación</a:t>
            </a:r>
            <a:r>
              <a:rPr lang="en-US" dirty="0"/>
              <a:t> de la </a:t>
            </a:r>
            <a:r>
              <a:rPr lang="en-US" dirty="0" err="1"/>
              <a:t>prueba</a:t>
            </a:r>
            <a:r>
              <a:rPr lang="en-US" dirty="0"/>
              <a:t> de Kolmogorov-Smirnov, </a:t>
            </a:r>
          </a:p>
          <a:p>
            <a:pPr marL="0" indent="0" algn="just">
              <a:buNone/>
            </a:pPr>
            <a:r>
              <a:rPr lang="en-US" dirty="0"/>
              <a:t>	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empleo</a:t>
            </a:r>
            <a:r>
              <a:rPr lang="en-US" dirty="0"/>
              <a:t>, primero se </a:t>
            </a:r>
            <a:r>
              <a:rPr lang="en-US" dirty="0" err="1"/>
              <a:t>estima</a:t>
            </a:r>
            <a:r>
              <a:rPr lang="en-US" dirty="0"/>
              <a:t> la media y la </a:t>
            </a:r>
            <a:r>
              <a:rPr lang="en-US" dirty="0" err="1"/>
              <a:t>varianza</a:t>
            </a:r>
            <a:r>
              <a:rPr lang="en-US" dirty="0"/>
              <a:t> de la población 	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la </a:t>
            </a:r>
            <a:r>
              <a:rPr lang="en-US" dirty="0" err="1"/>
              <a:t>discrepancia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entre 	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distribución</a:t>
            </a:r>
            <a:r>
              <a:rPr lang="en-US" dirty="0"/>
              <a:t> 	</a:t>
            </a:r>
            <a:r>
              <a:rPr lang="en-US" dirty="0" err="1"/>
              <a:t>acumulativa</a:t>
            </a:r>
            <a:r>
              <a:rPr lang="en-US" dirty="0"/>
              <a:t> de la </a:t>
            </a:r>
            <a:r>
              <a:rPr lang="en-US" dirty="0" err="1"/>
              <a:t>distribución</a:t>
            </a:r>
            <a:r>
              <a:rPr lang="en-US" dirty="0"/>
              <a:t> normal con la media </a:t>
            </a:r>
            <a:r>
              <a:rPr lang="en-US" dirty="0" err="1"/>
              <a:t>estimada</a:t>
            </a:r>
            <a:r>
              <a:rPr lang="en-US" dirty="0"/>
              <a:t> y la </a:t>
            </a:r>
            <a:r>
              <a:rPr lang="en-US" dirty="0" err="1"/>
              <a:t>varianza</a:t>
            </a:r>
            <a:r>
              <a:rPr lang="en-US" dirty="0"/>
              <a:t> 	</a:t>
            </a:r>
            <a:r>
              <a:rPr lang="en-US" dirty="0" err="1"/>
              <a:t>estimada</a:t>
            </a:r>
            <a:r>
              <a:rPr lang="en-US" dirty="0"/>
              <a:t>. </a:t>
            </a:r>
            <a:r>
              <a:rPr lang="en-US" dirty="0" err="1"/>
              <a:t>Finalmente</a:t>
            </a:r>
            <a:r>
              <a:rPr lang="en-US" dirty="0"/>
              <a:t>,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discrepancia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es lo 	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para ser </a:t>
            </a:r>
            <a:r>
              <a:rPr lang="en-US" dirty="0" err="1"/>
              <a:t>significativa</a:t>
            </a:r>
            <a:r>
              <a:rPr lang="en-US" dirty="0"/>
              <a:t>, para </a:t>
            </a:r>
            <a:r>
              <a:rPr lang="en-US" dirty="0" err="1"/>
              <a:t>rechazar</a:t>
            </a:r>
            <a:r>
              <a:rPr lang="en-US" dirty="0"/>
              <a:t> la </a:t>
            </a:r>
            <a:r>
              <a:rPr lang="en-US" dirty="0" err="1"/>
              <a:t>Hipótesis</a:t>
            </a:r>
            <a:r>
              <a:rPr lang="en-US" dirty="0"/>
              <a:t> 	Nula (H</a:t>
            </a:r>
            <a:r>
              <a:rPr lang="en-US" baseline="-25000" dirty="0"/>
              <a:t>0</a:t>
            </a:r>
            <a:r>
              <a:rPr lang="en-US" dirty="0"/>
              <a:t>).</a:t>
            </a:r>
            <a:endParaRPr lang="es-PE" dirty="0"/>
          </a:p>
          <a:p>
            <a:pPr marL="0" indent="0" algn="just">
              <a:buNone/>
            </a:pPr>
            <a:r>
              <a:rPr lang="en-US" dirty="0"/>
              <a:t>	Tiene un valor </a:t>
            </a:r>
            <a:r>
              <a:rPr lang="en-US" dirty="0" err="1"/>
              <a:t>estadístico</a:t>
            </a:r>
            <a:r>
              <a:rPr lang="en-US" dirty="0"/>
              <a:t> que coincide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r>
              <a:rPr lang="en-US" dirty="0"/>
              <a:t> de Kolmogorov-	Smirnov, </a:t>
            </a:r>
            <a:r>
              <a:rPr lang="en-US" dirty="0" err="1"/>
              <a:t>cuya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radica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	</a:t>
            </a:r>
            <a:r>
              <a:rPr lang="en-US" dirty="0" err="1"/>
              <a:t>estadístico</a:t>
            </a:r>
            <a:r>
              <a:rPr lang="en-US" dirty="0"/>
              <a:t> de Lilliefors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muestral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.</a:t>
            </a:r>
            <a:endParaRPr lang="es-PE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lillie.test</a:t>
            </a:r>
            <a:r>
              <a:rPr lang="es-ES" sz="2800" dirty="0"/>
              <a:t> del paquete </a:t>
            </a:r>
            <a:r>
              <a:rPr lang="es-ES" sz="2800" dirty="0" err="1"/>
              <a:t>nortest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CA1160-84E5-42CA-93D3-BA9C282A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8" y="3043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3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Pruebas para evaluar Aleatoriedad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7"/>
            <a:ext cx="8355458" cy="5400599"/>
          </a:xfrm>
        </p:spPr>
        <p:txBody>
          <a:bodyPr/>
          <a:lstStyle/>
          <a:p>
            <a:pPr marL="0" indent="0" algn="just">
              <a:buNone/>
            </a:pPr>
            <a:r>
              <a:rPr lang="es-PE" sz="2800" dirty="0"/>
              <a:t>H</a:t>
            </a:r>
            <a:r>
              <a:rPr lang="es-PE" sz="2800" baseline="-25000" dirty="0"/>
              <a:t>0</a:t>
            </a:r>
            <a:r>
              <a:rPr lang="es-PE" sz="2800" dirty="0"/>
              <a:t>: La secuencia de observaciones es aleatoria</a:t>
            </a:r>
          </a:p>
          <a:p>
            <a:pPr marL="0" indent="0" algn="just">
              <a:buNone/>
            </a:pPr>
            <a:r>
              <a:rPr lang="es-PE" sz="2800" dirty="0"/>
              <a:t>H</a:t>
            </a:r>
            <a:r>
              <a:rPr lang="es-PE" sz="2800" baseline="-25000" dirty="0"/>
              <a:t>1</a:t>
            </a:r>
            <a:r>
              <a:rPr lang="es-PE" sz="2800" dirty="0"/>
              <a:t>: La secuencia de observaciones no es aleatoria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Rachas o Corridas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Aspectos Generales</a:t>
            </a:r>
          </a:p>
          <a:p>
            <a:pPr marL="400050" lvl="1" indent="0">
              <a:buNone/>
            </a:pPr>
            <a:r>
              <a:rPr lang="es-PE" sz="2400" dirty="0"/>
              <a:t>La prueba de corridas se usa para probar la aleatoriedad de una serie de 	observaciones con respecto a un valor de referencia cuando cada 	observación puede ser asignada a una de dos categorías (menor igual a un 	valor de referencia o mayor a este valor).</a:t>
            </a:r>
          </a:p>
          <a:p>
            <a:pPr marL="400050" lvl="1" indent="0">
              <a:buNone/>
            </a:pPr>
            <a:r>
              <a:rPr lang="es-PE" sz="2400" dirty="0"/>
              <a:t>Por rachas se entiende a una sucesión de símbolos idénticos que pueden estar separados o no por otro tipo de símbolos. </a:t>
            </a:r>
            <a:endParaRPr lang="es-ES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7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Pruebas para evaluar Aleatoriedad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/>
              <a:t>Estadístico de Prueba</a:t>
            </a:r>
          </a:p>
          <a:p>
            <a:pPr marL="0" indent="0" algn="just">
              <a:buNone/>
            </a:pPr>
            <a:r>
              <a:rPr lang="es-PE" sz="2800" dirty="0"/>
              <a:t>Para muestras grandes</a:t>
            </a:r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dirty="0"/>
              <a:t>n</a:t>
            </a:r>
            <a:r>
              <a:rPr lang="es-PE" baseline="-25000" dirty="0"/>
              <a:t>1</a:t>
            </a:r>
            <a:r>
              <a:rPr lang="es-PE" dirty="0"/>
              <a:t>: Número de signos positivos</a:t>
            </a:r>
          </a:p>
          <a:p>
            <a:pPr marL="0" indent="0">
              <a:buNone/>
            </a:pPr>
            <a:r>
              <a:rPr lang="es-PE" dirty="0"/>
              <a:t>n</a:t>
            </a:r>
            <a:r>
              <a:rPr lang="es-PE" baseline="-25000" dirty="0"/>
              <a:t>2</a:t>
            </a:r>
            <a:r>
              <a:rPr lang="es-PE" dirty="0"/>
              <a:t>: Número de signos negativos</a:t>
            </a:r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800" b="1" dirty="0"/>
              <a:t>En R</a:t>
            </a:r>
            <a:r>
              <a:rPr lang="es-ES" sz="2800" dirty="0"/>
              <a:t>: </a:t>
            </a:r>
            <a:r>
              <a:rPr lang="es-ES" sz="2800" dirty="0" err="1"/>
              <a:t>runs.test</a:t>
            </a:r>
            <a:r>
              <a:rPr lang="es-ES" sz="2800" dirty="0"/>
              <a:t> del paquete </a:t>
            </a:r>
            <a:r>
              <a:rPr lang="es-ES" sz="2800" dirty="0" err="1"/>
              <a:t>tseries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0E7C88-E818-4EF7-A85D-F3548EC642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4544"/>
            <a:ext cx="275116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BC28BC-F10B-4177-9036-5CEDAFDC1C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08" y="2865474"/>
            <a:ext cx="1215380" cy="73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4ED085-1304-4BD4-BBE1-78A088E4EC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58" y="2897973"/>
            <a:ext cx="2608684" cy="73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37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1038" y="980728"/>
                <a:ext cx="8355458" cy="504056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PE" sz="2800" dirty="0"/>
                  <a:t>H</a:t>
                </a:r>
                <a:r>
                  <a:rPr lang="es-PE" sz="2800" baseline="-25000" dirty="0"/>
                  <a:t>0</a:t>
                </a:r>
                <a:r>
                  <a:rPr lang="es-PE" sz="2800" dirty="0"/>
                  <a:t>: As = 0</a:t>
                </a:r>
              </a:p>
              <a:p>
                <a:pPr marL="0" indent="0" algn="just">
                  <a:buNone/>
                </a:pPr>
                <a:r>
                  <a:rPr lang="es-PE" sz="2800" dirty="0"/>
                  <a:t>H</a:t>
                </a:r>
                <a:r>
                  <a:rPr lang="es-PE" sz="2800" baseline="-25000" dirty="0"/>
                  <a:t>1</a:t>
                </a:r>
                <a:r>
                  <a:rPr lang="es-PE" sz="2800" dirty="0"/>
                  <a:t>: As ≠ 0</a:t>
                </a:r>
              </a:p>
              <a:p>
                <a:pPr marL="0" indent="0" algn="just" eaLnBrk="1" hangingPunct="1">
                  <a:buFont typeface="Wingdings" panose="05000000000000000000" pitchFamily="2" charset="2"/>
                  <a:buNone/>
                </a:pPr>
                <a:r>
                  <a:rPr lang="es-ES" altLang="es-PE" sz="3200" b="1" dirty="0">
                    <a:solidFill>
                      <a:srgbClr val="0070C0"/>
                    </a:solidFill>
                  </a:rPr>
                  <a:t>a) Prueba de Triadas</a:t>
                </a:r>
              </a:p>
              <a:p>
                <a:pPr marL="0" indent="0">
                  <a:buNone/>
                </a:pPr>
                <a:r>
                  <a:rPr lang="es-ES" sz="3200" b="1" dirty="0">
                    <a:solidFill>
                      <a:srgbClr val="0070C0"/>
                    </a:solidFill>
                  </a:rPr>
                  <a:t>	</a:t>
                </a:r>
                <a:r>
                  <a:rPr lang="es-ES" altLang="es-PE" sz="3200" dirty="0"/>
                  <a:t>Aspectos Generales</a:t>
                </a:r>
              </a:p>
              <a:p>
                <a:pPr marL="400050" lvl="1" indent="0">
                  <a:buNone/>
                </a:pPr>
                <a:r>
                  <a:rPr lang="es-PE" sz="2200" dirty="0"/>
                  <a:t>Esta prueba se basa en la comparación de la media de   todas las posibles 	submuestras de tamaño 3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2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PE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PE" sz="2200" dirty="0"/>
                  <a:t>) con la mediana de estas 3 observaciones. Si la media supera a la mediana tiene un comportamiento asimétrico positiva, caso contrario tendrá un comportamiento asimétrico negativo. Si la media coincide con la media tendría un comportamiento simétrico.</a:t>
                </a:r>
              </a:p>
              <a:p>
                <a:pPr marL="400050" lvl="1" indent="0">
                  <a:buNone/>
                </a:pPr>
                <a:r>
                  <a:rPr lang="es-PE" sz="2200" dirty="0"/>
                  <a:t> </a:t>
                </a:r>
                <a:r>
                  <a:rPr lang="es-ES" sz="2200" dirty="0"/>
                  <a:t>	</a:t>
                </a:r>
                <a:endParaRPr lang="es-ES" altLang="es-PE" sz="2200" dirty="0"/>
              </a:p>
            </p:txBody>
          </p:sp>
        </mc:Choice>
        <mc:Fallback xmlns="">
          <p:sp>
            <p:nvSpPr>
              <p:cNvPr id="10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980728"/>
                <a:ext cx="8355458" cy="5040560"/>
              </a:xfrm>
              <a:blipFill>
                <a:blip r:embed="rId2"/>
                <a:stretch>
                  <a:fillRect l="-1898" t="-1209" r="-13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992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/>
              <a:t>Estadístico de Prueba</a:t>
            </a:r>
          </a:p>
          <a:p>
            <a:pPr marL="0" indent="0" algn="just">
              <a:buNone/>
            </a:pPr>
            <a:r>
              <a:rPr lang="es-PE" sz="2800" dirty="0"/>
              <a:t>Para muestras grandes</a:t>
            </a:r>
          </a:p>
          <a:p>
            <a:pPr marL="0" indent="0" algn="ctr">
              <a:buNone/>
            </a:pPr>
            <a:r>
              <a:rPr lang="es-ES" sz="2800" dirty="0"/>
              <a:t>T = # triadas derechas - # triadas izquierdas</a:t>
            </a:r>
            <a:endParaRPr lang="es-PE" sz="2800" dirty="0"/>
          </a:p>
          <a:p>
            <a:pPr marL="0" indent="0" algn="ctr">
              <a:buNone/>
            </a:pPr>
            <a:r>
              <a:rPr lang="es-ES" sz="2400" dirty="0"/>
              <a:t>Z = T/</a:t>
            </a:r>
            <a:r>
              <a:rPr lang="es-ES" sz="2400" dirty="0">
                <a:sym typeface="Symbol" panose="05050102010706020507" pitchFamily="18" charset="2"/>
              </a:rPr>
              <a:t></a:t>
            </a:r>
            <a:r>
              <a:rPr lang="es-ES" sz="2400" baseline="-25000" dirty="0"/>
              <a:t>T</a:t>
            </a:r>
            <a:r>
              <a:rPr lang="es-ES" sz="2400" dirty="0"/>
              <a:t> </a:t>
            </a:r>
            <a:endParaRPr lang="es-PE" sz="36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>
              <a:buNone/>
            </a:pPr>
            <a:r>
              <a:rPr lang="es-ES" sz="2800" dirty="0"/>
              <a:t>B</a:t>
            </a:r>
            <a:r>
              <a:rPr lang="es-ES" sz="2800" baseline="-25000" dirty="0"/>
              <a:t>i</a:t>
            </a:r>
            <a:r>
              <a:rPr lang="es-ES" sz="2800" dirty="0"/>
              <a:t> = # triadas derechas que incluyen a X</a:t>
            </a:r>
            <a:r>
              <a:rPr lang="es-ES" sz="2800" baseline="-25000" dirty="0"/>
              <a:t>i</a:t>
            </a:r>
            <a:r>
              <a:rPr lang="es-ES" sz="2800" dirty="0"/>
              <a:t> - # triadas izquierdas que incluyen a X</a:t>
            </a:r>
            <a:r>
              <a:rPr lang="es-ES" sz="2800" baseline="-25000" dirty="0"/>
              <a:t>i</a:t>
            </a:r>
            <a:endParaRPr lang="es-PE" sz="2800" dirty="0"/>
          </a:p>
          <a:p>
            <a:pPr marL="0" indent="0">
              <a:buNone/>
            </a:pPr>
            <a:r>
              <a:rPr lang="es-ES" sz="2800" dirty="0" err="1"/>
              <a:t>B</a:t>
            </a:r>
            <a:r>
              <a:rPr lang="es-ES" sz="2800" baseline="-25000" dirty="0" err="1"/>
              <a:t>jk</a:t>
            </a:r>
            <a:r>
              <a:rPr lang="es-ES" sz="2800" dirty="0"/>
              <a:t> = # triadas derechas que incluyen tanto a X</a:t>
            </a:r>
            <a:r>
              <a:rPr lang="es-ES" sz="2800" baseline="-25000" dirty="0"/>
              <a:t>i</a:t>
            </a:r>
            <a:r>
              <a:rPr lang="es-ES" sz="2800" dirty="0"/>
              <a:t> como </a:t>
            </a:r>
            <a:r>
              <a:rPr lang="es-ES" sz="2800" dirty="0" err="1"/>
              <a:t>X</a:t>
            </a:r>
            <a:r>
              <a:rPr lang="es-ES" sz="2800" baseline="-25000" dirty="0" err="1"/>
              <a:t>k</a:t>
            </a:r>
            <a:r>
              <a:rPr lang="es-ES" sz="2800" dirty="0"/>
              <a:t> - # triadas izquierdas que incluyen a X</a:t>
            </a:r>
            <a:r>
              <a:rPr lang="es-ES" sz="2800" baseline="-25000" dirty="0"/>
              <a:t>i</a:t>
            </a:r>
            <a:r>
              <a:rPr lang="es-ES" sz="2800" dirty="0"/>
              <a:t> como </a:t>
            </a:r>
            <a:r>
              <a:rPr lang="es-ES" sz="2800" dirty="0" err="1"/>
              <a:t>X</a:t>
            </a:r>
            <a:r>
              <a:rPr lang="es-ES" sz="2800" baseline="-25000" dirty="0" err="1"/>
              <a:t>k</a:t>
            </a:r>
            <a:r>
              <a:rPr lang="es-ES" sz="2800" dirty="0"/>
              <a:t>. </a:t>
            </a: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4AA21FE-370B-4D58-9DB8-4413D405A8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1458" y="2391543"/>
            <a:ext cx="95751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183A3EE-1236-4AC3-A981-949817808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83234"/>
              </p:ext>
            </p:extLst>
          </p:nvPr>
        </p:nvGraphicFramePr>
        <p:xfrm>
          <a:off x="146517" y="3370697"/>
          <a:ext cx="9058943" cy="85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38800" imgH="508000" progId="Equation.DSMT4">
                  <p:embed/>
                </p:oleObj>
              </mc:Choice>
              <mc:Fallback>
                <p:oleObj r:id="rId2" imgW="56388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7" y="3370697"/>
                        <a:ext cx="9058943" cy="856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1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</a:t>
            </a:r>
            <a:r>
              <a:rPr lang="es-ES" altLang="es-PE" sz="3200" b="1">
                <a:solidFill>
                  <a:srgbClr val="0070C0"/>
                </a:solidFill>
              </a:rPr>
              <a:t>de Cabilio-</a:t>
            </a:r>
            <a:r>
              <a:rPr lang="es-ES" altLang="es-PE" sz="3200" b="1" dirty="0" err="1">
                <a:solidFill>
                  <a:srgbClr val="0070C0"/>
                </a:solidFill>
              </a:rPr>
              <a:t>Masaro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Estadístico de Prueba</a:t>
            </a:r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r>
              <a:rPr lang="es-ES" altLang="es-PE" sz="3200" dirty="0"/>
              <a:t>	</a:t>
            </a: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donde</a:t>
            </a:r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2800" b="1" dirty="0"/>
              <a:t>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symmetric.test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lawstat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A28A43D-13F9-4C71-B3B6-6CB5EB08BB32}"/>
                  </a:ext>
                </a:extLst>
              </p:cNvPr>
              <p:cNvSpPr txBox="1"/>
              <p:nvPr/>
            </p:nvSpPr>
            <p:spPr>
              <a:xfrm>
                <a:off x="2008358" y="2181928"/>
                <a:ext cx="4821766" cy="96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𝑀𝑒</m:t>
                              </m:r>
                            </m:e>
                          </m:d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A28A43D-13F9-4C71-B3B6-6CB5EB08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58" y="2181928"/>
                <a:ext cx="4821766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0BA66E-B951-4539-8C7F-7DE7BC587A54}"/>
                  </a:ext>
                </a:extLst>
              </p:cNvPr>
              <p:cNvSpPr txBox="1"/>
              <p:nvPr/>
            </p:nvSpPr>
            <p:spPr>
              <a:xfrm>
                <a:off x="1832034" y="4707725"/>
                <a:ext cx="4821766" cy="956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0BA66E-B951-4539-8C7F-7DE7BC58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34" y="4707725"/>
                <a:ext cx="4821766" cy="956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B84FA44-2F67-443E-9389-E532CA68B247}"/>
                  </a:ext>
                </a:extLst>
              </p:cNvPr>
              <p:cNvSpPr txBox="1"/>
              <p:nvPr/>
            </p:nvSpPr>
            <p:spPr>
              <a:xfrm>
                <a:off x="681038" y="3196184"/>
                <a:ext cx="7059314" cy="1075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𝑅𝑒𝑐h𝑎𝑧𝑜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0.570796</m:t>
                                  </m:r>
                                </m:e>
                              </m:rad>
                            </m:den>
                          </m:f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≥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B84FA44-2F67-443E-9389-E532CA68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3196184"/>
                <a:ext cx="7059314" cy="1075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Miao-Gel-</a:t>
            </a:r>
            <a:r>
              <a:rPr lang="es-ES" altLang="es-PE" sz="3200" b="1" dirty="0" err="1">
                <a:solidFill>
                  <a:srgbClr val="0070C0"/>
                </a:solidFill>
              </a:rPr>
              <a:t>Gastwirth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Estadístico de Prueba</a:t>
            </a:r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r>
              <a:rPr lang="es-ES" altLang="es-PE" sz="3200" dirty="0"/>
              <a:t>	</a:t>
            </a: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2800" b="1" dirty="0"/>
              <a:t>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symmetric.test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lawstat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90725E-9CFB-4B51-BE59-CD8E8F738557}"/>
                  </a:ext>
                </a:extLst>
              </p:cNvPr>
              <p:cNvSpPr txBox="1"/>
              <p:nvPr/>
            </p:nvSpPr>
            <p:spPr>
              <a:xfrm>
                <a:off x="681038" y="2256965"/>
                <a:ext cx="7851402" cy="2252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end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acc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)∗</m:t>
                          </m:r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0.5708 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s-PE" i="0">
                          <a:latin typeface="Cambria Math" panose="02040503050406030204" pitchFamily="18" charset="0"/>
                        </a:rPr>
                        <m:t>,               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|,   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s-P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90725E-9CFB-4B51-BE59-CD8E8F738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2256965"/>
                <a:ext cx="7851402" cy="2252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2163" y="603920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FB1A86-E23B-431B-A3E4-43664EF4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4886"/>
              </p:ext>
            </p:extLst>
          </p:nvPr>
        </p:nvGraphicFramePr>
        <p:xfrm>
          <a:off x="467067" y="819487"/>
          <a:ext cx="7483270" cy="12413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0657">
                  <a:extLst>
                    <a:ext uri="{9D8B030D-6E8A-4147-A177-3AD203B41FA5}">
                      <a16:colId xmlns:a16="http://schemas.microsoft.com/office/drawing/2014/main" val="1781147834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4196152964"/>
                    </a:ext>
                  </a:extLst>
                </a:gridCol>
                <a:gridCol w="2320864">
                  <a:extLst>
                    <a:ext uri="{9D8B030D-6E8A-4147-A177-3AD203B41FA5}">
                      <a16:colId xmlns:a16="http://schemas.microsoft.com/office/drawing/2014/main" val="440651973"/>
                    </a:ext>
                  </a:extLst>
                </a:gridCol>
                <a:gridCol w="894660">
                  <a:extLst>
                    <a:ext uri="{9D8B030D-6E8A-4147-A177-3AD203B41FA5}">
                      <a16:colId xmlns:a16="http://schemas.microsoft.com/office/drawing/2014/main" val="1696078832"/>
                    </a:ext>
                  </a:extLst>
                </a:gridCol>
                <a:gridCol w="1725028">
                  <a:extLst>
                    <a:ext uri="{9D8B030D-6E8A-4147-A177-3AD203B41FA5}">
                      <a16:colId xmlns:a16="http://schemas.microsoft.com/office/drawing/2014/main" val="205664746"/>
                    </a:ext>
                  </a:extLst>
                </a:gridCol>
              </a:tblGrid>
              <a:tr h="274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Bilateral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09874"/>
                  </a:ext>
                </a:extLst>
              </a:tr>
              <a:tr h="175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367439"/>
                  </a:ext>
                </a:extLst>
              </a:tr>
              <a:tr h="784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 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97193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5D8DA1F-F1AB-4304-86BB-1B7D2C745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05895"/>
              </p:ext>
            </p:extLst>
          </p:nvPr>
        </p:nvGraphicFramePr>
        <p:xfrm>
          <a:off x="602342" y="1295535"/>
          <a:ext cx="1536530" cy="76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27100" imgH="457200" progId="Equation.DSMT4">
                  <p:embed/>
                </p:oleObj>
              </mc:Choice>
              <mc:Fallback>
                <p:oleObj r:id="rId3" imgW="9271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42" y="1295535"/>
                        <a:ext cx="1536530" cy="768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FCD8850-26AA-4DCC-93A1-7E40E820D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59420"/>
              </p:ext>
            </p:extLst>
          </p:nvPr>
        </p:nvGraphicFramePr>
        <p:xfrm>
          <a:off x="3397839" y="1303385"/>
          <a:ext cx="1765389" cy="75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27100" imgH="457200" progId="Equation.DSMT4">
                  <p:embed/>
                </p:oleObj>
              </mc:Choice>
              <mc:Fallback>
                <p:oleObj r:id="rId5" imgW="927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839" y="1303385"/>
                        <a:ext cx="1765389" cy="757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05D4F26-5DB0-44AA-9939-111E83B6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67824"/>
              </p:ext>
            </p:extLst>
          </p:nvPr>
        </p:nvGraphicFramePr>
        <p:xfrm>
          <a:off x="6422194" y="1306432"/>
          <a:ext cx="1462173" cy="73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27100" imgH="457200" progId="Equation.DSMT4">
                  <p:embed/>
                </p:oleObj>
              </mc:Choice>
              <mc:Fallback>
                <p:oleObj r:id="rId7" imgW="927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194" y="1306432"/>
                        <a:ext cx="1462173" cy="73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ADF8203-8048-48BD-B7F3-A7DEBD24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348879"/>
            <a:ext cx="8355458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Signos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2400" dirty="0"/>
              <a:t>Estadístico de Prueba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3200" dirty="0"/>
              <a:t>                   Z=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800" dirty="0"/>
              <a:t>	</a:t>
            </a:r>
            <a:r>
              <a:rPr lang="es-ES" altLang="es-PE" sz="2400" dirty="0"/>
              <a:t>donde: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400" dirty="0"/>
              <a:t>    x: número de signos positivos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dirty="0"/>
              <a:t>	</a:t>
            </a:r>
            <a:r>
              <a:rPr lang="es-ES" altLang="es-PE" b="1" dirty="0"/>
              <a:t>Intervalo de confianza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/>
              <a:t>P(X</a:t>
            </a:r>
            <a:r>
              <a:rPr lang="es-ES" baseline="-25000" dirty="0"/>
              <a:t>(a)</a:t>
            </a:r>
            <a:r>
              <a:rPr lang="es-ES" dirty="0"/>
              <a:t> &lt; Me &lt; X</a:t>
            </a:r>
            <a:r>
              <a:rPr lang="es-ES" baseline="-25000" dirty="0"/>
              <a:t>(b)</a:t>
            </a:r>
            <a:r>
              <a:rPr lang="es-ES" dirty="0"/>
              <a:t>) =1-</a:t>
            </a:r>
            <a:r>
              <a:rPr lang="es-ES" dirty="0">
                <a:sym typeface="Symbol" panose="05050102010706020507" pitchFamily="18" charset="2"/>
              </a:rPr>
              <a:t></a:t>
            </a:r>
            <a:endParaRPr lang="es-PE" dirty="0"/>
          </a:p>
          <a:p>
            <a:pPr marL="0" indent="0">
              <a:buFont typeface="Wingdings 3" panose="05040102010807070707" pitchFamily="18" charset="2"/>
              <a:buNone/>
            </a:pPr>
            <a:endParaRPr lang="es-ES" altLang="es-PE" sz="2800" b="1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s-ES" altLang="es-PE" sz="2800" b="1" dirty="0"/>
              <a:t>En R: </a:t>
            </a:r>
            <a:r>
              <a:rPr lang="es-ES" altLang="es-PE" sz="2800" dirty="0" err="1"/>
              <a:t>SIGN.test</a:t>
            </a:r>
            <a:r>
              <a:rPr lang="es-ES" altLang="es-PE" sz="2800" dirty="0"/>
              <a:t> del paquete BSDA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C0557E7B-E435-4146-BE27-20EDD338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11" y="3247669"/>
            <a:ext cx="129496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D6391A43-BF1D-483E-99B8-318EE3C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8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0D9F6D7-8FE1-414F-8B95-9A3C983F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5377" name="Picture 17">
            <a:extLst>
              <a:ext uri="{FF2B5EF4-FFF2-40B4-BE49-F238E27FC236}">
                <a16:creationId xmlns:a16="http://schemas.microsoft.com/office/drawing/2014/main" id="{5DD3DC85-5945-47F7-B724-A2A004B5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17232"/>
            <a:ext cx="2016224" cy="6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8">
            <a:extLst>
              <a:ext uri="{FF2B5EF4-FFF2-40B4-BE49-F238E27FC236}">
                <a16:creationId xmlns:a16="http://schemas.microsoft.com/office/drawing/2014/main" id="{CF805CB3-F421-4581-992F-7FFCA05D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17232"/>
            <a:ext cx="1728016" cy="6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-2562" y="648544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Aspectos Generales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  <a:r>
              <a:rPr lang="es-ES" altLang="es-PE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Considera la magnitud de la diferencia entre el 	valor muestral y el valor hipotético de la 	mediana, es una prueba más sensible que la 	Prueba de Signos. </a:t>
            </a:r>
            <a:endParaRPr lang="es-ES" altLang="es-PE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3200" b="1" dirty="0"/>
              <a:t>Supuestos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200" b="1" dirty="0"/>
              <a:t>	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observaciones de la variable de interés 	deben expresarse al menos en 	una escala de 	intervalos.</a:t>
            </a:r>
            <a:endParaRPr lang="es-PE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Las observaciones provienen de una 	distribución simétrica.</a:t>
            </a:r>
            <a:endParaRPr lang="es-PE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9323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8"/>
            <a:ext cx="8270875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3600" b="1" dirty="0">
                <a:solidFill>
                  <a:srgbClr val="FF0000"/>
                </a:solidFill>
              </a:rPr>
              <a:t>Unidad II: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rgbClr val="0070C0"/>
                </a:solidFill>
              </a:rPr>
              <a:t>Pruebas estadísticas para evaluar una muestra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Introducción.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 para evaluar una variable dicotómica.</a:t>
            </a:r>
          </a:p>
          <a:p>
            <a:pPr marL="914400" lvl="1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Binomial.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Pruebas para evaluar supuestos</a:t>
            </a:r>
            <a:endParaRPr lang="es-ES" sz="100" dirty="0"/>
          </a:p>
          <a:p>
            <a:pPr marL="400050" lvl="1" indent="0" algn="just" eaLnBrk="1" hangingPunct="1">
              <a:lnSpc>
                <a:spcPct val="80000"/>
              </a:lnSpc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3.1</a:t>
            </a:r>
            <a:r>
              <a:rPr lang="es-ES" sz="18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para determinar la distribución de los datos</a:t>
            </a:r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</a:t>
            </a:r>
            <a:r>
              <a:rPr lang="es-ES" sz="1800" dirty="0" err="1"/>
              <a:t>Kolmogorov-Smirnov</a:t>
            </a:r>
            <a:endParaRPr lang="es-ES" sz="1800" dirty="0"/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Chi Cuadrado de Pearson</a:t>
            </a:r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Anderson-Darling</a:t>
            </a:r>
          </a:p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2200" dirty="0"/>
              <a:t>	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1600" dirty="0">
                <a:solidFill>
                  <a:srgbClr val="00B0F0"/>
                </a:solidFill>
              </a:rPr>
              <a:t>3.2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de Normalidad</a:t>
            </a:r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Shapiro </a:t>
            </a:r>
            <a:r>
              <a:rPr lang="es-ES" sz="1800" dirty="0" err="1"/>
              <a:t>Wilk</a:t>
            </a:r>
            <a:endParaRPr lang="es-ES" sz="1800" dirty="0"/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</a:t>
            </a:r>
            <a:r>
              <a:rPr lang="es-ES" sz="1800" dirty="0" err="1"/>
              <a:t>D´Agostino</a:t>
            </a:r>
            <a:endParaRPr lang="es-ES" sz="1800" dirty="0"/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Jarque-</a:t>
            </a:r>
            <a:r>
              <a:rPr lang="es-ES" sz="1800" dirty="0" err="1"/>
              <a:t>Bera</a:t>
            </a:r>
            <a:endParaRPr lang="es-ES" sz="1800" dirty="0"/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</a:t>
            </a:r>
            <a:r>
              <a:rPr lang="es-ES" sz="1800" dirty="0" err="1"/>
              <a:t>Lilliefors</a:t>
            </a:r>
            <a:endParaRPr lang="es-ES" sz="18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48815" y="648544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Estadístico de Prueba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endParaRPr lang="es-ES" altLang="es-PE" sz="28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r>
              <a:rPr lang="es-ES" sz="2400" dirty="0"/>
              <a:t>Si hubiera empates, la varianza sufre una ligera 	modificación y se aplica:</a:t>
            </a:r>
            <a:endParaRPr lang="es-PE" sz="2400" i="1" dirty="0"/>
          </a:p>
          <a:p>
            <a:pPr marL="0" indent="0" algn="just">
              <a:buNone/>
            </a:pPr>
            <a:endParaRPr lang="es-ES" altLang="es-PE" sz="36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4CC49-FEC4-4DCA-BBA3-F3218B1A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3" y="1986053"/>
            <a:ext cx="1224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564A8FE-80AA-4DA1-8E9E-90393EEBC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38587"/>
              </p:ext>
            </p:extLst>
          </p:nvPr>
        </p:nvGraphicFramePr>
        <p:xfrm>
          <a:off x="2987824" y="1986054"/>
          <a:ext cx="2120526" cy="70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6200" imgH="457200" progId="Equation.DSMT4">
                  <p:embed/>
                </p:oleObj>
              </mc:Choice>
              <mc:Fallback>
                <p:oleObj r:id="rId2" imgW="1346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6054"/>
                        <a:ext cx="2120526" cy="706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09A2BD75-56B2-4733-B2DC-F8569BBE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799928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78767EE3-3555-4102-9289-FB032917B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5069"/>
              </p:ext>
            </p:extLst>
          </p:nvPr>
        </p:nvGraphicFramePr>
        <p:xfrm>
          <a:off x="1115616" y="2799929"/>
          <a:ext cx="1512168" cy="6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8614" imgH="393529" progId="Equation.DSMT4">
                  <p:embed/>
                </p:oleObj>
              </mc:Choice>
              <mc:Fallback>
                <p:oleObj r:id="rId4" imgW="888614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99929"/>
                        <a:ext cx="1512168" cy="63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824D71AE-4DE5-4CFB-A4AA-A4CE1B83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06B24AE-3C8C-4F31-9833-1770939C2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88704"/>
              </p:ext>
            </p:extLst>
          </p:nvPr>
        </p:nvGraphicFramePr>
        <p:xfrm>
          <a:off x="4713348" y="2799926"/>
          <a:ext cx="1992065" cy="62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172" imgH="444307" progId="Equation.DSMT4">
                  <p:embed/>
                </p:oleObj>
              </mc:Choice>
              <mc:Fallback>
                <p:oleObj r:id="rId6" imgW="1447172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348" y="2799926"/>
                        <a:ext cx="1992065" cy="629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015A4324-9EAF-4800-9B1E-7FDD9204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AFD6502B-6F46-4B89-806D-4CDAAB724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63987"/>
              </p:ext>
            </p:extLst>
          </p:nvPr>
        </p:nvGraphicFramePr>
        <p:xfrm>
          <a:off x="2699792" y="4656111"/>
          <a:ext cx="3406232" cy="82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22500" imgH="533400" progId="Equation.DSMT4">
                  <p:embed/>
                </p:oleObj>
              </mc:Choice>
              <mc:Fallback>
                <p:oleObj r:id="rId8" imgW="22225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6111"/>
                        <a:ext cx="3406232" cy="822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6998" y="675746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Intervalo de confianza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altLang="es-PE" sz="2800" dirty="0"/>
              <a:t>    IC(Me) =	</a:t>
            </a:r>
            <a:r>
              <a:rPr lang="en-US" sz="2400" i="1" dirty="0"/>
              <a:t>[X</a:t>
            </a:r>
            <a:r>
              <a:rPr lang="en-US" sz="2400" i="1" baseline="-25000" dirty="0"/>
              <a:t>(a+1)</a:t>
            </a:r>
            <a:r>
              <a:rPr lang="en-US" sz="2400" i="1" dirty="0"/>
              <a:t> , X</a:t>
            </a:r>
            <a:r>
              <a:rPr lang="en-US" sz="2400" i="1" baseline="-25000" dirty="0"/>
              <a:t>(m-a+1)</a:t>
            </a:r>
            <a:r>
              <a:rPr lang="en-US" sz="2400" i="1" dirty="0"/>
              <a:t> ]</a:t>
            </a:r>
            <a:endParaRPr lang="es-ES" altLang="es-PE" sz="3600" dirty="0"/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endParaRPr lang="es-ES" altLang="es-PE" sz="28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r>
              <a:rPr lang="es-PE" sz="2400" dirty="0"/>
              <a:t>m: Es en número de promedios de Walsh (número 	promedio por pares de la muestra)</a:t>
            </a:r>
            <a:endParaRPr lang="es-PE" sz="2400" i="1" dirty="0"/>
          </a:p>
          <a:p>
            <a:pPr marL="0" indent="0" algn="just">
              <a:buNone/>
            </a:pPr>
            <a:r>
              <a:rPr lang="es-ES" altLang="es-PE" sz="2800" b="1" dirty="0"/>
              <a:t>	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wilcox.exact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exactRanktest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4CC49-FEC4-4DCA-BBA3-F3218B1A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3" y="1986053"/>
            <a:ext cx="1224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A2BD75-56B2-4733-B2DC-F8569BBE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799928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4D71AE-4DE5-4CFB-A4AA-A4CE1B83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15A4324-9EAF-4800-9B1E-7FDD9204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E22AA05C-C441-4753-94B2-174F6F8D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7570"/>
            <a:ext cx="5167098" cy="86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5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620689"/>
            <a:ext cx="8355458" cy="540059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Hipótesis</a:t>
            </a:r>
            <a:endParaRPr lang="es-PE" i="1" dirty="0"/>
          </a:p>
          <a:p>
            <a:pPr marL="0" indent="0">
              <a:buNone/>
            </a:pPr>
            <a:r>
              <a:rPr lang="es-ES_tradnl" dirty="0"/>
              <a:t>Bilateral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pequeño o más grande de los datos es un valor atípico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Unilateral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pequeño de los datos es un valor atípico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grande de los datos es un valor atípico</a:t>
            </a:r>
            <a:endParaRPr lang="es-PE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2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200" dirty="0"/>
              <a:t>Hay dos efectos: enmascaramiento y </a:t>
            </a:r>
            <a:r>
              <a:rPr lang="es-ES" altLang="es-PE" sz="2200" dirty="0" err="1"/>
              <a:t>empatanamiento</a:t>
            </a:r>
            <a:endParaRPr lang="es-ES" altLang="es-PE" sz="2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373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a) Prueba de </a:t>
            </a:r>
            <a:r>
              <a:rPr lang="es-ES" altLang="es-PE" sz="4000" b="1" dirty="0" err="1">
                <a:solidFill>
                  <a:srgbClr val="0070C0"/>
                </a:solidFill>
              </a:rPr>
              <a:t>Grubbs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355458" cy="489654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Estadístico de Prueba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400" dirty="0"/>
              <a:t>En el caso de que la dirección del posible </a:t>
            </a:r>
            <a:r>
              <a:rPr lang="es-ES" sz="2400" dirty="0" err="1"/>
              <a:t>outlier</a:t>
            </a:r>
            <a:r>
              <a:rPr lang="es-ES" sz="2400" dirty="0"/>
              <a:t> es conocido, T</a:t>
            </a:r>
            <a:r>
              <a:rPr lang="es-ES" sz="2400" baseline="-25000" dirty="0"/>
              <a:t>1</a:t>
            </a:r>
            <a:r>
              <a:rPr lang="es-ES" sz="2400" dirty="0"/>
              <a:t> podría ser usado para identificar un extremo inferior y </a:t>
            </a:r>
            <a:r>
              <a:rPr lang="es-ES" sz="2400" dirty="0" err="1"/>
              <a:t>T</a:t>
            </a:r>
            <a:r>
              <a:rPr lang="es-ES" sz="2400" baseline="-25000" dirty="0" err="1"/>
              <a:t>n</a:t>
            </a:r>
            <a:r>
              <a:rPr lang="es-ES" sz="2400" dirty="0"/>
              <a:t> podría ser usado para identificar un extremo superior.</a:t>
            </a:r>
          </a:p>
          <a:p>
            <a:pPr marL="0" indent="0" algn="just">
              <a:buNone/>
            </a:pPr>
            <a:r>
              <a:rPr lang="es-ES" sz="2400" b="1" dirty="0"/>
              <a:t>En R</a:t>
            </a:r>
            <a:r>
              <a:rPr lang="es-ES" sz="2400" dirty="0"/>
              <a:t>: </a:t>
            </a:r>
            <a:r>
              <a:rPr lang="es-ES" sz="2400" dirty="0" err="1"/>
              <a:t>grubbs.test</a:t>
            </a:r>
            <a:r>
              <a:rPr lang="es-ES" sz="2400" dirty="0"/>
              <a:t> del paquete </a:t>
            </a:r>
            <a:r>
              <a:rPr lang="es-ES" sz="2400" dirty="0" err="1"/>
              <a:t>outliers</a:t>
            </a:r>
            <a:endParaRPr lang="es-ES" sz="3600" b="1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C0D4F8F-F820-40C3-BEB9-BE0344075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87105"/>
              </p:ext>
            </p:extLst>
          </p:nvPr>
        </p:nvGraphicFramePr>
        <p:xfrm>
          <a:off x="755576" y="1700807"/>
          <a:ext cx="2184230" cy="50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7589" imgH="355446" progId="Equation.DSMT4">
                  <p:embed/>
                </p:oleObj>
              </mc:Choice>
              <mc:Fallback>
                <p:oleObj r:id="rId2" imgW="1637589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7"/>
                        <a:ext cx="2184230" cy="504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23874D7-832E-46C6-B746-EEEF61F17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7960"/>
              </p:ext>
            </p:extLst>
          </p:nvPr>
        </p:nvGraphicFramePr>
        <p:xfrm>
          <a:off x="1835696" y="2247899"/>
          <a:ext cx="178797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088" imgH="774364" progId="Equation.DSMT4">
                  <p:embed/>
                </p:oleObj>
              </mc:Choice>
              <mc:Fallback>
                <p:oleObj r:id="rId4" imgW="1409088" imgH="77436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47899"/>
                        <a:ext cx="1787978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AA07E8A-1502-4AAE-9C90-DE595AF9A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6894"/>
              </p:ext>
            </p:extLst>
          </p:nvPr>
        </p:nvGraphicFramePr>
        <p:xfrm>
          <a:off x="4978896" y="2204859"/>
          <a:ext cx="1609328" cy="9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73200" imgH="774700" progId="Equation.DSMT4">
                  <p:embed/>
                </p:oleObj>
              </mc:Choice>
              <mc:Fallback>
                <p:oleObj r:id="rId6" imgW="14732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96" y="2204859"/>
                        <a:ext cx="1609328" cy="93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DF38B0-42C2-42B1-8235-35FDA33A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790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8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b) Prueba de Dixon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355458" cy="489654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Estadístico de Prueba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400" dirty="0"/>
              <a:t>La cual elimina la influencia de las j-1 otras observaciones grandes y k observaciones extremas pequeñas. Dixon sugirió usar j=1,2 y k=0,1,2. Para evitar el efecto de enmascaramiento de dos </a:t>
            </a:r>
            <a:r>
              <a:rPr lang="es-ES" sz="2400" dirty="0" err="1"/>
              <a:t>outliers</a:t>
            </a:r>
            <a:r>
              <a:rPr lang="es-ES" sz="2400" dirty="0"/>
              <a:t> superiores se podría usar j=2 y k=1 o 2, podría ser considerado como más robusto</a:t>
            </a:r>
          </a:p>
          <a:p>
            <a:pPr marL="0" indent="0" algn="just">
              <a:buNone/>
            </a:pPr>
            <a:r>
              <a:rPr lang="es-ES" sz="2400" b="1" dirty="0"/>
              <a:t>En R</a:t>
            </a:r>
            <a:r>
              <a:rPr lang="es-ES" sz="2400" dirty="0"/>
              <a:t>: </a:t>
            </a:r>
            <a:r>
              <a:rPr lang="es-ES" sz="2400" dirty="0" err="1"/>
              <a:t>dixon.test</a:t>
            </a:r>
            <a:r>
              <a:rPr lang="es-ES" sz="2400" dirty="0"/>
              <a:t> del paquete </a:t>
            </a:r>
            <a:r>
              <a:rPr lang="es-ES" sz="2400" dirty="0" err="1"/>
              <a:t>outliers</a:t>
            </a:r>
            <a:endParaRPr lang="es-ES" sz="3600" b="1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F38B0-42C2-42B1-8235-35FDA33A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790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33A91B-0803-4477-83E1-DB2304BA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1966910"/>
            <a:ext cx="155537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E454725-4C56-4428-8C92-5637E6B68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119"/>
              </p:ext>
            </p:extLst>
          </p:nvPr>
        </p:nvGraphicFramePr>
        <p:xfrm>
          <a:off x="3347864" y="1966910"/>
          <a:ext cx="1944216" cy="103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990600" progId="Equation.DSMT4">
                  <p:embed/>
                </p:oleObj>
              </mc:Choice>
              <mc:Fallback>
                <p:oleObj r:id="rId2" imgW="18542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66910"/>
                        <a:ext cx="1944216" cy="1036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63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c) Prueba de </a:t>
            </a:r>
            <a:r>
              <a:rPr lang="es-ES" altLang="es-PE" sz="4000" b="1" dirty="0" err="1">
                <a:solidFill>
                  <a:srgbClr val="0070C0"/>
                </a:solidFill>
              </a:rPr>
              <a:t>Rosner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355458" cy="489654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Estadístico de Prueba</a:t>
            </a:r>
          </a:p>
          <a:p>
            <a:pPr marL="0" indent="0" algn="just">
              <a:buNone/>
            </a:pPr>
            <a:r>
              <a:rPr lang="en-US" sz="2400" dirty="0"/>
              <a:t>Se </a:t>
            </a:r>
            <a:r>
              <a:rPr lang="en-US" sz="2400" dirty="0" err="1"/>
              <a:t>utiliza</a:t>
            </a:r>
            <a:r>
              <a:rPr lang="en-US" sz="2400" dirty="0"/>
              <a:t> para </a:t>
            </a:r>
            <a:r>
              <a:rPr lang="en-US" sz="2400" dirty="0" err="1"/>
              <a:t>múltiples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atípicos</a:t>
            </a:r>
            <a:r>
              <a:rPr lang="en-US" sz="2400" dirty="0"/>
              <a:t>, </a:t>
            </a:r>
            <a:r>
              <a:rPr lang="en-US" sz="2400" dirty="0" err="1"/>
              <a:t>exactamente</a:t>
            </a:r>
            <a:r>
              <a:rPr lang="en-US" sz="2400" dirty="0"/>
              <a:t>, para </a:t>
            </a:r>
            <a:r>
              <a:rPr lang="en-US" sz="2400" dirty="0" err="1"/>
              <a:t>detectar</a:t>
            </a:r>
            <a:r>
              <a:rPr lang="en-US" sz="2400" dirty="0"/>
              <a:t> hasta 10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atípicos</a:t>
            </a:r>
            <a:r>
              <a:rPr lang="en-US" sz="2400" dirty="0"/>
              <a:t> </a:t>
            </a:r>
            <a:r>
              <a:rPr lang="en-US" sz="2400" dirty="0" err="1"/>
              <a:t>inferiores</a:t>
            </a:r>
            <a:r>
              <a:rPr lang="en-US" sz="2400" dirty="0"/>
              <a:t> y </a:t>
            </a:r>
            <a:r>
              <a:rPr lang="en-US" sz="2400" dirty="0" err="1"/>
              <a:t>superiores</a:t>
            </a:r>
            <a:r>
              <a:rPr lang="en-US" sz="2400" dirty="0"/>
              <a:t> entre los </a:t>
            </a:r>
            <a:r>
              <a:rPr lang="en-US" sz="2400" dirty="0" err="1"/>
              <a:t>valores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seleccionados</a:t>
            </a:r>
            <a:r>
              <a:rPr lang="en-US" sz="2400" dirty="0"/>
              <a:t> de una </a:t>
            </a:r>
            <a:r>
              <a:rPr lang="en-US" sz="2400" dirty="0" err="1"/>
              <a:t>misma</a:t>
            </a:r>
            <a:r>
              <a:rPr lang="en-US" sz="2400" dirty="0"/>
              <a:t> </a:t>
            </a:r>
            <a:r>
              <a:rPr lang="en-US" sz="2400" dirty="0" err="1"/>
              <a:t>muestra</a:t>
            </a:r>
            <a:r>
              <a:rPr lang="en-US" sz="2400" dirty="0"/>
              <a:t>.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prueba</a:t>
            </a:r>
            <a:r>
              <a:rPr lang="en-US" sz="2400" dirty="0"/>
              <a:t> </a:t>
            </a:r>
            <a:r>
              <a:rPr lang="en-US" sz="2400" dirty="0" err="1"/>
              <a:t>detectará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atípicos</a:t>
            </a:r>
            <a:r>
              <a:rPr lang="en-US" sz="2400" dirty="0"/>
              <a:t> que </a:t>
            </a:r>
            <a:r>
              <a:rPr lang="en-US" sz="2400" dirty="0" err="1"/>
              <a:t>sean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pequeños</a:t>
            </a:r>
            <a:r>
              <a:rPr lang="en-US" sz="2400" dirty="0"/>
              <a:t> o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grandes</a:t>
            </a:r>
            <a:r>
              <a:rPr lang="en-US" sz="2400" dirty="0"/>
              <a:t> que </a:t>
            </a:r>
            <a:r>
              <a:rPr lang="en-US" sz="2400" dirty="0" err="1"/>
              <a:t>el</a:t>
            </a:r>
            <a:r>
              <a:rPr lang="en-US" sz="2400" dirty="0"/>
              <a:t> resto de los </a:t>
            </a:r>
            <a:r>
              <a:rPr lang="en-US" sz="2400" dirty="0" err="1"/>
              <a:t>datos</a:t>
            </a:r>
            <a:r>
              <a:rPr lang="en-US" sz="2400" dirty="0"/>
              <a:t>. El </a:t>
            </a:r>
            <a:r>
              <a:rPr lang="en-US" sz="2400" dirty="0" err="1"/>
              <a:t>enfoque</a:t>
            </a:r>
            <a:r>
              <a:rPr lang="en-US" sz="2400" dirty="0"/>
              <a:t> de Rosner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diseñado</a:t>
            </a:r>
            <a:r>
              <a:rPr lang="en-US" sz="2400" dirty="0"/>
              <a:t> para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del </a:t>
            </a:r>
            <a:r>
              <a:rPr lang="en-US" sz="2400" dirty="0" err="1"/>
              <a:t>enmascaramiento</a:t>
            </a:r>
            <a:r>
              <a:rPr lang="en-US" sz="2400" dirty="0"/>
              <a:t>, que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un valor </a:t>
            </a:r>
            <a:r>
              <a:rPr lang="en-US" sz="2400" dirty="0" err="1"/>
              <a:t>atípico</a:t>
            </a:r>
            <a:r>
              <a:rPr lang="en-US" sz="2400" dirty="0"/>
              <a:t> (valor </a:t>
            </a:r>
            <a:r>
              <a:rPr lang="en-US" sz="2400" dirty="0" err="1"/>
              <a:t>desapercibido</a:t>
            </a:r>
            <a:r>
              <a:rPr lang="en-US" sz="2400" dirty="0"/>
              <a:t>) no se </a:t>
            </a:r>
            <a:r>
              <a:rPr lang="en-US" sz="2400" dirty="0" err="1"/>
              <a:t>detecta</a:t>
            </a:r>
            <a:r>
              <a:rPr lang="en-US" sz="2400" dirty="0"/>
              <a:t>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un valor </a:t>
            </a:r>
            <a:r>
              <a:rPr lang="en-US" sz="2400" dirty="0" err="1"/>
              <a:t>cercano</a:t>
            </a:r>
            <a:r>
              <a:rPr lang="en-US" sz="2400" dirty="0"/>
              <a:t> a </a:t>
            </a:r>
            <a:r>
              <a:rPr lang="en-US" sz="2400" dirty="0" err="1"/>
              <a:t>otro</a:t>
            </a:r>
            <a:r>
              <a:rPr lang="en-US" sz="2400" dirty="0"/>
              <a:t> valor </a:t>
            </a:r>
            <a:r>
              <a:rPr lang="en-US" sz="2400" dirty="0" err="1"/>
              <a:t>atípico</a:t>
            </a:r>
            <a:r>
              <a:rPr lang="en-US" sz="2400" dirty="0"/>
              <a:t>.</a:t>
            </a:r>
            <a:endParaRPr lang="es-PE" sz="2400" dirty="0"/>
          </a:p>
          <a:p>
            <a:pPr marL="0" indent="0" algn="just">
              <a:buNone/>
            </a:pPr>
            <a:r>
              <a:rPr lang="es-ES" sz="3200" b="1" dirty="0"/>
              <a:t>En R</a:t>
            </a:r>
            <a:r>
              <a:rPr lang="es-ES" sz="3200" dirty="0"/>
              <a:t>: </a:t>
            </a:r>
            <a:r>
              <a:rPr lang="es-ES" sz="3200" dirty="0" err="1"/>
              <a:t>rosnerTest</a:t>
            </a:r>
            <a:r>
              <a:rPr lang="es-ES" sz="3200" dirty="0"/>
              <a:t> del paquete </a:t>
            </a:r>
            <a:r>
              <a:rPr lang="es-ES" sz="3200"/>
              <a:t>EnvStats</a:t>
            </a:r>
            <a:endParaRPr lang="es-ES" sz="3600" b="1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F38B0-42C2-42B1-8235-35FDA33A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790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33A91B-0803-4477-83E1-DB2304BA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1966910"/>
            <a:ext cx="155537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6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765175"/>
            <a:ext cx="8270875" cy="5903913"/>
          </a:xfrm>
        </p:spPr>
        <p:txBody>
          <a:bodyPr/>
          <a:lstStyle/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2200" dirty="0"/>
              <a:t>	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1800" dirty="0">
                <a:solidFill>
                  <a:srgbClr val="00B0F0"/>
                </a:solidFill>
              </a:rPr>
              <a:t>3.3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para evaluar </a:t>
            </a:r>
            <a:r>
              <a:rPr lang="es-ES" sz="2000" dirty="0" err="1"/>
              <a:t>Aleatoridad</a:t>
            </a:r>
            <a:r>
              <a:rPr lang="es-ES" sz="2200" dirty="0"/>
              <a:t> </a:t>
            </a:r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Corrida o Rachas</a:t>
            </a:r>
          </a:p>
          <a:p>
            <a:pPr marL="541338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800" dirty="0">
                <a:solidFill>
                  <a:srgbClr val="00B0F0"/>
                </a:solidFill>
              </a:rPr>
              <a:t>3.4</a:t>
            </a:r>
            <a:r>
              <a:rPr lang="es-ES" sz="2200" dirty="0"/>
              <a:t> </a:t>
            </a:r>
            <a:r>
              <a:rPr lang="es-ES" sz="2000" dirty="0"/>
              <a:t>Pruebas para evaluar simetría</a:t>
            </a:r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Triadas</a:t>
            </a:r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Camilo-</a:t>
            </a:r>
            <a:r>
              <a:rPr lang="es-ES" sz="1800" dirty="0" err="1"/>
              <a:t>Masaro</a:t>
            </a:r>
            <a:endParaRPr lang="es-ES" sz="1800" dirty="0"/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Miao-Gel-</a:t>
            </a:r>
            <a:r>
              <a:rPr lang="es-ES" sz="1800" dirty="0" err="1"/>
              <a:t>Gastwirth</a:t>
            </a:r>
            <a:endParaRPr lang="es-ES" sz="1800" dirty="0"/>
          </a:p>
          <a:p>
            <a:pPr marL="541338" lvl="3" indent="-363538" algn="just" eaLnBrk="1" hangingPunct="1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rgbClr val="00B0F0"/>
                </a:solidFill>
              </a:rPr>
              <a:t>4.</a:t>
            </a:r>
            <a:r>
              <a:rPr lang="es-ES" sz="2000" dirty="0"/>
              <a:t> Pruebas para evaluar un parámetro de locación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Signos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Wilcoxon</a:t>
            </a:r>
            <a:endParaRPr lang="es-ES" sz="2200" dirty="0"/>
          </a:p>
          <a:p>
            <a:pPr marL="449263" lvl="3" indent="-271463" algn="just" eaLnBrk="1" hangingPunct="1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rgbClr val="00B0F0"/>
                </a:solidFill>
              </a:rPr>
              <a:t>5.</a:t>
            </a:r>
            <a:r>
              <a:rPr lang="es-ES" sz="2000" dirty="0"/>
              <a:t> Pruebas para detectar datos atípicos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</a:t>
            </a:r>
            <a:r>
              <a:rPr lang="es-ES" sz="2000" dirty="0" err="1"/>
              <a:t>Grubbs</a:t>
            </a:r>
            <a:endParaRPr lang="es-ES" sz="2000" dirty="0"/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Dixon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</a:t>
            </a:r>
            <a:r>
              <a:rPr lang="es-ES" sz="2000" dirty="0" err="1"/>
              <a:t>Rosner</a:t>
            </a:r>
            <a:endParaRPr lang="es-ES" sz="2200" dirty="0"/>
          </a:p>
          <a:p>
            <a:pPr marL="804863" lvl="3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4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311275"/>
            <a:ext cx="7772400" cy="50704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En algunas investigaciones, el objetivo es analizar el comportamiento de uno o varios parámetros de la(s) variable(s) de interés.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Para realizar este análisis, se debe seleccionar una muestra aleatoria de tamaño n proveniente de la población de tamaño N.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Esta muestra se obtiene por lo general siguiendo un esquema de Muestreo Aleatorio Simple (MAS) sin reemplazo</a:t>
            </a:r>
            <a:endParaRPr lang="es-ES" altLang="es-PE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57F656-7F95-4BFC-AD82-91F968501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12" t="29001" r="25976" b="22147"/>
          <a:stretch/>
        </p:blipFill>
        <p:spPr>
          <a:xfrm>
            <a:off x="899592" y="1011012"/>
            <a:ext cx="7200800" cy="50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400" dirty="0"/>
              <a:t>Los dos tipos de resultados se pueden clasificar en “éxito” o “fracaso” con lo que posteriormente se puede aplicar la función de probabilidad binomial para poder calcular la probabilidad de ocurrencia de la hipótesis nula formulada.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marL="355600" lvl="0" indent="-355600">
              <a:buFont typeface="Wingdings" panose="05000000000000000000" pitchFamily="2" charset="2"/>
              <a:buChar char="§"/>
            </a:pPr>
            <a:r>
              <a:rPr lang="es-PE" sz="2400" dirty="0"/>
              <a:t>Los n elementos pertenecientes a la muestra son mutuamente independientes.</a:t>
            </a:r>
          </a:p>
          <a:p>
            <a:pPr marL="355600" lvl="0" indent="-355600">
              <a:buFont typeface="Wingdings" panose="05000000000000000000" pitchFamily="2" charset="2"/>
              <a:buChar char="§"/>
            </a:pPr>
            <a:r>
              <a:rPr lang="es-PE" sz="2400" dirty="0"/>
              <a:t>Cada elemento tiene probabilidad π de que resulte de la clase 1, siendo π el mismo para las n elementos.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21EE8169-9E4C-42FF-8787-24201B6D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18172"/>
              </p:ext>
            </p:extLst>
          </p:nvPr>
        </p:nvGraphicFramePr>
        <p:xfrm>
          <a:off x="611560" y="1192557"/>
          <a:ext cx="7056784" cy="15925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4873">
                  <a:extLst>
                    <a:ext uri="{9D8B030D-6E8A-4147-A177-3AD203B41FA5}">
                      <a16:colId xmlns:a16="http://schemas.microsoft.com/office/drawing/2014/main" val="2926640137"/>
                    </a:ext>
                  </a:extLst>
                </a:gridCol>
                <a:gridCol w="812930">
                  <a:extLst>
                    <a:ext uri="{9D8B030D-6E8A-4147-A177-3AD203B41FA5}">
                      <a16:colId xmlns:a16="http://schemas.microsoft.com/office/drawing/2014/main" val="720886361"/>
                    </a:ext>
                  </a:extLst>
                </a:gridCol>
                <a:gridCol w="2188594">
                  <a:extLst>
                    <a:ext uri="{9D8B030D-6E8A-4147-A177-3AD203B41FA5}">
                      <a16:colId xmlns:a16="http://schemas.microsoft.com/office/drawing/2014/main" val="993470882"/>
                    </a:ext>
                  </a:extLst>
                </a:gridCol>
                <a:gridCol w="843671">
                  <a:extLst>
                    <a:ext uri="{9D8B030D-6E8A-4147-A177-3AD203B41FA5}">
                      <a16:colId xmlns:a16="http://schemas.microsoft.com/office/drawing/2014/main" val="284968119"/>
                    </a:ext>
                  </a:extLst>
                </a:gridCol>
                <a:gridCol w="1626716">
                  <a:extLst>
                    <a:ext uri="{9D8B030D-6E8A-4147-A177-3AD203B41FA5}">
                      <a16:colId xmlns:a16="http://schemas.microsoft.com/office/drawing/2014/main" val="257949040"/>
                    </a:ext>
                  </a:extLst>
                </a:gridCol>
              </a:tblGrid>
              <a:tr h="36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Bilateral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Unilateral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517265"/>
                  </a:ext>
                </a:extLst>
              </a:tr>
              <a:tr h="381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Caso A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Caso B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 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Caso C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955439"/>
                  </a:ext>
                </a:extLst>
              </a:tr>
              <a:tr h="847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046408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8BCEAF9-4192-4C67-8070-9401C9948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04812"/>
              </p:ext>
            </p:extLst>
          </p:nvPr>
        </p:nvGraphicFramePr>
        <p:xfrm>
          <a:off x="733275" y="1917343"/>
          <a:ext cx="1484762" cy="96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1200" imgH="457200" progId="Equation.DSMT4">
                  <p:embed/>
                </p:oleObj>
              </mc:Choice>
              <mc:Fallback>
                <p:oleObj r:id="rId3" imgW="711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75" y="1917343"/>
                        <a:ext cx="1484762" cy="96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CD977DC-0592-4E34-A531-155BBA595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83262"/>
              </p:ext>
            </p:extLst>
          </p:nvPr>
        </p:nvGraphicFramePr>
        <p:xfrm>
          <a:off x="6300192" y="1993920"/>
          <a:ext cx="1179510" cy="86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1200" imgH="457200" progId="Equation.DSMT4">
                  <p:embed/>
                </p:oleObj>
              </mc:Choice>
              <mc:Fallback>
                <p:oleObj r:id="rId5" imgW="711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993920"/>
                        <a:ext cx="1179510" cy="862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B366AFD-1F5E-4F9F-8F25-56AE5E2C7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29656"/>
              </p:ext>
            </p:extLst>
          </p:nvPr>
        </p:nvGraphicFramePr>
        <p:xfrm>
          <a:off x="3426977" y="1935586"/>
          <a:ext cx="1352933" cy="88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11200" imgH="457200" progId="Equation.DSMT4">
                  <p:embed/>
                </p:oleObj>
              </mc:Choice>
              <mc:Fallback>
                <p:oleObj r:id="rId7" imgW="711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977" y="1935586"/>
                        <a:ext cx="1352933" cy="881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611560" y="301956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El </a:t>
            </a:r>
            <a:r>
              <a:rPr lang="es-PE" dirty="0" err="1"/>
              <a:t>pvalor</a:t>
            </a:r>
            <a:r>
              <a:rPr lang="es-PE" dirty="0"/>
              <a:t> se calcula dependiendo de la hipótesis alterna usando la distribución binomial.</a:t>
            </a:r>
          </a:p>
          <a:p>
            <a:pPr algn="just"/>
            <a:r>
              <a:rPr lang="es-PE" dirty="0"/>
              <a:t>Si la muestra es grande se puede usar la aproximación a la normal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_tradnl" dirty="0"/>
              <a:t>Donde: O</a:t>
            </a:r>
            <a:r>
              <a:rPr lang="es-ES_tradnl" baseline="-25000" dirty="0"/>
              <a:t>1</a:t>
            </a:r>
            <a:r>
              <a:rPr lang="es-ES_tradnl" dirty="0"/>
              <a:t>+0.5 si x&lt;n</a:t>
            </a:r>
            <a:r>
              <a:rPr lang="es-ES_tradnl" dirty="0">
                <a:sym typeface="Symbol" panose="05050102010706020507" pitchFamily="18" charset="2"/>
              </a:rPr>
              <a:t></a:t>
            </a:r>
            <a:r>
              <a:rPr lang="es-ES_tradnl" baseline="-25000" dirty="0"/>
              <a:t>0</a:t>
            </a:r>
            <a:r>
              <a:rPr lang="es-ES_tradnl" dirty="0"/>
              <a:t> y O</a:t>
            </a:r>
            <a:r>
              <a:rPr lang="es-ES_tradnl" baseline="-25000" dirty="0"/>
              <a:t>1</a:t>
            </a:r>
            <a:r>
              <a:rPr lang="es-ES_tradnl" dirty="0"/>
              <a:t>-0.5 si x&gt;n</a:t>
            </a:r>
            <a:r>
              <a:rPr lang="es-ES_tradnl" dirty="0">
                <a:sym typeface="Symbol" panose="05050102010706020507" pitchFamily="18" charset="2"/>
              </a:rPr>
              <a:t></a:t>
            </a:r>
            <a:r>
              <a:rPr lang="es-ES_tradnl" baseline="-25000" dirty="0"/>
              <a:t>0</a:t>
            </a:r>
            <a:endParaRPr lang="es-PE" baseline="-25000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472DB7-C27B-4068-93E1-36914F75C0EC}"/>
                  </a:ext>
                </a:extLst>
              </p:cNvPr>
              <p:cNvSpPr txBox="1"/>
              <p:nvPr/>
            </p:nvSpPr>
            <p:spPr>
              <a:xfrm>
                <a:off x="2155572" y="4722020"/>
                <a:ext cx="4688840" cy="112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±0.5)−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472DB7-C27B-4068-93E1-36914F75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72" y="4722020"/>
                <a:ext cx="4688840" cy="1127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9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Intervalo de confianza</a:t>
            </a:r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r>
              <a:rPr lang="es-PE" sz="2800" dirty="0">
                <a:solidFill>
                  <a:schemeClr val="tx1"/>
                </a:solidFill>
                <a:latin typeface="Tahoma" panose="020B0604030504040204" pitchFamily="34" charset="0"/>
              </a:rPr>
              <a:t>Cuando</a:t>
            </a:r>
            <a:r>
              <a:rPr lang="es-PE" sz="3200" dirty="0"/>
              <a:t> el tamaño de muestra es grande se puede utilizar:</a:t>
            </a:r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r>
              <a:rPr lang="es-PE" sz="3200" b="1" dirty="0"/>
              <a:t>En R</a:t>
            </a:r>
            <a:r>
              <a:rPr lang="es-PE" sz="3200" dirty="0"/>
              <a:t>: </a:t>
            </a:r>
            <a:r>
              <a:rPr lang="es-PE" sz="3200" dirty="0" err="1"/>
              <a:t>binom.test</a:t>
            </a:r>
            <a:endParaRPr lang="es-PE" sz="3200" dirty="0"/>
          </a:p>
          <a:p>
            <a:pPr marL="0" lvl="0" indent="0">
              <a:buNone/>
            </a:pPr>
            <a:endParaRPr lang="es-PE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12DE34-BAF3-45C0-8167-EC75BB10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709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16FF85B-79F7-4D87-903C-51E5E7ED5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89806"/>
              </p:ext>
            </p:extLst>
          </p:nvPr>
        </p:nvGraphicFramePr>
        <p:xfrm>
          <a:off x="2269467" y="1718545"/>
          <a:ext cx="4101010" cy="71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65400" imgH="482600" progId="Equation.DSMT4">
                  <p:embed/>
                </p:oleObj>
              </mc:Choice>
              <mc:Fallback>
                <p:oleObj r:id="rId3" imgW="2565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67" y="1718545"/>
                        <a:ext cx="4101010" cy="711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43BECD9A-75DC-4430-935D-E1B3C4F7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566987"/>
            <a:ext cx="11521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EF8A105-4FB9-4364-8115-F89946EAA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289403"/>
              </p:ext>
            </p:extLst>
          </p:nvPr>
        </p:nvGraphicFramePr>
        <p:xfrm>
          <a:off x="2339752" y="2601755"/>
          <a:ext cx="3960440" cy="77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68600" imgH="546100" progId="Equation.DSMT4">
                  <p:embed/>
                </p:oleObj>
              </mc:Choice>
              <mc:Fallback>
                <p:oleObj r:id="rId5" imgW="27686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01755"/>
                        <a:ext cx="3960440" cy="77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B7274ABF-54A9-4A58-97CF-D989E57E3D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60" y="5068630"/>
            <a:ext cx="112997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BAA36B5-47E3-4034-94AB-2A77B6C1E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32689"/>
              </p:ext>
            </p:extLst>
          </p:nvPr>
        </p:nvGraphicFramePr>
        <p:xfrm>
          <a:off x="1331640" y="4754652"/>
          <a:ext cx="3092127" cy="83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32000" imgH="520700" progId="Equation.DSMT4">
                  <p:embed/>
                </p:oleObj>
              </mc:Choice>
              <mc:Fallback>
                <p:oleObj r:id="rId7" imgW="20320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54652"/>
                        <a:ext cx="3092127" cy="832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B05A9A53-EB69-4CB6-8C39-AE09D68E42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87985" y="6129669"/>
            <a:ext cx="10492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F866E74-3444-4B33-B4D8-10730E8C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12478"/>
              </p:ext>
            </p:extLst>
          </p:nvPr>
        </p:nvGraphicFramePr>
        <p:xfrm>
          <a:off x="4588005" y="4747147"/>
          <a:ext cx="3080339" cy="77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057400" imgH="520700" progId="Equation.DSMT4">
                  <p:embed/>
                </p:oleObj>
              </mc:Choice>
              <mc:Fallback>
                <p:oleObj r:id="rId9" imgW="20574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005" y="4747147"/>
                        <a:ext cx="3080339" cy="77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25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0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6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7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8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9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</TotalTime>
  <Words>2367</Words>
  <Application>Microsoft Office PowerPoint</Application>
  <PresentationFormat>Presentación en pantalla (4:3)</PresentationFormat>
  <Paragraphs>323</Paragraphs>
  <Slides>35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Arial</vt:lpstr>
      <vt:lpstr>Arial Black</vt:lpstr>
      <vt:lpstr>Cambria Math</vt:lpstr>
      <vt:lpstr>Tahoma</vt:lpstr>
      <vt:lpstr>Times New Roman</vt:lpstr>
      <vt:lpstr>Trebuchet MS</vt:lpstr>
      <vt:lpstr>Wingdings</vt:lpstr>
      <vt:lpstr>Wingdings 3</vt:lpstr>
      <vt:lpstr>Faceta</vt:lpstr>
      <vt:lpstr>Equation.DSMT4</vt:lpstr>
      <vt:lpstr>Equation.3</vt:lpstr>
      <vt:lpstr>UNIVERSIDAD NACIONAL AGRARIA LA MOLINA</vt:lpstr>
      <vt:lpstr>“Cada uno de nosotros ha estado haciendo todas las estadísticas de su vida, en el sentido de que cada uno de nosotros ha querido llegar a conclusiones basadas en observaciones empíricas desde su nacimiento” </vt:lpstr>
      <vt:lpstr>Contenido</vt:lpstr>
      <vt:lpstr>Contenido</vt:lpstr>
      <vt:lpstr>1. Introducción</vt:lpstr>
      <vt:lpstr>1. Introducción</vt:lpstr>
      <vt:lpstr>2. Prueba para una variable dicotómica a) Prueba Binomial</vt:lpstr>
      <vt:lpstr>2. Prueba para una variable dicotómica a) Prueba Binomial</vt:lpstr>
      <vt:lpstr>2. Prueba para una variable dicotómica a) Prueba Binomial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3.2 Pruebas de normalidad</vt:lpstr>
      <vt:lpstr>3. Prueba para evaluar supuestos 3.2 Pruebas de normalidad</vt:lpstr>
      <vt:lpstr>3. Prueba para evaluar supuestos 3.2 Pruebas de normalidad</vt:lpstr>
      <vt:lpstr>3. Prueba para evaluar supuestos 3.2 Pruebas de normalidad</vt:lpstr>
      <vt:lpstr>3. Prueba para evaluar supuestos 3.3 Pruebas para evaluar Aleatoriedad</vt:lpstr>
      <vt:lpstr>3. Prueba para evaluar supuestos 3.3 Pruebas para evaluar Aleatoriedad</vt:lpstr>
      <vt:lpstr>3. Prueba para evaluar supuestos 3.4 Pruebas para evaluar Simetría</vt:lpstr>
      <vt:lpstr>3. Prueba para evaluar supuestos 3.4 Pruebas para evaluar Simetría</vt:lpstr>
      <vt:lpstr>3. Prueba para evaluar supuestos 3.4 Pruebas para evaluar Simetría</vt:lpstr>
      <vt:lpstr>3. Prueba para evaluar supuestos 3.4 Pruebas para evaluar Simetría</vt:lpstr>
      <vt:lpstr>4. Prueba para evaluar un parámetro de posición </vt:lpstr>
      <vt:lpstr>4. Prueba para evaluar un parámetro de posición </vt:lpstr>
      <vt:lpstr>4. Prueba para evaluar un parámetro de posición </vt:lpstr>
      <vt:lpstr>4. Prueba para evaluar un parámetro de posición </vt:lpstr>
      <vt:lpstr>5. Prueba para detectar outliers </vt:lpstr>
      <vt:lpstr>5. Prueba para detectar outliers a) Prueba de Grubbs</vt:lpstr>
      <vt:lpstr>5. Prueba para detectar outliers b) Prueba de Dixon</vt:lpstr>
      <vt:lpstr>5. Prueba para detectar outliers c) Prueba de Rosner</vt:lpstr>
    </vt:vector>
  </TitlesOfParts>
  <Company>Estadistica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Computacional</dc:title>
  <dc:creator>Docente09</dc:creator>
  <cp:lastModifiedBy>Jaime Porras</cp:lastModifiedBy>
  <cp:revision>248</cp:revision>
  <dcterms:created xsi:type="dcterms:W3CDTF">2006-08-18T14:21:20Z</dcterms:created>
  <dcterms:modified xsi:type="dcterms:W3CDTF">2022-05-01T17:19:56Z</dcterms:modified>
</cp:coreProperties>
</file>