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342c363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42c363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42c363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42c363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After testing through multiple iterations of vectorizers, following hyperparameters were chosen. </a:t>
            </a:r>
            <a:endParaRPr sz="1000">
              <a:solidFill>
                <a:schemeClr val="dk1"/>
              </a:solidFill>
              <a:latin typeface="Open Sans"/>
              <a:ea typeface="Open Sans"/>
              <a:cs typeface="Open Sans"/>
              <a:sym typeface="Open Sans"/>
            </a:endParaRPr>
          </a:p>
          <a:p>
            <a:pPr indent="-292100" lvl="0" marL="457200" rtl="0" algn="l">
              <a:lnSpc>
                <a:spcPct val="150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Min_df : 5  </a:t>
            </a:r>
            <a:endParaRPr sz="1000">
              <a:solidFill>
                <a:schemeClr val="dk1"/>
              </a:solidFill>
              <a:latin typeface="Open Sans"/>
              <a:ea typeface="Open Sans"/>
              <a:cs typeface="Open Sans"/>
              <a:sym typeface="Open Sans"/>
            </a:endParaRPr>
          </a:p>
          <a:p>
            <a:pPr indent="-292100" lvl="1" marL="914400" rtl="0" algn="l">
              <a:lnSpc>
                <a:spcPct val="150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We have at least 30 reviews per product, 5 was chosen to reduce any words counts that are one-off.</a:t>
            </a:r>
            <a:endParaRPr sz="1000">
              <a:solidFill>
                <a:schemeClr val="dk1"/>
              </a:solidFill>
              <a:latin typeface="Open Sans"/>
              <a:ea typeface="Open Sans"/>
              <a:cs typeface="Open Sans"/>
              <a:sym typeface="Open Sans"/>
            </a:endParaRPr>
          </a:p>
          <a:p>
            <a:pPr indent="-292100" lvl="0" marL="457200" rtl="0" algn="l">
              <a:lnSpc>
                <a:spcPct val="150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Max_df : 0.5</a:t>
            </a:r>
            <a:endParaRPr sz="1000">
              <a:solidFill>
                <a:schemeClr val="dk1"/>
              </a:solidFill>
              <a:latin typeface="Open Sans"/>
              <a:ea typeface="Open Sans"/>
              <a:cs typeface="Open Sans"/>
              <a:sym typeface="Open Sans"/>
            </a:endParaRPr>
          </a:p>
          <a:p>
            <a:pPr indent="-292100" lvl="1" marL="914400" rtl="0" algn="l">
              <a:lnSpc>
                <a:spcPct val="150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Since we are dealing with people’s opinions instead of the product descriptions, words that appear in more than half of the corpora are considered unneeded.</a:t>
            </a:r>
            <a:endParaRPr sz="1000">
              <a:solidFill>
                <a:schemeClr val="dk1"/>
              </a:solidFill>
              <a:latin typeface="Open Sans"/>
              <a:ea typeface="Open Sans"/>
              <a:cs typeface="Open Sans"/>
              <a:sym typeface="Open Sans"/>
            </a:endParaRPr>
          </a:p>
          <a:p>
            <a:pPr indent="-292100" lvl="0" marL="457200" rtl="0" algn="l">
              <a:lnSpc>
                <a:spcPct val="150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Max_features : 50000</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42c363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42c363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 In the prior data cleaning, we have checked the duplicates for the entire rows but further processing revealed there were reviewers making the same reviews to different books passing the null check.</a:t>
            </a:r>
            <a:endParaRPr sz="1000">
              <a:solidFill>
                <a:schemeClr val="dk1"/>
              </a:solidFill>
              <a:latin typeface="Open Sans"/>
              <a:ea typeface="Open Sans"/>
              <a:cs typeface="Open Sans"/>
              <a:sym typeface="Open Sans"/>
            </a:endParaRPr>
          </a:p>
          <a:p>
            <a:pPr indent="-292100" lvl="0" marL="457200" rtl="0" algn="l">
              <a:lnSpc>
                <a:spcPct val="150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To account for this, the original dataset was imported again and cleaned.</a:t>
            </a:r>
            <a:endParaRPr sz="1000">
              <a:solidFill>
                <a:schemeClr val="dk1"/>
              </a:solidFill>
              <a:latin typeface="Open Sans"/>
              <a:ea typeface="Open Sans"/>
              <a:cs typeface="Open Sans"/>
              <a:sym typeface="Open Sans"/>
            </a:endParaRPr>
          </a:p>
          <a:p>
            <a:pPr indent="0" lvl="0" marL="45720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42c363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42c363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 In the prior data cleaning, we have checked the duplicates for the entire rows but further processing revealed there were reviewers making the same reviews to different books passing the null check.</a:t>
            </a:r>
            <a:endParaRPr sz="1000">
              <a:solidFill>
                <a:schemeClr val="dk1"/>
              </a:solidFill>
              <a:latin typeface="Open Sans"/>
              <a:ea typeface="Open Sans"/>
              <a:cs typeface="Open Sans"/>
              <a:sym typeface="Open Sans"/>
            </a:endParaRPr>
          </a:p>
          <a:p>
            <a:pPr indent="-292100" lvl="0" marL="457200" rtl="0" algn="l">
              <a:lnSpc>
                <a:spcPct val="150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To account for this, the original dataset was imported again and cleaned.</a:t>
            </a:r>
            <a:endParaRPr sz="1000">
              <a:solidFill>
                <a:schemeClr val="dk1"/>
              </a:solidFill>
              <a:latin typeface="Open Sans"/>
              <a:ea typeface="Open Sans"/>
              <a:cs typeface="Open Sans"/>
              <a:sym typeface="Open Sans"/>
            </a:endParaRPr>
          </a:p>
          <a:p>
            <a:pPr indent="0" lvl="0" marL="45720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42c363e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42c363e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50">
                <a:solidFill>
                  <a:schemeClr val="dk1"/>
                </a:solidFill>
                <a:highlight>
                  <a:srgbClr val="FFFFFF"/>
                </a:highlight>
                <a:latin typeface="Open Sans"/>
                <a:ea typeface="Open Sans"/>
                <a:cs typeface="Open Sans"/>
                <a:sym typeface="Open Sans"/>
              </a:rPr>
              <a:t>Simple code was written to create the input search text as a vectorizer on the fly and make comparison. This method was chosen due to our data size.  We could create the cosine similarity matrix for all possible documents however we lacked the firepower to do so.  Therefore, we have kept all the components in memory and made recommendations on the fly.</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342c363e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342c363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50">
                <a:solidFill>
                  <a:schemeClr val="dk1"/>
                </a:solidFill>
                <a:highlight>
                  <a:srgbClr val="FFFFFF"/>
                </a:highlight>
                <a:latin typeface="Open Sans"/>
                <a:ea typeface="Open Sans"/>
                <a:cs typeface="Open Sans"/>
                <a:sym typeface="Open Sans"/>
              </a:rPr>
              <a:t>Simple code was written to create the input search text as a vectorizer on the fly and make comparison. This method was chosen due to our data size.  We could create the cosine similarity matrix for all possible documents however we lacked the firepower to do so.  Therefore, we have kept all the components in memory and made recommendations on the fly.</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42c363e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42c363e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00">
                <a:solidFill>
                  <a:schemeClr val="dk1"/>
                </a:solidFill>
                <a:latin typeface="Open Sans"/>
                <a:ea typeface="Open Sans"/>
                <a:cs typeface="Open Sans"/>
                <a:sym typeface="Open Sans"/>
              </a:rPr>
              <a:t>Our review-based recommender is providing the same recommendation multiple times.  This is due to multiple reviews being available for each book.  We could further expand our recommender to skip the asin if they were selected to be recommended in the future. However, we are seeing the limitation of review content based recommender systems as the keywords are determined by the user reviews.  Although our current recommender system is doing a good job in recommending similar (mostly the same for now) books, there were many manual data trimming involved to keep the corpora manageable.  This means that the corpora itself was built by the decision of the developer to keep certain reviews or not introducing bias.  This may not work best in production situations.</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42c363e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42c363e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42c363e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42c363e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latin typeface="Roboto"/>
                <a:ea typeface="Roboto"/>
                <a:cs typeface="Roboto"/>
                <a:sym typeface="Roboto"/>
              </a:rPr>
              <a:t>Max_features is not set here because we want to capture all descriptive words.</a:t>
            </a:r>
            <a:endParaRPr sz="2000">
              <a:solidFill>
                <a:srgbClr val="434343"/>
              </a:solidFill>
              <a:latin typeface="Roboto"/>
              <a:ea typeface="Roboto"/>
              <a:cs typeface="Roboto"/>
              <a:sym typeface="Roboto"/>
            </a:endParaRPr>
          </a:p>
          <a:p>
            <a:pPr indent="0" lvl="0" marL="0" rtl="0" algn="l">
              <a:lnSpc>
                <a:spcPct val="150000"/>
              </a:lnSpc>
              <a:spcBef>
                <a:spcPts val="1600"/>
              </a:spcBef>
              <a:spcAft>
                <a:spcPts val="0"/>
              </a:spcAft>
              <a:buNone/>
            </a:pPr>
            <a:r>
              <a:rPr lang="en" sz="1050">
                <a:solidFill>
                  <a:schemeClr val="dk1"/>
                </a:solidFill>
                <a:highlight>
                  <a:srgbClr val="FFFFFF"/>
                </a:highlight>
                <a:latin typeface="Open Sans"/>
                <a:ea typeface="Open Sans"/>
                <a:cs typeface="Open Sans"/>
                <a:sym typeface="Open Sans"/>
              </a:rPr>
              <a:t>Min_df : 0 to capture all</a:t>
            </a:r>
            <a:endParaRPr sz="1050">
              <a:solidFill>
                <a:schemeClr val="dk1"/>
              </a:solidFill>
              <a:highlight>
                <a:srgbClr val="FFFFFF"/>
              </a:highlight>
              <a:latin typeface="Open Sans"/>
              <a:ea typeface="Open Sans"/>
              <a:cs typeface="Open Sans"/>
              <a:sym typeface="Open Sans"/>
            </a:endParaRPr>
          </a:p>
          <a:p>
            <a:pPr indent="0" lvl="0" marL="0" rtl="0" algn="l">
              <a:lnSpc>
                <a:spcPct val="150000"/>
              </a:lnSpc>
              <a:spcBef>
                <a:spcPts val="1000"/>
              </a:spcBef>
              <a:spcAft>
                <a:spcPts val="0"/>
              </a:spcAft>
              <a:buNone/>
            </a:pPr>
            <a:r>
              <a:rPr lang="en" sz="1050">
                <a:solidFill>
                  <a:schemeClr val="dk1"/>
                </a:solidFill>
                <a:highlight>
                  <a:srgbClr val="FFFFFF"/>
                </a:highlight>
                <a:latin typeface="Open Sans"/>
                <a:ea typeface="Open Sans"/>
                <a:cs typeface="Open Sans"/>
                <a:sym typeface="Open Sans"/>
              </a:rPr>
              <a:t>Max_df: 0.1 as we are focusing on identifying unique keywords</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342c363e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42c363e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50">
                <a:solidFill>
                  <a:schemeClr val="dk1"/>
                </a:solidFill>
                <a:highlight>
                  <a:srgbClr val="FFFFFF"/>
                </a:highlight>
                <a:latin typeface="Open Sans"/>
                <a:ea typeface="Open Sans"/>
                <a:cs typeface="Open Sans"/>
                <a:sym typeface="Open Sans"/>
              </a:rPr>
              <a:t>Including product descriptions and other data has definitely expanded the range of recommendation. &lt;br&gt; This is a much better version of the recommender as this can also recommend books that are in the same category or same author or even with similar descriptions.</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1c78817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c78817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b5948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3b5948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1c788176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1c788176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Review Dataset</a:t>
            </a:r>
            <a:endParaRPr b="1"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Although it was decided that review dataset was not fit to build the content based filtering recommender, it is not impossible to do so.</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Our issue with this type of recommender was that the same products recommended multiple times.</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 can add an extra step in the model to remove and select the next highest product with similarity if the product was already recommended.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One of the reasons this recommender is not suitable for production is that the vocabulary built for the model was mostly from user’s reviews.  This means that they may not all be facts and many are opinions.  For this to be used in business, we would require a team that monitors for valid reviews and track reviewers for their reviews essentially to monitor what kind of new words are added to the vocabulary and for each product.  This sounds like more work for barely any gains if we can just use factual descriptive keywords for the search terms.</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Collaboraitve Filtering</a:t>
            </a:r>
            <a:endParaRPr b="1"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Collaborative filtering was also on the trajectory of this project.  Although user purchase history was not available, each products had info for also_view and also_bought which could be used to build the item-user frequency matrix.  However, during the course of the project, our data was heavily trimmed down and the item-user frequency matrix could not be built due to sparsity.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Going Forward</a:t>
            </a:r>
            <a:endParaRPr b="1"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Our results show using the product metadata for search/recommender system works smoothly.  We can further improve the quality of the search and recommendation by adding more and more accurate keywords to our products going into genres and even names.  We can also incorporate ratings data to give weights to books that are popular.   Once user related data also becomes available, we will be able to create different recommendation solution for different age/sex and locality groups.</a:t>
            </a:r>
            <a:endParaRPr sz="100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1c78817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c78817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9525"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It is very easy to go to a bookstore's  ‘horror’ section and pick up the book next to the reader’s favorite horror book.  But the only connection between the first book and the second is that they are both classified as ‘horror’ and there is only a slim chance a reader will like all horror books . The probability that a reader will like the second horror book becomes pretty low.</a:t>
            </a:r>
            <a:endParaRPr sz="1000">
              <a:solidFill>
                <a:schemeClr val="dk1"/>
              </a:solidFill>
              <a:latin typeface="Open Sans"/>
              <a:ea typeface="Open Sans"/>
              <a:cs typeface="Open Sans"/>
              <a:sym typeface="Open Sans"/>
            </a:endParaRPr>
          </a:p>
          <a:p>
            <a:pPr indent="9525"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So what are the predictors to keep track of? What sort of information is critical when an individual makes a purchase decision?  Our goal is to gather these data and come up with a personalized list of items that a certain individual may have interests in.</a:t>
            </a:r>
            <a:endParaRPr sz="1000">
              <a:solidFill>
                <a:schemeClr val="dk1"/>
              </a:solidFill>
              <a:latin typeface="Open Sans"/>
              <a:ea typeface="Open Sans"/>
              <a:cs typeface="Open Sans"/>
              <a:sym typeface="Open Sans"/>
            </a:endParaRPr>
          </a:p>
          <a:p>
            <a:pPr indent="9525" lvl="0" marL="0" rtl="0" algn="l">
              <a:lnSpc>
                <a:spcPct val="150000"/>
              </a:lnSpc>
              <a:spcBef>
                <a:spcPts val="100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1c78817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c78817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9525" lvl="0" marL="0" rtl="0" algn="l">
              <a:lnSpc>
                <a:spcPct val="150000"/>
              </a:lnSpc>
              <a:spcBef>
                <a:spcPts val="1000"/>
              </a:spcBef>
              <a:spcAft>
                <a:spcPts val="0"/>
              </a:spcAft>
              <a:buClr>
                <a:schemeClr val="dk1"/>
              </a:buClr>
              <a:buSzPts val="1100"/>
              <a:buFont typeface="Arial"/>
              <a:buNone/>
            </a:pPr>
            <a:r>
              <a:rPr lang="en"/>
              <a:t>Originally, all review dataset was at scope to build the recommender but the sheer size of the data made this impossible.  So it was decided to pick a category and build a recommender for a specific category.</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c78817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c78817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details in the report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c78817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c78817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The distribution of overall ratings is heavily skewed. Sheer number of 5-star reviews looks to be higher than the sum of all remaining four star ratings.  Also, the before and after trimming seemed to carry over the overall distribution. </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42c363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42c363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highlight>
                  <a:srgbClr val="FFFFFF"/>
                </a:highlight>
                <a:latin typeface="Open Sans"/>
                <a:ea typeface="Open Sans"/>
                <a:cs typeface="Open Sans"/>
                <a:sym typeface="Open Sans"/>
              </a:rPr>
              <a:t>Interestingly, even with all the data trimming, the top 10 books with most reviews have not changed a lot as well as the number of actual reviews.</a:t>
            </a:r>
            <a:endParaRPr sz="1000">
              <a:solidFill>
                <a:srgbClr val="333333"/>
              </a:solidFill>
              <a:highlight>
                <a:srgbClr val="FFFFFF"/>
              </a:highlight>
              <a:latin typeface="Open Sans"/>
              <a:ea typeface="Open Sans"/>
              <a:cs typeface="Open Sans"/>
              <a:sym typeface="Open Sans"/>
            </a:endParaRPr>
          </a:p>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highlight>
                  <a:srgbClr val="FFFFFF"/>
                </a:highlight>
                <a:latin typeface="Open Sans"/>
                <a:ea typeface="Open Sans"/>
                <a:cs typeface="Open Sans"/>
                <a:sym typeface="Open Sans"/>
              </a:rPr>
              <a:t>This means our cleansed dataset is maintaining the data characteristics from the total dataset.</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42c363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42c363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t/>
            </a:r>
            <a:endParaRPr sz="1000">
              <a:solidFill>
                <a:srgbClr val="333333"/>
              </a:solidFill>
              <a:latin typeface="Open Sans"/>
              <a:ea typeface="Open Sans"/>
              <a:cs typeface="Open Sans"/>
              <a:sym typeface="Open Sans"/>
            </a:endParaRPr>
          </a:p>
          <a:p>
            <a:pPr indent="-292100" lvl="0" marL="457200" rtl="0" algn="l">
              <a:lnSpc>
                <a:spcPct val="150000"/>
              </a:lnSpc>
              <a:spcBef>
                <a:spcPts val="1000"/>
              </a:spcBef>
              <a:spcAft>
                <a:spcPts val="0"/>
              </a:spcAft>
              <a:buClr>
                <a:srgbClr val="333333"/>
              </a:buClr>
              <a:buSzPts val="1000"/>
              <a:buFont typeface="Open Sans"/>
              <a:buChar char="-"/>
            </a:pPr>
            <a:r>
              <a:rPr lang="en" sz="1000">
                <a:solidFill>
                  <a:schemeClr val="dk1"/>
                </a:solidFill>
                <a:latin typeface="Open Sans"/>
                <a:ea typeface="Open Sans"/>
                <a:cs typeface="Open Sans"/>
                <a:sym typeface="Open Sans"/>
              </a:rPr>
              <a:t>Top most plot shows the distribution of the number of reviews written after low count data trimming. Although we set the low count to 30, we can see there are still reviewers with less than 50 reviews as noted in the plot below. This is due to our additional ASIN trimming after trimming the number of reviewers down. This decision was made as it is acceptable to have reviewers write less than 30 reviews but each product must have at least 50 reviews.</a:t>
            </a:r>
            <a:endParaRPr sz="1000">
              <a:solidFill>
                <a:schemeClr val="dk1"/>
              </a:solidFill>
              <a:latin typeface="Open Sans"/>
              <a:ea typeface="Open Sans"/>
              <a:cs typeface="Open Sans"/>
              <a:sym typeface="Open Sans"/>
            </a:endParaRPr>
          </a:p>
          <a:p>
            <a:pPr indent="-292100" lvl="0" marL="457200" rtl="0" algn="l">
              <a:lnSpc>
                <a:spcPct val="150000"/>
              </a:lnSpc>
              <a:spcBef>
                <a:spcPts val="1000"/>
              </a:spcBef>
              <a:spcAft>
                <a:spcPts val="0"/>
              </a:spcAft>
              <a:buClr>
                <a:srgbClr val="333333"/>
              </a:buClr>
              <a:buSzPts val="1000"/>
              <a:buFont typeface="Open Sans"/>
              <a:buChar char="-"/>
            </a:pPr>
            <a:r>
              <a:t/>
            </a:r>
            <a:endParaRPr sz="1000">
              <a:solidFill>
                <a:schemeClr val="dk1"/>
              </a:solidFill>
              <a:latin typeface="Open Sans"/>
              <a:ea typeface="Open Sans"/>
              <a:cs typeface="Open Sans"/>
              <a:sym typeface="Open Sans"/>
            </a:endParaRPr>
          </a:p>
          <a:p>
            <a:pPr indent="-292100" lvl="0" marL="457200" rtl="0" algn="l">
              <a:lnSpc>
                <a:spcPct val="150000"/>
              </a:lnSpc>
              <a:spcBef>
                <a:spcPts val="1000"/>
              </a:spcBef>
              <a:spcAft>
                <a:spcPts val="0"/>
              </a:spcAft>
              <a:buClr>
                <a:srgbClr val="333333"/>
              </a:buClr>
              <a:buSzPts val="1000"/>
              <a:buFont typeface="Open Sans"/>
              <a:buChar char="-"/>
            </a:pPr>
            <a:r>
              <a:rPr lang="en" sz="1000">
                <a:solidFill>
                  <a:schemeClr val="dk1"/>
                </a:solidFill>
                <a:latin typeface="Open Sans"/>
                <a:ea typeface="Open Sans"/>
                <a:cs typeface="Open Sans"/>
                <a:sym typeface="Open Sans"/>
              </a:rPr>
              <a:t>Second-row's left plot shows the distribution for all reviewers written up to 50 reviews.   Important thing to note from this plot is how many reviews have been written by users who have never reviewed or only reviewed a few products as the steeply decreasing tail represents. The left-tail eventually trickles down to 1 (at max, 1 reviewer wrote 3680 reviews).</a:t>
            </a:r>
            <a:endParaRPr sz="1000">
              <a:solidFill>
                <a:srgbClr val="333333"/>
              </a:solidFill>
              <a:highlight>
                <a:srgbClr val="FFFFFF"/>
              </a:highlight>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1c78817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1c78817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t/>
            </a:r>
            <a:endParaRPr sz="1000">
              <a:solidFill>
                <a:srgbClr val="333333"/>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eepyeti.ucsd.edu/jianmo/amazon/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Book Recommender</a:t>
            </a:r>
            <a:endParaRPr>
              <a:latin typeface="Roboto"/>
              <a:ea typeface="Roboto"/>
              <a:cs typeface="Roboto"/>
              <a:sym typeface="Roboto"/>
            </a:endParaRPr>
          </a:p>
        </p:txBody>
      </p:sp>
      <p:sp>
        <p:nvSpPr>
          <p:cNvPr id="55" name="Google Shape;55;p13"/>
          <p:cNvSpPr txBox="1"/>
          <p:nvPr>
            <p:ph idx="1" type="subTitle"/>
          </p:nvPr>
        </p:nvSpPr>
        <p:spPr>
          <a:xfrm>
            <a:off x="527000" y="1994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Roboto"/>
                <a:ea typeface="Roboto"/>
                <a:cs typeface="Roboto"/>
                <a:sym typeface="Roboto"/>
              </a:rPr>
              <a:t>Using data to recommend similar books from Amazon</a:t>
            </a:r>
            <a:endParaRPr sz="2400">
              <a:solidFill>
                <a:srgbClr val="999999"/>
              </a:solidFill>
              <a:latin typeface="Roboto"/>
              <a:ea typeface="Roboto"/>
              <a:cs typeface="Roboto"/>
              <a:sym typeface="Roboto"/>
            </a:endParaRPr>
          </a:p>
          <a:p>
            <a:pPr indent="0" lvl="0" marL="0" rtl="0" algn="ctr">
              <a:spcBef>
                <a:spcPts val="0"/>
              </a:spcBef>
              <a:spcAft>
                <a:spcPts val="0"/>
              </a:spcAft>
              <a:buNone/>
            </a:pPr>
            <a:r>
              <a:t/>
            </a:r>
            <a:endParaRPr/>
          </a:p>
        </p:txBody>
      </p:sp>
      <p:sp>
        <p:nvSpPr>
          <p:cNvPr id="56" name="Google Shape;56;p13"/>
          <p:cNvSpPr txBox="1"/>
          <p:nvPr>
            <p:ph idx="1" type="subTitle"/>
          </p:nvPr>
        </p:nvSpPr>
        <p:spPr>
          <a:xfrm>
            <a:off x="311700" y="377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Byungchan Kim</a:t>
            </a:r>
            <a:endParaRPr sz="1400"/>
          </a:p>
          <a:p>
            <a:pPr indent="0" lvl="0" marL="0" rtl="0" algn="ctr">
              <a:spcBef>
                <a:spcPts val="0"/>
              </a:spcBef>
              <a:spcAft>
                <a:spcPts val="0"/>
              </a:spcAft>
              <a:buNone/>
            </a:pPr>
            <a:r>
              <a:rPr i="1" lang="en" sz="1400"/>
              <a:t>Springboard Capstone Project</a:t>
            </a:r>
            <a:endParaRPr i="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pic>
        <p:nvPicPr>
          <p:cNvPr id="111" name="Google Shape;111;p22"/>
          <p:cNvPicPr preferRelativeResize="0"/>
          <p:nvPr/>
        </p:nvPicPr>
        <p:blipFill rotWithShape="1">
          <a:blip r:embed="rId3">
            <a:alphaModFix/>
          </a:blip>
          <a:srcRect b="0" l="0" r="19302" t="0"/>
          <a:stretch/>
        </p:blipFill>
        <p:spPr>
          <a:xfrm>
            <a:off x="135838" y="2139875"/>
            <a:ext cx="8872324" cy="2201450"/>
          </a:xfrm>
          <a:prstGeom prst="rect">
            <a:avLst/>
          </a:prstGeom>
          <a:noFill/>
          <a:ln>
            <a:noFill/>
          </a:ln>
        </p:spPr>
      </p:pic>
      <p:sp>
        <p:nvSpPr>
          <p:cNvPr id="112" name="Google Shape;112;p22"/>
          <p:cNvSpPr txBox="1"/>
          <p:nvPr/>
        </p:nvSpPr>
        <p:spPr>
          <a:xfrm>
            <a:off x="530850" y="1069925"/>
            <a:ext cx="3000000" cy="74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Text Preprocessing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18" name="Google Shape;118;p23"/>
          <p:cNvSpPr txBox="1"/>
          <p:nvPr/>
        </p:nvSpPr>
        <p:spPr>
          <a:xfrm>
            <a:off x="530850" y="1069925"/>
            <a:ext cx="4542000" cy="74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Finding Vectorizer Parameter</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19" name="Google Shape;119;p23"/>
          <p:cNvPicPr preferRelativeResize="0"/>
          <p:nvPr/>
        </p:nvPicPr>
        <p:blipFill>
          <a:blip r:embed="rId3">
            <a:alphaModFix/>
          </a:blip>
          <a:stretch>
            <a:fillRect/>
          </a:stretch>
        </p:blipFill>
        <p:spPr>
          <a:xfrm>
            <a:off x="152400" y="1676200"/>
            <a:ext cx="8615800" cy="1119700"/>
          </a:xfrm>
          <a:prstGeom prst="rect">
            <a:avLst/>
          </a:prstGeom>
          <a:noFill/>
          <a:ln>
            <a:noFill/>
          </a:ln>
        </p:spPr>
      </p:pic>
      <p:sp>
        <p:nvSpPr>
          <p:cNvPr id="120" name="Google Shape;120;p23"/>
          <p:cNvSpPr txBox="1"/>
          <p:nvPr>
            <p:ph idx="1" type="body"/>
          </p:nvPr>
        </p:nvSpPr>
        <p:spPr>
          <a:xfrm>
            <a:off x="518450" y="2493675"/>
            <a:ext cx="7883700" cy="27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434343"/>
              </a:solidFill>
              <a:latin typeface="Roboto"/>
              <a:ea typeface="Roboto"/>
              <a:cs typeface="Roboto"/>
              <a:sym typeface="Roboto"/>
            </a:endParaRPr>
          </a:p>
          <a:p>
            <a:pPr indent="-330200" lvl="1" marL="1371600" rtl="0" algn="l">
              <a:lnSpc>
                <a:spcPct val="150000"/>
              </a:lnSpc>
              <a:spcBef>
                <a:spcPts val="1600"/>
              </a:spcBef>
              <a:spcAft>
                <a:spcPts val="0"/>
              </a:spcAft>
              <a:buClr>
                <a:schemeClr val="dk1"/>
              </a:buClr>
              <a:buSzPts val="1600"/>
              <a:buFont typeface="Roboto"/>
              <a:buChar char="○"/>
            </a:pPr>
            <a:r>
              <a:rPr lang="en" sz="1600">
                <a:solidFill>
                  <a:schemeClr val="dk1"/>
                </a:solidFill>
                <a:latin typeface="Roboto"/>
                <a:ea typeface="Roboto"/>
                <a:cs typeface="Roboto"/>
                <a:sym typeface="Roboto"/>
              </a:rPr>
              <a:t>Min_df : 5</a:t>
            </a:r>
            <a:endParaRPr sz="1600">
              <a:solidFill>
                <a:schemeClr val="dk1"/>
              </a:solidFill>
              <a:latin typeface="Roboto"/>
              <a:ea typeface="Roboto"/>
              <a:cs typeface="Roboto"/>
              <a:sym typeface="Roboto"/>
            </a:endParaRPr>
          </a:p>
          <a:p>
            <a:pPr indent="-330200" lvl="1" marL="13716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Max_df : 0.5</a:t>
            </a:r>
            <a:endParaRPr sz="1600">
              <a:solidFill>
                <a:schemeClr val="dk1"/>
              </a:solidFill>
              <a:latin typeface="Roboto"/>
              <a:ea typeface="Roboto"/>
              <a:cs typeface="Roboto"/>
              <a:sym typeface="Roboto"/>
            </a:endParaRPr>
          </a:p>
          <a:p>
            <a:pPr indent="-330200" lvl="1" marL="13716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Max_features : 50000</a:t>
            </a:r>
            <a:endParaRPr sz="1600">
              <a:solidFill>
                <a:schemeClr val="dk1"/>
              </a:solidFill>
              <a:latin typeface="Roboto"/>
              <a:ea typeface="Roboto"/>
              <a:cs typeface="Roboto"/>
              <a:sym typeface="Roboto"/>
            </a:endParaRPr>
          </a:p>
          <a:p>
            <a:pPr indent="0" lvl="0" marL="0" rtl="0" algn="l">
              <a:lnSpc>
                <a:spcPct val="150000"/>
              </a:lnSpc>
              <a:spcBef>
                <a:spcPts val="100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26" name="Google Shape;126;p24"/>
          <p:cNvSpPr txBox="1"/>
          <p:nvPr/>
        </p:nvSpPr>
        <p:spPr>
          <a:xfrm>
            <a:off x="530850" y="1353050"/>
            <a:ext cx="7883700" cy="1933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Further Issues Found</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Tokens that start with _</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Tokens with numeric variables</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Tokens that starts with number then string</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Tokens that are noisy data, ie. SPAM</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32" name="Google Shape;132;p25"/>
          <p:cNvSpPr txBox="1"/>
          <p:nvPr/>
        </p:nvSpPr>
        <p:spPr>
          <a:xfrm>
            <a:off x="530850" y="1353050"/>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Tf-idf Transformer</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u</a:t>
            </a:r>
            <a:r>
              <a:rPr lang="en" sz="2000">
                <a:solidFill>
                  <a:srgbClr val="434343"/>
                </a:solidFill>
                <a:latin typeface="Roboto"/>
                <a:ea typeface="Roboto"/>
                <a:cs typeface="Roboto"/>
                <a:sym typeface="Roboto"/>
              </a:rPr>
              <a:t>sing Tf-idf Transformer and Count Vectorizer as using custom tokenizer, word cleansing and lemmatizer</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33" name="Google Shape;133;p25"/>
          <p:cNvPicPr preferRelativeResize="0"/>
          <p:nvPr/>
        </p:nvPicPr>
        <p:blipFill>
          <a:blip r:embed="rId3">
            <a:alphaModFix/>
          </a:blip>
          <a:stretch>
            <a:fillRect/>
          </a:stretch>
        </p:blipFill>
        <p:spPr>
          <a:xfrm>
            <a:off x="152400" y="2943050"/>
            <a:ext cx="8813175" cy="114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39" name="Google Shape;139;p26"/>
          <p:cNvSpPr txBox="1"/>
          <p:nvPr/>
        </p:nvSpPr>
        <p:spPr>
          <a:xfrm>
            <a:off x="483675" y="74877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Cosine Similarity</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40" name="Google Shape;140;p26"/>
          <p:cNvPicPr preferRelativeResize="0"/>
          <p:nvPr/>
        </p:nvPicPr>
        <p:blipFill>
          <a:blip r:embed="rId3">
            <a:alphaModFix/>
          </a:blip>
          <a:stretch>
            <a:fillRect/>
          </a:stretch>
        </p:blipFill>
        <p:spPr>
          <a:xfrm>
            <a:off x="3078075" y="798247"/>
            <a:ext cx="6065925" cy="4260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46" name="Google Shape;146;p27"/>
          <p:cNvSpPr txBox="1"/>
          <p:nvPr/>
        </p:nvSpPr>
        <p:spPr>
          <a:xfrm>
            <a:off x="483675" y="74877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Results</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47" name="Google Shape;147;p27"/>
          <p:cNvPicPr preferRelativeResize="0"/>
          <p:nvPr/>
        </p:nvPicPr>
        <p:blipFill>
          <a:blip r:embed="rId3">
            <a:alphaModFix/>
          </a:blip>
          <a:stretch>
            <a:fillRect/>
          </a:stretch>
        </p:blipFill>
        <p:spPr>
          <a:xfrm>
            <a:off x="152400" y="1356650"/>
            <a:ext cx="3709275" cy="3634450"/>
          </a:xfrm>
          <a:prstGeom prst="rect">
            <a:avLst/>
          </a:prstGeom>
          <a:noFill/>
          <a:ln>
            <a:noFill/>
          </a:ln>
        </p:spPr>
      </p:pic>
      <p:pic>
        <p:nvPicPr>
          <p:cNvPr id="148" name="Google Shape;148;p27"/>
          <p:cNvPicPr preferRelativeResize="0"/>
          <p:nvPr/>
        </p:nvPicPr>
        <p:blipFill>
          <a:blip r:embed="rId4">
            <a:alphaModFix/>
          </a:blip>
          <a:stretch>
            <a:fillRect/>
          </a:stretch>
        </p:blipFill>
        <p:spPr>
          <a:xfrm>
            <a:off x="4014075" y="1356650"/>
            <a:ext cx="4900391" cy="363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54" name="Google Shape;154;p28"/>
          <p:cNvSpPr txBox="1"/>
          <p:nvPr/>
        </p:nvSpPr>
        <p:spPr>
          <a:xfrm>
            <a:off x="483675" y="74877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Results</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55" name="Google Shape;155;p28"/>
          <p:cNvPicPr preferRelativeResize="0"/>
          <p:nvPr/>
        </p:nvPicPr>
        <p:blipFill>
          <a:blip r:embed="rId3">
            <a:alphaModFix/>
          </a:blip>
          <a:stretch>
            <a:fillRect/>
          </a:stretch>
        </p:blipFill>
        <p:spPr>
          <a:xfrm>
            <a:off x="2344352" y="947075"/>
            <a:ext cx="5359100" cy="385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61" name="Google Shape;161;p29"/>
          <p:cNvSpPr txBox="1"/>
          <p:nvPr/>
        </p:nvSpPr>
        <p:spPr>
          <a:xfrm>
            <a:off x="630150" y="1134150"/>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Product dataset</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Same data cleansing methods applied to product dataset</a:t>
            </a:r>
            <a:endParaRPr sz="2000">
              <a:solidFill>
                <a:srgbClr val="434343"/>
              </a:solidFill>
              <a:latin typeface="Roboto"/>
              <a:ea typeface="Roboto"/>
              <a:cs typeface="Roboto"/>
              <a:sym typeface="Roboto"/>
            </a:endParaRPr>
          </a:p>
          <a:p>
            <a:pPr indent="-355600" lvl="1" marL="9144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As opposed to Review, this dataset contains one entry per product with its descriptions.</a:t>
            </a:r>
            <a:endParaRPr sz="2000">
              <a:solidFill>
                <a:srgbClr val="434343"/>
              </a:solidFill>
              <a:latin typeface="Roboto"/>
              <a:ea typeface="Roboto"/>
              <a:cs typeface="Roboto"/>
              <a:sym typeface="Roboto"/>
            </a:endParaRPr>
          </a:p>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Text Preprocessing</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62" name="Google Shape;162;p29"/>
          <p:cNvPicPr preferRelativeResize="0"/>
          <p:nvPr/>
        </p:nvPicPr>
        <p:blipFill>
          <a:blip r:embed="rId3">
            <a:alphaModFix/>
          </a:blip>
          <a:stretch>
            <a:fillRect/>
          </a:stretch>
        </p:blipFill>
        <p:spPr>
          <a:xfrm>
            <a:off x="152400" y="3325775"/>
            <a:ext cx="8839202" cy="1425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68" name="Google Shape;168;p30"/>
          <p:cNvSpPr txBox="1"/>
          <p:nvPr/>
        </p:nvSpPr>
        <p:spPr>
          <a:xfrm>
            <a:off x="630150" y="159422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Count Vectorizer / Tf-Idf Transformer</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69" name="Google Shape;169;p30"/>
          <p:cNvPicPr preferRelativeResize="0"/>
          <p:nvPr/>
        </p:nvPicPr>
        <p:blipFill>
          <a:blip r:embed="rId3">
            <a:alphaModFix/>
          </a:blip>
          <a:stretch>
            <a:fillRect/>
          </a:stretch>
        </p:blipFill>
        <p:spPr>
          <a:xfrm>
            <a:off x="152400" y="2146100"/>
            <a:ext cx="8839200" cy="12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75" name="Google Shape;175;p31"/>
          <p:cNvSpPr txBox="1"/>
          <p:nvPr/>
        </p:nvSpPr>
        <p:spPr>
          <a:xfrm>
            <a:off x="689125" y="146352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Result</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76" name="Google Shape;176;p31"/>
          <p:cNvPicPr preferRelativeResize="0"/>
          <p:nvPr/>
        </p:nvPicPr>
        <p:blipFill>
          <a:blip r:embed="rId3">
            <a:alphaModFix/>
          </a:blip>
          <a:stretch>
            <a:fillRect/>
          </a:stretch>
        </p:blipFill>
        <p:spPr>
          <a:xfrm>
            <a:off x="3734589" y="708500"/>
            <a:ext cx="4216585" cy="4282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Overview</a:t>
            </a:r>
            <a:endParaRPr sz="3000">
              <a:latin typeface="Roboto"/>
              <a:ea typeface="Roboto"/>
              <a:cs typeface="Roboto"/>
              <a:sym typeface="Roboto"/>
            </a:endParaRPr>
          </a:p>
        </p:txBody>
      </p:sp>
      <p:sp>
        <p:nvSpPr>
          <p:cNvPr id="62" name="Google Shape;62;p14"/>
          <p:cNvSpPr txBox="1"/>
          <p:nvPr>
            <p:ph idx="1" type="body"/>
          </p:nvPr>
        </p:nvSpPr>
        <p:spPr>
          <a:xfrm>
            <a:off x="1062500" y="1152475"/>
            <a:ext cx="71964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Problem</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Data Scoping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Data Wrangling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Exploratory Data Analysis</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Content-based Recommender</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Retrospective</a:t>
            </a:r>
            <a:endParaRPr sz="2400">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82" name="Google Shape;182;p32"/>
          <p:cNvSpPr txBox="1"/>
          <p:nvPr/>
        </p:nvSpPr>
        <p:spPr>
          <a:xfrm>
            <a:off x="483675" y="748775"/>
            <a:ext cx="7883700" cy="143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Results</a:t>
            </a:r>
            <a:endParaRPr sz="2000">
              <a:solidFill>
                <a:srgbClr val="434343"/>
              </a:solidFill>
              <a:latin typeface="Roboto"/>
              <a:ea typeface="Roboto"/>
              <a:cs typeface="Roboto"/>
              <a:sym typeface="Roboto"/>
            </a:endParaRPr>
          </a:p>
          <a:p>
            <a:pPr indent="0" lvl="0" marL="91440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20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2000">
              <a:solidFill>
                <a:srgbClr val="434343"/>
              </a:solidFill>
              <a:latin typeface="Roboto"/>
              <a:ea typeface="Roboto"/>
              <a:cs typeface="Roboto"/>
              <a:sym typeface="Roboto"/>
            </a:endParaRPr>
          </a:p>
        </p:txBody>
      </p:sp>
      <p:pic>
        <p:nvPicPr>
          <p:cNvPr id="183" name="Google Shape;183;p32"/>
          <p:cNvPicPr preferRelativeResize="0"/>
          <p:nvPr/>
        </p:nvPicPr>
        <p:blipFill>
          <a:blip r:embed="rId3">
            <a:alphaModFix/>
          </a:blip>
          <a:stretch>
            <a:fillRect/>
          </a:stretch>
        </p:blipFill>
        <p:spPr>
          <a:xfrm>
            <a:off x="152400" y="1321275"/>
            <a:ext cx="3584476" cy="3669826"/>
          </a:xfrm>
          <a:prstGeom prst="rect">
            <a:avLst/>
          </a:prstGeom>
          <a:noFill/>
          <a:ln>
            <a:noFill/>
          </a:ln>
        </p:spPr>
      </p:pic>
      <p:pic>
        <p:nvPicPr>
          <p:cNvPr id="184" name="Google Shape;184;p32"/>
          <p:cNvPicPr preferRelativeResize="0"/>
          <p:nvPr/>
        </p:nvPicPr>
        <p:blipFill>
          <a:blip r:embed="rId4">
            <a:alphaModFix/>
          </a:blip>
          <a:stretch>
            <a:fillRect/>
          </a:stretch>
        </p:blipFill>
        <p:spPr>
          <a:xfrm>
            <a:off x="3889275" y="1166624"/>
            <a:ext cx="3802376" cy="382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Retrospective</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90" name="Google Shape;190;p33"/>
          <p:cNvSpPr txBox="1"/>
          <p:nvPr>
            <p:ph idx="1" type="body"/>
          </p:nvPr>
        </p:nvSpPr>
        <p:spPr>
          <a:xfrm>
            <a:off x="795625" y="1086150"/>
            <a:ext cx="7944900" cy="372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Review-based Recommender</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What could be done to fix it?</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Why doesn’t it make sense?</a:t>
            </a:r>
            <a:endParaRPr sz="2000">
              <a:solidFill>
                <a:srgbClr val="434343"/>
              </a:solidFill>
              <a:latin typeface="Roboto"/>
              <a:ea typeface="Roboto"/>
              <a:cs typeface="Roboto"/>
              <a:sym typeface="Roboto"/>
            </a:endParaRPr>
          </a:p>
          <a:p>
            <a:pPr indent="0" lvl="0" marL="0" rtl="0" algn="l">
              <a:spcBef>
                <a:spcPts val="1600"/>
              </a:spcBef>
              <a:spcAft>
                <a:spcPts val="0"/>
              </a:spcAft>
              <a:buNone/>
            </a:pPr>
            <a:r>
              <a:t/>
            </a:r>
            <a:endParaRPr sz="20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Collaborative Filtering</a:t>
            </a:r>
            <a:endParaRPr sz="2000">
              <a:solidFill>
                <a:srgbClr val="434343"/>
              </a:solidFill>
              <a:latin typeface="Roboto"/>
              <a:ea typeface="Roboto"/>
              <a:cs typeface="Roboto"/>
              <a:sym typeface="Roboto"/>
            </a:endParaRPr>
          </a:p>
          <a:p>
            <a:pPr indent="0" lvl="0" marL="457200" rtl="0" algn="l">
              <a:spcBef>
                <a:spcPts val="1600"/>
              </a:spcBef>
              <a:spcAft>
                <a:spcPts val="0"/>
              </a:spcAft>
              <a:buNone/>
            </a:pPr>
            <a:r>
              <a:t/>
            </a:r>
            <a:endParaRPr sz="20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Going Forward </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What else would we add to improve the model?</a:t>
            </a:r>
            <a:endParaRPr sz="2000">
              <a:solidFill>
                <a:srgbClr val="434343"/>
              </a:solidFill>
              <a:latin typeface="Roboto"/>
              <a:ea typeface="Roboto"/>
              <a:cs typeface="Roboto"/>
              <a:sym typeface="Roboto"/>
            </a:endParaRPr>
          </a:p>
          <a:p>
            <a:pPr indent="0" lvl="0" marL="1371600" rtl="0" algn="l">
              <a:spcBef>
                <a:spcPts val="160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Problem</a:t>
            </a:r>
            <a:endParaRPr sz="3000">
              <a:latin typeface="Roboto"/>
              <a:ea typeface="Roboto"/>
              <a:cs typeface="Roboto"/>
              <a:sym typeface="Roboto"/>
            </a:endParaRPr>
          </a:p>
        </p:txBody>
      </p:sp>
      <p:sp>
        <p:nvSpPr>
          <p:cNvPr id="68" name="Google Shape;68;p15"/>
          <p:cNvSpPr txBox="1"/>
          <p:nvPr>
            <p:ph idx="1" type="body"/>
          </p:nvPr>
        </p:nvSpPr>
        <p:spPr>
          <a:xfrm>
            <a:off x="905625" y="1544400"/>
            <a:ext cx="7554900" cy="25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Everyone’s taste in literature is different.</a:t>
            </a:r>
            <a:endParaRPr sz="2400">
              <a:solidFill>
                <a:srgbClr val="434343"/>
              </a:solidFill>
              <a:latin typeface="Roboto"/>
              <a:ea typeface="Roboto"/>
              <a:cs typeface="Roboto"/>
              <a:sym typeface="Roboto"/>
            </a:endParaRPr>
          </a:p>
          <a:p>
            <a:pPr indent="0" lvl="0" marL="0" rtl="0" algn="l">
              <a:spcBef>
                <a:spcPts val="1600"/>
              </a:spcBef>
              <a:spcAft>
                <a:spcPts val="0"/>
              </a:spcAft>
              <a:buNone/>
            </a:pPr>
            <a:r>
              <a:t/>
            </a:r>
            <a:endParaRPr b="1" sz="2400">
              <a:solidFill>
                <a:srgbClr val="434343"/>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2400">
                <a:solidFill>
                  <a:srgbClr val="434343"/>
                </a:solidFill>
                <a:latin typeface="Roboto"/>
                <a:ea typeface="Roboto"/>
                <a:cs typeface="Roboto"/>
                <a:sym typeface="Roboto"/>
              </a:rPr>
              <a:t>Wouldn’t it be great if we can get recommendations for the next book to read?</a:t>
            </a:r>
            <a:endParaRPr sz="2400">
              <a:solidFill>
                <a:srgbClr val="434343"/>
              </a:solidFill>
              <a:latin typeface="Roboto"/>
              <a:ea typeface="Roboto"/>
              <a:cs typeface="Roboto"/>
              <a:sym typeface="Roboto"/>
            </a:endParaRPr>
          </a:p>
          <a:p>
            <a:pPr indent="0" lvl="0" marL="0" rtl="0" algn="l">
              <a:spcBef>
                <a:spcPts val="1600"/>
              </a:spcBef>
              <a:spcAft>
                <a:spcPts val="0"/>
              </a:spcAft>
              <a:buNone/>
            </a:pPr>
            <a:r>
              <a:t/>
            </a:r>
            <a:endParaRPr sz="2400">
              <a:solidFill>
                <a:srgbClr val="434343"/>
              </a:solidFill>
              <a:latin typeface="Roboto"/>
              <a:ea typeface="Roboto"/>
              <a:cs typeface="Roboto"/>
              <a:sym typeface="Roboto"/>
            </a:endParaRPr>
          </a:p>
          <a:p>
            <a:pPr indent="0" lvl="0" marL="0" rtl="0" algn="l">
              <a:spcBef>
                <a:spcPts val="1600"/>
              </a:spcBef>
              <a:spcAft>
                <a:spcPts val="1600"/>
              </a:spcAft>
              <a:buNone/>
            </a:pPr>
            <a:r>
              <a:t/>
            </a:r>
            <a:endParaRPr b="1" sz="2400">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Data Scoping</a:t>
            </a:r>
            <a:endParaRPr sz="3000">
              <a:latin typeface="Roboto"/>
              <a:ea typeface="Roboto"/>
              <a:cs typeface="Roboto"/>
              <a:sym typeface="Roboto"/>
            </a:endParaRPr>
          </a:p>
        </p:txBody>
      </p:sp>
      <p:sp>
        <p:nvSpPr>
          <p:cNvPr id="74" name="Google Shape;74;p16"/>
          <p:cNvSpPr txBox="1"/>
          <p:nvPr>
            <p:ph idx="1" type="body"/>
          </p:nvPr>
        </p:nvSpPr>
        <p:spPr>
          <a:xfrm>
            <a:off x="1164450" y="1152475"/>
            <a:ext cx="6815100" cy="3672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Data sourced from UCSD CompSci Department</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1100" u="sng">
                <a:solidFill>
                  <a:schemeClr val="hlink"/>
                </a:solidFill>
                <a:hlinkClick r:id="rId3"/>
              </a:rPr>
              <a:t>http://deepyeti.ucsd.edu/jianmo/amazon/index.html</a:t>
            </a:r>
            <a:endParaRPr sz="1600">
              <a:solidFill>
                <a:srgbClr val="434343"/>
              </a:solidFill>
              <a:latin typeface="Roboto"/>
              <a:ea typeface="Roboto"/>
              <a:cs typeface="Roboto"/>
              <a:sym typeface="Roboto"/>
            </a:endParaRPr>
          </a:p>
          <a:p>
            <a:pPr indent="-355600" lvl="0" marL="457200" rtl="0" algn="l">
              <a:lnSpc>
                <a:spcPct val="150000"/>
              </a:lnSpc>
              <a:spcBef>
                <a:spcPts val="10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Source contains all review and product Amazon data</a:t>
            </a:r>
            <a:endParaRPr sz="2000">
              <a:solidFill>
                <a:srgbClr val="434343"/>
              </a:solidFill>
              <a:latin typeface="Roboto"/>
              <a:ea typeface="Roboto"/>
              <a:cs typeface="Roboto"/>
              <a:sym typeface="Roboto"/>
            </a:endParaRPr>
          </a:p>
          <a:p>
            <a:pPr indent="-355600" lvl="0" marL="457200" rtl="0" algn="l">
              <a:lnSpc>
                <a:spcPct val="150000"/>
              </a:lnSpc>
              <a:spcBef>
                <a:spcPts val="10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For this learning project, only considering below data</a:t>
            </a:r>
            <a:endParaRPr sz="20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Review for Books</a:t>
            </a:r>
            <a:endParaRPr sz="16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Products for Books</a:t>
            </a:r>
            <a:endParaRPr sz="1600">
              <a:solidFill>
                <a:srgbClr val="434343"/>
              </a:solidFill>
              <a:latin typeface="Roboto"/>
              <a:ea typeface="Roboto"/>
              <a:cs typeface="Roboto"/>
              <a:sym typeface="Roboto"/>
            </a:endParaRPr>
          </a:p>
          <a:p>
            <a:pPr indent="0" lvl="0" marL="914400" rtl="0" algn="l">
              <a:lnSpc>
                <a:spcPct val="150000"/>
              </a:lnSpc>
              <a:spcBef>
                <a:spcPts val="1000"/>
              </a:spcBef>
              <a:spcAft>
                <a:spcPts val="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Initial </a:t>
            </a:r>
            <a:r>
              <a:rPr lang="en" sz="3000">
                <a:latin typeface="Roboto"/>
                <a:ea typeface="Roboto"/>
                <a:cs typeface="Roboto"/>
                <a:sym typeface="Roboto"/>
              </a:rPr>
              <a:t>Data Wrangling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80" name="Google Shape;80;p17"/>
          <p:cNvSpPr txBox="1"/>
          <p:nvPr>
            <p:ph idx="1" type="body"/>
          </p:nvPr>
        </p:nvSpPr>
        <p:spPr>
          <a:xfrm>
            <a:off x="1220400" y="1096475"/>
            <a:ext cx="67032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Review dataset </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1600">
                <a:solidFill>
                  <a:srgbClr val="434343"/>
                </a:solidFill>
                <a:latin typeface="Roboto"/>
                <a:ea typeface="Roboto"/>
                <a:cs typeface="Roboto"/>
                <a:sym typeface="Roboto"/>
              </a:rPr>
              <a:t>Checked for duplicates and null</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Columns dropped example:  image, style, vote, unixReviewTime ..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Removed all book reviews with less than 50 reviews</a:t>
            </a:r>
            <a:endParaRPr sz="1600">
              <a:solidFill>
                <a:srgbClr val="434343"/>
              </a:solidFill>
              <a:latin typeface="Roboto"/>
              <a:ea typeface="Roboto"/>
              <a:cs typeface="Roboto"/>
              <a:sym typeface="Roboto"/>
            </a:endParaRPr>
          </a:p>
          <a:p>
            <a:pPr indent="0" lvl="0" marL="0" rtl="0" algn="l">
              <a:lnSpc>
                <a:spcPct val="50000"/>
              </a:lnSpc>
              <a:spcBef>
                <a:spcPts val="1600"/>
              </a:spcBef>
              <a:spcAft>
                <a:spcPts val="0"/>
              </a:spcAft>
              <a:buNone/>
            </a:pPr>
            <a:r>
              <a:t/>
            </a:r>
            <a:endParaRPr sz="16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Product dataset</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Checked for duplicates and null</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Columns dropped example: image,  price, tech1, tech2 ...</a:t>
            </a:r>
            <a:endParaRPr sz="1600">
              <a:solidFill>
                <a:srgbClr val="434343"/>
              </a:solidFill>
              <a:latin typeface="Roboto"/>
              <a:ea typeface="Roboto"/>
              <a:cs typeface="Roboto"/>
              <a:sym typeface="Roboto"/>
            </a:endParaRPr>
          </a:p>
          <a:p>
            <a:pPr indent="0" lvl="0" marL="0" rtl="0" algn="l">
              <a:spcBef>
                <a:spcPts val="160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86" name="Google Shape;86;p18"/>
          <p:cNvPicPr preferRelativeResize="0"/>
          <p:nvPr/>
        </p:nvPicPr>
        <p:blipFill>
          <a:blip r:embed="rId3">
            <a:alphaModFix/>
          </a:blip>
          <a:stretch>
            <a:fillRect/>
          </a:stretch>
        </p:blipFill>
        <p:spPr>
          <a:xfrm>
            <a:off x="100925" y="1632600"/>
            <a:ext cx="8942149" cy="2995040"/>
          </a:xfrm>
          <a:prstGeom prst="rect">
            <a:avLst/>
          </a:prstGeom>
          <a:noFill/>
          <a:ln>
            <a:noFill/>
          </a:ln>
        </p:spPr>
      </p:pic>
      <p:sp>
        <p:nvSpPr>
          <p:cNvPr id="87" name="Google Shape;87;p18"/>
          <p:cNvSpPr txBox="1"/>
          <p:nvPr/>
        </p:nvSpPr>
        <p:spPr>
          <a:xfrm>
            <a:off x="2719800" y="748775"/>
            <a:ext cx="3704400" cy="79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 sz="1800">
                <a:solidFill>
                  <a:srgbClr val="333333"/>
                </a:solidFill>
                <a:latin typeface="Roboto"/>
                <a:ea typeface="Roboto"/>
                <a:cs typeface="Roboto"/>
                <a:sym typeface="Roboto"/>
              </a:rPr>
              <a:t>Understanding the Review Data</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93" name="Google Shape;93;p19"/>
          <p:cNvPicPr preferRelativeResize="0"/>
          <p:nvPr/>
        </p:nvPicPr>
        <p:blipFill>
          <a:blip r:embed="rId3">
            <a:alphaModFix/>
          </a:blip>
          <a:stretch>
            <a:fillRect/>
          </a:stretch>
        </p:blipFill>
        <p:spPr>
          <a:xfrm>
            <a:off x="224350" y="748775"/>
            <a:ext cx="8695300" cy="4403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99" name="Google Shape;99;p20"/>
          <p:cNvPicPr preferRelativeResize="0"/>
          <p:nvPr/>
        </p:nvPicPr>
        <p:blipFill>
          <a:blip r:embed="rId3">
            <a:alphaModFix/>
          </a:blip>
          <a:stretch>
            <a:fillRect/>
          </a:stretch>
        </p:blipFill>
        <p:spPr>
          <a:xfrm>
            <a:off x="353050" y="748775"/>
            <a:ext cx="8437884" cy="439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Content-based Recommender</a:t>
            </a:r>
            <a:endParaRPr/>
          </a:p>
        </p:txBody>
      </p:sp>
      <p:sp>
        <p:nvSpPr>
          <p:cNvPr id="105" name="Google Shape;105;p21"/>
          <p:cNvSpPr txBox="1"/>
          <p:nvPr>
            <p:ph idx="1" type="body"/>
          </p:nvPr>
        </p:nvSpPr>
        <p:spPr>
          <a:xfrm>
            <a:off x="771700" y="1093525"/>
            <a:ext cx="7883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Text</a:t>
            </a:r>
            <a:r>
              <a:rPr lang="en" sz="2000">
                <a:solidFill>
                  <a:srgbClr val="434343"/>
                </a:solidFill>
                <a:latin typeface="Roboto"/>
                <a:ea typeface="Roboto"/>
                <a:cs typeface="Roboto"/>
                <a:sym typeface="Roboto"/>
              </a:rPr>
              <a:t> Preprocessing </a:t>
            </a:r>
            <a:endParaRPr sz="2000">
              <a:solidFill>
                <a:srgbClr val="434343"/>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Further trim down dataset</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Aggregate text data to a single column</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Data does not contain punctuation</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Data does not contain null words</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Tokenize each words</a:t>
            </a:r>
            <a:endParaRPr sz="1600">
              <a:solidFill>
                <a:schemeClr val="dk1"/>
              </a:solidFill>
              <a:latin typeface="Roboto"/>
              <a:ea typeface="Roboto"/>
              <a:cs typeface="Roboto"/>
              <a:sym typeface="Roboto"/>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Lemmatize words to their root word</a:t>
            </a:r>
            <a:endParaRPr sz="1600">
              <a:solidFill>
                <a:schemeClr val="dk1"/>
              </a:solidFill>
              <a:latin typeface="Roboto"/>
              <a:ea typeface="Roboto"/>
              <a:cs typeface="Roboto"/>
              <a:sym typeface="Roboto"/>
            </a:endParaRPr>
          </a:p>
          <a:p>
            <a:pPr indent="0" lvl="0" marL="0" rtl="0" algn="l">
              <a:spcBef>
                <a:spcPts val="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