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608" userDrawn="1">
          <p15:clr>
            <a:srgbClr val="A4A3A4"/>
          </p15:clr>
        </p15:guide>
        <p15:guide id="2" pos="16128" userDrawn="1">
          <p15:clr>
            <a:srgbClr val="A4A3A4"/>
          </p15:clr>
        </p15:guide>
        <p15:guide id="3" orient="horz" pos="6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33" autoAdjust="0"/>
  </p:normalViewPr>
  <p:slideViewPr>
    <p:cSldViewPr snapToGrid="0">
      <p:cViewPr>
        <p:scale>
          <a:sx n="46" d="100"/>
          <a:sy n="46" d="100"/>
        </p:scale>
        <p:origin x="36" y="-1062"/>
      </p:cViewPr>
      <p:guideLst>
        <p:guide pos="4608"/>
        <p:guide pos="16128"/>
        <p:guide orient="horz"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BBB0-9CCF-44CC-A83F-B19183C7913C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402E-5074-4281-90F2-BB286DB43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36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BBB0-9CCF-44CC-A83F-B19183C7913C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402E-5074-4281-90F2-BB286DB43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8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BBB0-9CCF-44CC-A83F-B19183C7913C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402E-5074-4281-90F2-BB286DB43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9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BBB0-9CCF-44CC-A83F-B19183C7913C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402E-5074-4281-90F2-BB286DB43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2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BBB0-9CCF-44CC-A83F-B19183C7913C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402E-5074-4281-90F2-BB286DB43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5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BBB0-9CCF-44CC-A83F-B19183C7913C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402E-5074-4281-90F2-BB286DB43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3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BBB0-9CCF-44CC-A83F-B19183C7913C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402E-5074-4281-90F2-BB286DB43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3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BBB0-9CCF-44CC-A83F-B19183C7913C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402E-5074-4281-90F2-BB286DB43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3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BBB0-9CCF-44CC-A83F-B19183C7913C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402E-5074-4281-90F2-BB286DB43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6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BBB0-9CCF-44CC-A83F-B19183C7913C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402E-5074-4281-90F2-BB286DB43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8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BBB0-9CCF-44CC-A83F-B19183C7913C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402E-5074-4281-90F2-BB286DB43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1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67BBB0-9CCF-44CC-A83F-B19183C7913C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D8402E-5074-4281-90F2-BB286DB43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1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B90F-DAC2-06FF-688A-361B35680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6448" y="32657"/>
            <a:ext cx="1901952" cy="160803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554C5E-A068-324F-5F34-F06D7FE80FB5}"/>
              </a:ext>
            </a:extLst>
          </p:cNvPr>
          <p:cNvSpPr txBox="1"/>
          <p:nvPr/>
        </p:nvSpPr>
        <p:spPr>
          <a:xfrm>
            <a:off x="7315200" y="326571"/>
            <a:ext cx="182879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Intuitive Visualization for Residential Heating and Cooling Demands</a:t>
            </a:r>
          </a:p>
          <a:p>
            <a:pPr algn="ctr"/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Michael Chen | Dr. James Howison</a:t>
            </a:r>
          </a:p>
          <a:p>
            <a:pPr algn="ctr"/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Texas School of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6871C-651A-8546-2BB8-ADE4B99FE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8460412"/>
            <a:ext cx="18287999" cy="30297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9F3404-BF89-A3CA-5BCE-EA44AD0DA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48764" y="12039501"/>
            <a:ext cx="4560924" cy="36857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DC8540-877E-1793-2D79-048C4D17C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003" y="4452545"/>
            <a:ext cx="4560924" cy="36857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11697D-C654-DF68-80BA-91855991E8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88951" y="4452545"/>
            <a:ext cx="4560924" cy="37289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576046-6181-593B-1C78-0690A2DFA8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21348" y="12039501"/>
            <a:ext cx="4560924" cy="36857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F51736B-E587-D693-433B-6730A7E01367}"/>
              </a:ext>
            </a:extLst>
          </p:cNvPr>
          <p:cNvSpPr/>
          <p:nvPr/>
        </p:nvSpPr>
        <p:spPr>
          <a:xfrm>
            <a:off x="12058650" y="10464226"/>
            <a:ext cx="279400" cy="2857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59B786-D5FD-1BEA-8190-3CECC9C3A34B}"/>
              </a:ext>
            </a:extLst>
          </p:cNvPr>
          <p:cNvSpPr/>
          <p:nvPr/>
        </p:nvSpPr>
        <p:spPr>
          <a:xfrm>
            <a:off x="21304639" y="9565067"/>
            <a:ext cx="267581" cy="265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14E63E3-6830-FC87-3CA2-E8B1B1C1A5D2}"/>
              </a:ext>
            </a:extLst>
          </p:cNvPr>
          <p:cNvCxnSpPr>
            <a:cxnSpLocks/>
            <a:stCxn id="24" idx="2"/>
            <a:endCxn id="16" idx="0"/>
          </p:cNvCxnSpPr>
          <p:nvPr/>
        </p:nvCxnSpPr>
        <p:spPr>
          <a:xfrm rot="5400000">
            <a:off x="19965618" y="10566689"/>
            <a:ext cx="2209004" cy="73662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1B69F76-D120-786F-CCA4-27E7147BB1D5}"/>
              </a:ext>
            </a:extLst>
          </p:cNvPr>
          <p:cNvCxnSpPr>
            <a:cxnSpLocks/>
            <a:stCxn id="23" idx="2"/>
            <a:endCxn id="10" idx="0"/>
          </p:cNvCxnSpPr>
          <p:nvPr/>
        </p:nvCxnSpPr>
        <p:spPr>
          <a:xfrm rot="16200000" flipH="1">
            <a:off x="11969025" y="10979300"/>
            <a:ext cx="1289526" cy="8308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A1F4A06-617C-0870-6D78-2FAC41F4FAA7}"/>
              </a:ext>
            </a:extLst>
          </p:cNvPr>
          <p:cNvSpPr/>
          <p:nvPr/>
        </p:nvSpPr>
        <p:spPr>
          <a:xfrm>
            <a:off x="18020419" y="10464226"/>
            <a:ext cx="267581" cy="2654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C672636-152D-2000-C409-DB2FA5FD8B10}"/>
              </a:ext>
            </a:extLst>
          </p:cNvPr>
          <p:cNvCxnSpPr>
            <a:cxnSpLocks/>
            <a:stCxn id="30" idx="0"/>
            <a:endCxn id="14" idx="2"/>
          </p:cNvCxnSpPr>
          <p:nvPr/>
        </p:nvCxnSpPr>
        <p:spPr>
          <a:xfrm rot="5400000" flipH="1" flipV="1">
            <a:off x="18270465" y="8065279"/>
            <a:ext cx="2282692" cy="25152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633A0CD-E667-0159-5CC7-67645457D018}"/>
              </a:ext>
            </a:extLst>
          </p:cNvPr>
          <p:cNvSpPr/>
          <p:nvPr/>
        </p:nvSpPr>
        <p:spPr>
          <a:xfrm>
            <a:off x="12653010" y="9271698"/>
            <a:ext cx="279400" cy="28574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EF56A932-E5DA-0DA9-C3A7-00B6EA779FB2}"/>
              </a:ext>
            </a:extLst>
          </p:cNvPr>
          <p:cNvCxnSpPr>
            <a:cxnSpLocks/>
            <a:stCxn id="34" idx="0"/>
            <a:endCxn id="12" idx="2"/>
          </p:cNvCxnSpPr>
          <p:nvPr/>
        </p:nvCxnSpPr>
        <p:spPr>
          <a:xfrm rot="5400000" flipH="1" flipV="1">
            <a:off x="12312889" y="8618123"/>
            <a:ext cx="1133397" cy="17375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" name="Picture 21" descr="A graph showing the effect of outdoor temperature on energy usage and indoor temperature&#10;&#10;Description automatically generated">
            <a:extLst>
              <a:ext uri="{FF2B5EF4-FFF2-40B4-BE49-F238E27FC236}">
                <a16:creationId xmlns:a16="http://schemas.microsoft.com/office/drawing/2014/main" id="{C2B86357-5194-F929-74CD-EC94D90FF7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2797" y="17493055"/>
            <a:ext cx="5562424" cy="41259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A graph showing the temperature of the year&#10;&#10;Description automatically generated">
            <a:extLst>
              <a:ext uri="{FF2B5EF4-FFF2-40B4-BE49-F238E27FC236}">
                <a16:creationId xmlns:a16="http://schemas.microsoft.com/office/drawing/2014/main" id="{EB6B38E9-4167-30CD-51FF-0E773D0F15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884" y="17493055"/>
            <a:ext cx="4951760" cy="41259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30" descr="A graph showing the amount of energy usage&#10;&#10;Description automatically generated">
            <a:extLst>
              <a:ext uri="{FF2B5EF4-FFF2-40B4-BE49-F238E27FC236}">
                <a16:creationId xmlns:a16="http://schemas.microsoft.com/office/drawing/2014/main" id="{DE146C63-6A5C-583C-1FAD-2F1C1D3FE4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2840" y="17493055"/>
            <a:ext cx="4951761" cy="41259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9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35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35</dc:title>
  <dc:creator>Chen, Michael</dc:creator>
  <cp:lastModifiedBy>Chen, Michael</cp:lastModifiedBy>
  <cp:revision>5</cp:revision>
  <dcterms:created xsi:type="dcterms:W3CDTF">2024-04-15T23:17:01Z</dcterms:created>
  <dcterms:modified xsi:type="dcterms:W3CDTF">2024-04-18T02:36:36Z</dcterms:modified>
</cp:coreProperties>
</file>