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608" userDrawn="1">
          <p15:clr>
            <a:srgbClr val="A4A3A4"/>
          </p15:clr>
        </p15:guide>
        <p15:guide id="2" pos="16128" userDrawn="1">
          <p15:clr>
            <a:srgbClr val="A4A3A4"/>
          </p15:clr>
        </p15:guide>
        <p15:guide id="3" orient="horz" pos="6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80404"/>
    <a:srgbClr val="FC7A7A"/>
    <a:srgbClr val="BF5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33" autoAdjust="0"/>
  </p:normalViewPr>
  <p:slideViewPr>
    <p:cSldViewPr snapToGrid="0">
      <p:cViewPr>
        <p:scale>
          <a:sx n="27" d="100"/>
          <a:sy n="27" d="100"/>
        </p:scale>
        <p:origin x="2004" y="324"/>
      </p:cViewPr>
      <p:guideLst>
        <p:guide pos="4608"/>
        <p:guide pos="16128"/>
        <p:guide orient="horz" pos="69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D020CE-2174-4F87-B9A2-28AEC8EEC9FA}" type="datetimeFigureOut">
              <a:rPr lang="en-US" smtClean="0"/>
              <a:t>4/22/2024</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2EA09B-FD9C-4482-8094-197A8C0F48FB}" type="slidenum">
              <a:rPr lang="en-US" smtClean="0"/>
              <a:t>‹#›</a:t>
            </a:fld>
            <a:endParaRPr lang="en-US"/>
          </a:p>
        </p:txBody>
      </p:sp>
    </p:spTree>
    <p:extLst>
      <p:ext uri="{BB962C8B-B14F-4D97-AF65-F5344CB8AC3E}">
        <p14:creationId xmlns:p14="http://schemas.microsoft.com/office/powerpoint/2010/main" val="1317859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2EA09B-FD9C-4482-8094-197A8C0F48FB}" type="slidenum">
              <a:rPr lang="en-US" smtClean="0"/>
              <a:t>1</a:t>
            </a:fld>
            <a:endParaRPr lang="en-US"/>
          </a:p>
        </p:txBody>
      </p:sp>
    </p:spTree>
    <p:extLst>
      <p:ext uri="{BB962C8B-B14F-4D97-AF65-F5344CB8AC3E}">
        <p14:creationId xmlns:p14="http://schemas.microsoft.com/office/powerpoint/2010/main" val="2226705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67BBB0-9CCF-44CC-A83F-B19183C7913C}"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8402E-5074-4281-90F2-BB286DB43831}" type="slidenum">
              <a:rPr lang="en-US" smtClean="0"/>
              <a:t>‹#›</a:t>
            </a:fld>
            <a:endParaRPr lang="en-US"/>
          </a:p>
        </p:txBody>
      </p:sp>
    </p:spTree>
    <p:extLst>
      <p:ext uri="{BB962C8B-B14F-4D97-AF65-F5344CB8AC3E}">
        <p14:creationId xmlns:p14="http://schemas.microsoft.com/office/powerpoint/2010/main" val="2098136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67BBB0-9CCF-44CC-A83F-B19183C7913C}"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8402E-5074-4281-90F2-BB286DB43831}" type="slidenum">
              <a:rPr lang="en-US" smtClean="0"/>
              <a:t>‹#›</a:t>
            </a:fld>
            <a:endParaRPr lang="en-US"/>
          </a:p>
        </p:txBody>
      </p:sp>
    </p:spTree>
    <p:extLst>
      <p:ext uri="{BB962C8B-B14F-4D97-AF65-F5344CB8AC3E}">
        <p14:creationId xmlns:p14="http://schemas.microsoft.com/office/powerpoint/2010/main" val="4011088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67BBB0-9CCF-44CC-A83F-B19183C7913C}"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8402E-5074-4281-90F2-BB286DB43831}" type="slidenum">
              <a:rPr lang="en-US" smtClean="0"/>
              <a:t>‹#›</a:t>
            </a:fld>
            <a:endParaRPr lang="en-US"/>
          </a:p>
        </p:txBody>
      </p:sp>
    </p:spTree>
    <p:extLst>
      <p:ext uri="{BB962C8B-B14F-4D97-AF65-F5344CB8AC3E}">
        <p14:creationId xmlns:p14="http://schemas.microsoft.com/office/powerpoint/2010/main" val="3547694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67BBB0-9CCF-44CC-A83F-B19183C7913C}"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8402E-5074-4281-90F2-BB286DB43831}" type="slidenum">
              <a:rPr lang="en-US" smtClean="0"/>
              <a:t>‹#›</a:t>
            </a:fld>
            <a:endParaRPr lang="en-US"/>
          </a:p>
        </p:txBody>
      </p:sp>
    </p:spTree>
    <p:extLst>
      <p:ext uri="{BB962C8B-B14F-4D97-AF65-F5344CB8AC3E}">
        <p14:creationId xmlns:p14="http://schemas.microsoft.com/office/powerpoint/2010/main" val="1921125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tint val="82000"/>
                  </a:schemeClr>
                </a:solidFill>
              </a:defRPr>
            </a:lvl1pPr>
            <a:lvl2pPr marL="1463040" indent="0">
              <a:buNone/>
              <a:defRPr sz="6400">
                <a:solidFill>
                  <a:schemeClr val="tx1">
                    <a:tint val="82000"/>
                  </a:schemeClr>
                </a:solidFill>
              </a:defRPr>
            </a:lvl2pPr>
            <a:lvl3pPr marL="2926080" indent="0">
              <a:buNone/>
              <a:defRPr sz="5760">
                <a:solidFill>
                  <a:schemeClr val="tx1">
                    <a:tint val="82000"/>
                  </a:schemeClr>
                </a:solidFill>
              </a:defRPr>
            </a:lvl3pPr>
            <a:lvl4pPr marL="4389120" indent="0">
              <a:buNone/>
              <a:defRPr sz="5120">
                <a:solidFill>
                  <a:schemeClr val="tx1">
                    <a:tint val="82000"/>
                  </a:schemeClr>
                </a:solidFill>
              </a:defRPr>
            </a:lvl4pPr>
            <a:lvl5pPr marL="5852160" indent="0">
              <a:buNone/>
              <a:defRPr sz="5120">
                <a:solidFill>
                  <a:schemeClr val="tx1">
                    <a:tint val="82000"/>
                  </a:schemeClr>
                </a:solidFill>
              </a:defRPr>
            </a:lvl5pPr>
            <a:lvl6pPr marL="7315200" indent="0">
              <a:buNone/>
              <a:defRPr sz="5120">
                <a:solidFill>
                  <a:schemeClr val="tx1">
                    <a:tint val="82000"/>
                  </a:schemeClr>
                </a:solidFill>
              </a:defRPr>
            </a:lvl6pPr>
            <a:lvl7pPr marL="8778240" indent="0">
              <a:buNone/>
              <a:defRPr sz="5120">
                <a:solidFill>
                  <a:schemeClr val="tx1">
                    <a:tint val="82000"/>
                  </a:schemeClr>
                </a:solidFill>
              </a:defRPr>
            </a:lvl7pPr>
            <a:lvl8pPr marL="10241280" indent="0">
              <a:buNone/>
              <a:defRPr sz="5120">
                <a:solidFill>
                  <a:schemeClr val="tx1">
                    <a:tint val="82000"/>
                  </a:schemeClr>
                </a:solidFill>
              </a:defRPr>
            </a:lvl8pPr>
            <a:lvl9pPr marL="11704320" indent="0">
              <a:buNone/>
              <a:defRPr sz="512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67BBB0-9CCF-44CC-A83F-B19183C7913C}"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8402E-5074-4281-90F2-BB286DB43831}" type="slidenum">
              <a:rPr lang="en-US" smtClean="0"/>
              <a:t>‹#›</a:t>
            </a:fld>
            <a:endParaRPr lang="en-US"/>
          </a:p>
        </p:txBody>
      </p:sp>
    </p:spTree>
    <p:extLst>
      <p:ext uri="{BB962C8B-B14F-4D97-AF65-F5344CB8AC3E}">
        <p14:creationId xmlns:p14="http://schemas.microsoft.com/office/powerpoint/2010/main" val="1811152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67BBB0-9CCF-44CC-A83F-B19183C7913C}"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8402E-5074-4281-90F2-BB286DB43831}" type="slidenum">
              <a:rPr lang="en-US" smtClean="0"/>
              <a:t>‹#›</a:t>
            </a:fld>
            <a:endParaRPr lang="en-US"/>
          </a:p>
        </p:txBody>
      </p:sp>
    </p:spTree>
    <p:extLst>
      <p:ext uri="{BB962C8B-B14F-4D97-AF65-F5344CB8AC3E}">
        <p14:creationId xmlns:p14="http://schemas.microsoft.com/office/powerpoint/2010/main" val="1190436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67BBB0-9CCF-44CC-A83F-B19183C7913C}" type="datetimeFigureOut">
              <a:rPr lang="en-US" smtClean="0"/>
              <a:t>4/22/2024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D8402E-5074-4281-90F2-BB286DB43831}" type="slidenum">
              <a:rPr lang="en-US" smtClean="0"/>
              <a:t>‹#›</a:t>
            </a:fld>
            <a:endParaRPr lang="en-US"/>
          </a:p>
        </p:txBody>
      </p:sp>
    </p:spTree>
    <p:extLst>
      <p:ext uri="{BB962C8B-B14F-4D97-AF65-F5344CB8AC3E}">
        <p14:creationId xmlns:p14="http://schemas.microsoft.com/office/powerpoint/2010/main" val="2480730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67BBB0-9CCF-44CC-A83F-B19183C7913C}" type="datetimeFigureOut">
              <a:rPr lang="en-US" smtClean="0"/>
              <a:t>4/22/2024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D8402E-5074-4281-90F2-BB286DB43831}" type="slidenum">
              <a:rPr lang="en-US" smtClean="0"/>
              <a:t>‹#›</a:t>
            </a:fld>
            <a:endParaRPr lang="en-US"/>
          </a:p>
        </p:txBody>
      </p:sp>
    </p:spTree>
    <p:extLst>
      <p:ext uri="{BB962C8B-B14F-4D97-AF65-F5344CB8AC3E}">
        <p14:creationId xmlns:p14="http://schemas.microsoft.com/office/powerpoint/2010/main" val="1583931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67BBB0-9CCF-44CC-A83F-B19183C7913C}" type="datetimeFigureOut">
              <a:rPr lang="en-US" smtClean="0"/>
              <a:t>4/22/2024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D8402E-5074-4281-90F2-BB286DB43831}" type="slidenum">
              <a:rPr lang="en-US" smtClean="0"/>
              <a:t>‹#›</a:t>
            </a:fld>
            <a:endParaRPr lang="en-US"/>
          </a:p>
        </p:txBody>
      </p:sp>
    </p:spTree>
    <p:extLst>
      <p:ext uri="{BB962C8B-B14F-4D97-AF65-F5344CB8AC3E}">
        <p14:creationId xmlns:p14="http://schemas.microsoft.com/office/powerpoint/2010/main" val="1998660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FD67BBB0-9CCF-44CC-A83F-B19183C7913C}"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8402E-5074-4281-90F2-BB286DB43831}" type="slidenum">
              <a:rPr lang="en-US" smtClean="0"/>
              <a:t>‹#›</a:t>
            </a:fld>
            <a:endParaRPr lang="en-US"/>
          </a:p>
        </p:txBody>
      </p:sp>
    </p:spTree>
    <p:extLst>
      <p:ext uri="{BB962C8B-B14F-4D97-AF65-F5344CB8AC3E}">
        <p14:creationId xmlns:p14="http://schemas.microsoft.com/office/powerpoint/2010/main" val="3425584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FD67BBB0-9CCF-44CC-A83F-B19183C7913C}"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8402E-5074-4281-90F2-BB286DB43831}" type="slidenum">
              <a:rPr lang="en-US" smtClean="0"/>
              <a:t>‹#›</a:t>
            </a:fld>
            <a:endParaRPr lang="en-US"/>
          </a:p>
        </p:txBody>
      </p:sp>
    </p:spTree>
    <p:extLst>
      <p:ext uri="{BB962C8B-B14F-4D97-AF65-F5344CB8AC3E}">
        <p14:creationId xmlns:p14="http://schemas.microsoft.com/office/powerpoint/2010/main" val="1987913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82000"/>
                  </a:schemeClr>
                </a:solidFill>
              </a:defRPr>
            </a:lvl1pPr>
          </a:lstStyle>
          <a:p>
            <a:fld id="{FD67BBB0-9CCF-44CC-A83F-B19183C7913C}" type="datetimeFigureOut">
              <a:rPr lang="en-US" smtClean="0"/>
              <a:t>4/22/2024</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82000"/>
                  </a:schemeClr>
                </a:solidFill>
              </a:defRPr>
            </a:lvl1pPr>
          </a:lstStyle>
          <a:p>
            <a:fld id="{F5D8402E-5074-4281-90F2-BB286DB43831}" type="slidenum">
              <a:rPr lang="en-US" smtClean="0"/>
              <a:t>‹#›</a:t>
            </a:fld>
            <a:endParaRPr lang="en-US"/>
          </a:p>
        </p:txBody>
      </p:sp>
    </p:spTree>
    <p:extLst>
      <p:ext uri="{BB962C8B-B14F-4D97-AF65-F5344CB8AC3E}">
        <p14:creationId xmlns:p14="http://schemas.microsoft.com/office/powerpoint/2010/main" val="8933102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jpe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16871C-651A-8546-2BB8-ADE4B99FE7B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86118" y="14048624"/>
            <a:ext cx="18200893" cy="3029728"/>
          </a:xfrm>
          <a:prstGeom prst="rect">
            <a:avLst/>
          </a:prstGeom>
        </p:spPr>
      </p:pic>
      <p:sp>
        <p:nvSpPr>
          <p:cNvPr id="2" name="Title 1">
            <a:extLst>
              <a:ext uri="{FF2B5EF4-FFF2-40B4-BE49-F238E27FC236}">
                <a16:creationId xmlns:a16="http://schemas.microsoft.com/office/drawing/2014/main" id="{5AF2B90F-DAC2-06FF-688A-361B356804D6}"/>
              </a:ext>
            </a:extLst>
          </p:cNvPr>
          <p:cNvSpPr>
            <a:spLocks noGrp="1"/>
          </p:cNvSpPr>
          <p:nvPr>
            <p:ph type="title"/>
          </p:nvPr>
        </p:nvSpPr>
        <p:spPr>
          <a:xfrm>
            <a:off x="31673800" y="32657"/>
            <a:ext cx="1244600" cy="1608038"/>
          </a:xfrm>
        </p:spPr>
        <p:txBody>
          <a:bodyPr>
            <a:normAutofit/>
          </a:bodyPr>
          <a:lstStyle/>
          <a:p>
            <a:r>
              <a:rPr lang="en-US" sz="7200" dirty="0">
                <a:latin typeface="Times New Roman" panose="02020603050405020304" pitchFamily="18" charset="0"/>
                <a:cs typeface="Times New Roman" panose="02020603050405020304" pitchFamily="18" charset="0"/>
              </a:rPr>
              <a:t>34</a:t>
            </a:r>
          </a:p>
        </p:txBody>
      </p:sp>
      <p:sp>
        <p:nvSpPr>
          <p:cNvPr id="3" name="TextBox 2">
            <a:extLst>
              <a:ext uri="{FF2B5EF4-FFF2-40B4-BE49-F238E27FC236}">
                <a16:creationId xmlns:a16="http://schemas.microsoft.com/office/drawing/2014/main" id="{90554C5E-A068-324F-5F34-F06D7FE80FB5}"/>
              </a:ext>
            </a:extLst>
          </p:cNvPr>
          <p:cNvSpPr txBox="1"/>
          <p:nvPr/>
        </p:nvSpPr>
        <p:spPr>
          <a:xfrm>
            <a:off x="7315200" y="326571"/>
            <a:ext cx="18287999" cy="2985433"/>
          </a:xfrm>
          <a:prstGeom prst="rect">
            <a:avLst/>
          </a:prstGeom>
          <a:noFill/>
        </p:spPr>
        <p:txBody>
          <a:bodyPr wrap="square" rtlCol="0">
            <a:spAutoFit/>
          </a:bodyPr>
          <a:lstStyle/>
          <a:p>
            <a:pPr algn="ctr"/>
            <a:r>
              <a:rPr lang="en-US" sz="6600" dirty="0">
                <a:latin typeface="Times New Roman" panose="02020603050405020304" pitchFamily="18" charset="0"/>
                <a:cs typeface="Times New Roman" panose="02020603050405020304" pitchFamily="18" charset="0"/>
              </a:rPr>
              <a:t>Design of Intuitive Visualizations for Residential Heating and Cooling Demands</a:t>
            </a:r>
          </a:p>
          <a:p>
            <a:pPr algn="ctr"/>
            <a:r>
              <a:rPr lang="en-US" sz="2800" dirty="0">
                <a:solidFill>
                  <a:schemeClr val="tx1">
                    <a:lumMod val="65000"/>
                    <a:lumOff val="35000"/>
                  </a:schemeClr>
                </a:solidFill>
                <a:latin typeface="Times New Roman" panose="02020603050405020304" pitchFamily="18" charset="0"/>
                <a:cs typeface="Times New Roman" panose="02020603050405020304" pitchFamily="18" charset="0"/>
              </a:rPr>
              <a:t>Michael Chen | Dr. James Howison</a:t>
            </a:r>
          </a:p>
          <a:p>
            <a:pPr algn="ctr"/>
            <a:r>
              <a:rPr lang="en-US" sz="2800" dirty="0">
                <a:solidFill>
                  <a:schemeClr val="tx1">
                    <a:lumMod val="65000"/>
                    <a:lumOff val="35000"/>
                  </a:schemeClr>
                </a:solidFill>
                <a:latin typeface="Times New Roman" panose="02020603050405020304" pitchFamily="18" charset="0"/>
                <a:cs typeface="Times New Roman" panose="02020603050405020304" pitchFamily="18" charset="0"/>
              </a:rPr>
              <a:t>University of Texas School of Information</a:t>
            </a:r>
          </a:p>
        </p:txBody>
      </p:sp>
      <p:sp>
        <p:nvSpPr>
          <p:cNvPr id="23" name="Rectangle 22">
            <a:extLst>
              <a:ext uri="{FF2B5EF4-FFF2-40B4-BE49-F238E27FC236}">
                <a16:creationId xmlns:a16="http://schemas.microsoft.com/office/drawing/2014/main" id="{BF51736B-E587-D693-433B-6730A7E01367}"/>
              </a:ext>
            </a:extLst>
          </p:cNvPr>
          <p:cNvSpPr/>
          <p:nvPr/>
        </p:nvSpPr>
        <p:spPr>
          <a:xfrm>
            <a:off x="11970974" y="16032119"/>
            <a:ext cx="279400" cy="28574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0459B786-D5FD-1BEA-8190-3CECC9C3A34B}"/>
              </a:ext>
            </a:extLst>
          </p:cNvPr>
          <p:cNvSpPr/>
          <p:nvPr/>
        </p:nvSpPr>
        <p:spPr>
          <a:xfrm>
            <a:off x="21037144" y="15153848"/>
            <a:ext cx="267581" cy="26543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26" name="Connector: Elbow 25">
            <a:extLst>
              <a:ext uri="{FF2B5EF4-FFF2-40B4-BE49-F238E27FC236}">
                <a16:creationId xmlns:a16="http://schemas.microsoft.com/office/drawing/2014/main" id="{F14E63E3-6830-FC87-3CA2-E8B1B1C1A5D2}"/>
              </a:ext>
            </a:extLst>
          </p:cNvPr>
          <p:cNvCxnSpPr>
            <a:cxnSpLocks/>
            <a:stCxn id="24" idx="2"/>
            <a:endCxn id="16" idx="0"/>
          </p:cNvCxnSpPr>
          <p:nvPr/>
        </p:nvCxnSpPr>
        <p:spPr>
          <a:xfrm rot="16200000" flipH="1">
            <a:off x="20712375" y="15877838"/>
            <a:ext cx="2073777" cy="1156656"/>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8" name="Connector: Elbow 27">
            <a:extLst>
              <a:ext uri="{FF2B5EF4-FFF2-40B4-BE49-F238E27FC236}">
                <a16:creationId xmlns:a16="http://schemas.microsoft.com/office/drawing/2014/main" id="{B1B69F76-D120-786F-CCA4-27E7147BB1D5}"/>
              </a:ext>
            </a:extLst>
          </p:cNvPr>
          <p:cNvCxnSpPr>
            <a:cxnSpLocks/>
            <a:stCxn id="23" idx="2"/>
            <a:endCxn id="10" idx="0"/>
          </p:cNvCxnSpPr>
          <p:nvPr/>
        </p:nvCxnSpPr>
        <p:spPr>
          <a:xfrm rot="16200000" flipH="1">
            <a:off x="12279028" y="16149514"/>
            <a:ext cx="1175187" cy="1511894"/>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30" name="Rectangle 29">
            <a:extLst>
              <a:ext uri="{FF2B5EF4-FFF2-40B4-BE49-F238E27FC236}">
                <a16:creationId xmlns:a16="http://schemas.microsoft.com/office/drawing/2014/main" id="{CA1F4A06-617C-0870-6D78-2FAC41F4FAA7}"/>
              </a:ext>
            </a:extLst>
          </p:cNvPr>
          <p:cNvSpPr/>
          <p:nvPr/>
        </p:nvSpPr>
        <p:spPr>
          <a:xfrm>
            <a:off x="17832931" y="16341477"/>
            <a:ext cx="267581" cy="265430"/>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32" name="Connector: Elbow 31">
            <a:extLst>
              <a:ext uri="{FF2B5EF4-FFF2-40B4-BE49-F238E27FC236}">
                <a16:creationId xmlns:a16="http://schemas.microsoft.com/office/drawing/2014/main" id="{6C672636-152D-2000-C409-DB2FA5FD8B10}"/>
              </a:ext>
            </a:extLst>
          </p:cNvPr>
          <p:cNvCxnSpPr>
            <a:cxnSpLocks/>
            <a:stCxn id="30" idx="0"/>
            <a:endCxn id="14" idx="2"/>
          </p:cNvCxnSpPr>
          <p:nvPr/>
        </p:nvCxnSpPr>
        <p:spPr>
          <a:xfrm rot="5400000" flipH="1" flipV="1">
            <a:off x="18825674" y="12867339"/>
            <a:ext cx="2615186" cy="4333091"/>
          </a:xfrm>
          <a:prstGeom prst="bentConnector3">
            <a:avLst>
              <a:gd name="adj1" fmla="val 5000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9633A0CD-E667-0159-5CC7-67645457D018}"/>
              </a:ext>
            </a:extLst>
          </p:cNvPr>
          <p:cNvSpPr/>
          <p:nvPr/>
        </p:nvSpPr>
        <p:spPr>
          <a:xfrm>
            <a:off x="9927696" y="15746371"/>
            <a:ext cx="279400" cy="267536"/>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6" name="Connector: Elbow 35">
            <a:extLst>
              <a:ext uri="{FF2B5EF4-FFF2-40B4-BE49-F238E27FC236}">
                <a16:creationId xmlns:a16="http://schemas.microsoft.com/office/drawing/2014/main" id="{EF56A932-E5DA-0DA9-C3A7-00B6EA779FB2}"/>
              </a:ext>
            </a:extLst>
          </p:cNvPr>
          <p:cNvCxnSpPr>
            <a:cxnSpLocks/>
            <a:stCxn id="34" idx="0"/>
          </p:cNvCxnSpPr>
          <p:nvPr/>
        </p:nvCxnSpPr>
        <p:spPr>
          <a:xfrm rot="5400000" flipH="1" flipV="1">
            <a:off x="9925508" y="13893015"/>
            <a:ext cx="1995245" cy="1711468"/>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pic>
        <p:nvPicPr>
          <p:cNvPr id="22" name="Picture 21">
            <a:extLst>
              <a:ext uri="{FF2B5EF4-FFF2-40B4-BE49-F238E27FC236}">
                <a16:creationId xmlns:a16="http://schemas.microsoft.com/office/drawing/2014/main" id="{C2B86357-5194-F929-74CD-EC94D90FF79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6660814" y="4762554"/>
            <a:ext cx="5013916" cy="4125974"/>
          </a:xfrm>
          <a:prstGeom prst="rect">
            <a:avLst/>
          </a:prstGeom>
          <a:ln>
            <a:solidFill>
              <a:schemeClr val="tx1"/>
            </a:solidFill>
          </a:ln>
        </p:spPr>
      </p:pic>
      <p:pic>
        <p:nvPicPr>
          <p:cNvPr id="27" name="Picture 26" descr="A graph showing the temperature of the year&#10;&#10;Description automatically generated">
            <a:extLst>
              <a:ext uri="{FF2B5EF4-FFF2-40B4-BE49-F238E27FC236}">
                <a16:creationId xmlns:a16="http://schemas.microsoft.com/office/drawing/2014/main" id="{EB6B38E9-4167-30CD-51FF-0E773D0F15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10123" y="4762554"/>
            <a:ext cx="4951760" cy="4125974"/>
          </a:xfrm>
          <a:prstGeom prst="rect">
            <a:avLst/>
          </a:prstGeom>
          <a:ln>
            <a:solidFill>
              <a:schemeClr val="tx1"/>
            </a:solidFill>
          </a:ln>
        </p:spPr>
      </p:pic>
      <p:sp>
        <p:nvSpPr>
          <p:cNvPr id="19" name="Rectangle 18">
            <a:extLst>
              <a:ext uri="{FF2B5EF4-FFF2-40B4-BE49-F238E27FC236}">
                <a16:creationId xmlns:a16="http://schemas.microsoft.com/office/drawing/2014/main" id="{9EFFF1E9-9AA6-A842-B7B7-9705CC6F5CF2}"/>
              </a:ext>
            </a:extLst>
          </p:cNvPr>
          <p:cNvSpPr/>
          <p:nvPr/>
        </p:nvSpPr>
        <p:spPr>
          <a:xfrm>
            <a:off x="402956" y="2268160"/>
            <a:ext cx="6337469" cy="7709379"/>
          </a:xfrm>
          <a:prstGeom prst="rect">
            <a:avLst/>
          </a:prstGeom>
          <a:noFill/>
          <a:ln w="101600">
            <a:solidFill>
              <a:srgbClr val="BF5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976" dirty="0"/>
          </a:p>
        </p:txBody>
      </p:sp>
      <p:sp>
        <p:nvSpPr>
          <p:cNvPr id="20" name="Rectangle 19">
            <a:extLst>
              <a:ext uri="{FF2B5EF4-FFF2-40B4-BE49-F238E27FC236}">
                <a16:creationId xmlns:a16="http://schemas.microsoft.com/office/drawing/2014/main" id="{625D11F4-78E3-8DC2-0595-FCF3C986BDA6}"/>
              </a:ext>
            </a:extLst>
          </p:cNvPr>
          <p:cNvSpPr/>
          <p:nvPr/>
        </p:nvSpPr>
        <p:spPr>
          <a:xfrm>
            <a:off x="402956" y="2268161"/>
            <a:ext cx="6337468" cy="845961"/>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atin typeface="Times New Roman" panose="02020603050405020304" pitchFamily="18" charset="0"/>
                <a:cs typeface="Times New Roman" panose="02020603050405020304" pitchFamily="18" charset="0"/>
              </a:rPr>
              <a:t>Introduction</a:t>
            </a:r>
            <a:endParaRPr lang="en-US" sz="4000" dirty="0">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id="{6C6BFFFF-F0DF-889D-1FFC-C2E652C8BA2B}"/>
              </a:ext>
            </a:extLst>
          </p:cNvPr>
          <p:cNvSpPr/>
          <p:nvPr/>
        </p:nvSpPr>
        <p:spPr>
          <a:xfrm>
            <a:off x="402954" y="10673065"/>
            <a:ext cx="6337469" cy="11092235"/>
          </a:xfrm>
          <a:prstGeom prst="rect">
            <a:avLst/>
          </a:prstGeom>
          <a:noFill/>
          <a:ln w="101600">
            <a:solidFill>
              <a:srgbClr val="BF5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976"/>
          </a:p>
        </p:txBody>
      </p:sp>
      <p:sp>
        <p:nvSpPr>
          <p:cNvPr id="37" name="Rectangle 36">
            <a:extLst>
              <a:ext uri="{FF2B5EF4-FFF2-40B4-BE49-F238E27FC236}">
                <a16:creationId xmlns:a16="http://schemas.microsoft.com/office/drawing/2014/main" id="{9F332267-9DBF-62C7-A58C-8D4EF0FCB553}"/>
              </a:ext>
            </a:extLst>
          </p:cNvPr>
          <p:cNvSpPr/>
          <p:nvPr/>
        </p:nvSpPr>
        <p:spPr>
          <a:xfrm>
            <a:off x="402954" y="10673064"/>
            <a:ext cx="6337470" cy="845961"/>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atin typeface="Times New Roman" panose="02020603050405020304" pitchFamily="18" charset="0"/>
                <a:cs typeface="Times New Roman" panose="02020603050405020304" pitchFamily="18" charset="0"/>
              </a:rPr>
              <a:t>Methodology</a:t>
            </a:r>
          </a:p>
        </p:txBody>
      </p:sp>
      <p:sp>
        <p:nvSpPr>
          <p:cNvPr id="45" name="Rectangle 44">
            <a:extLst>
              <a:ext uri="{FF2B5EF4-FFF2-40B4-BE49-F238E27FC236}">
                <a16:creationId xmlns:a16="http://schemas.microsoft.com/office/drawing/2014/main" id="{39C6824C-AF60-2345-55FF-1BB301049111}"/>
              </a:ext>
            </a:extLst>
          </p:cNvPr>
          <p:cNvSpPr/>
          <p:nvPr/>
        </p:nvSpPr>
        <p:spPr>
          <a:xfrm>
            <a:off x="8031341" y="3869188"/>
            <a:ext cx="16997082" cy="5165611"/>
          </a:xfrm>
          <a:prstGeom prst="rect">
            <a:avLst/>
          </a:prstGeom>
          <a:noFill/>
          <a:ln w="101600">
            <a:solidFill>
              <a:srgbClr val="BF5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976"/>
          </a:p>
        </p:txBody>
      </p:sp>
      <p:sp>
        <p:nvSpPr>
          <p:cNvPr id="46" name="Rectangle 45">
            <a:extLst>
              <a:ext uri="{FF2B5EF4-FFF2-40B4-BE49-F238E27FC236}">
                <a16:creationId xmlns:a16="http://schemas.microsoft.com/office/drawing/2014/main" id="{5A3C72AA-E0FD-3EFF-8CD8-BC17FB439197}"/>
              </a:ext>
            </a:extLst>
          </p:cNvPr>
          <p:cNvSpPr/>
          <p:nvPr/>
        </p:nvSpPr>
        <p:spPr>
          <a:xfrm>
            <a:off x="8031340" y="3867982"/>
            <a:ext cx="16997083" cy="739873"/>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atin typeface="Times New Roman" panose="02020603050405020304" pitchFamily="18" charset="0"/>
                <a:cs typeface="Times New Roman" panose="02020603050405020304" pitchFamily="18" charset="0"/>
              </a:rPr>
              <a:t>Comfort Implications: What Will a Hot Day Feel Like Indoors?</a:t>
            </a:r>
          </a:p>
        </p:txBody>
      </p:sp>
      <p:pic>
        <p:nvPicPr>
          <p:cNvPr id="7" name="Picture 6" descr="A black background with orange and grey text&#10;&#10;Description automatically generated">
            <a:extLst>
              <a:ext uri="{FF2B5EF4-FFF2-40B4-BE49-F238E27FC236}">
                <a16:creationId xmlns:a16="http://schemas.microsoft.com/office/drawing/2014/main" id="{09C31102-0A47-93AF-E938-8325F34F029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0782" y="261258"/>
            <a:ext cx="6912343" cy="1567594"/>
          </a:xfrm>
          <a:prstGeom prst="rect">
            <a:avLst/>
          </a:prstGeom>
        </p:spPr>
      </p:pic>
      <p:sp>
        <p:nvSpPr>
          <p:cNvPr id="8" name="TextBox 7">
            <a:extLst>
              <a:ext uri="{FF2B5EF4-FFF2-40B4-BE49-F238E27FC236}">
                <a16:creationId xmlns:a16="http://schemas.microsoft.com/office/drawing/2014/main" id="{40BC05FB-5957-8730-547B-DF941DB72FCD}"/>
              </a:ext>
            </a:extLst>
          </p:cNvPr>
          <p:cNvSpPr txBox="1"/>
          <p:nvPr/>
        </p:nvSpPr>
        <p:spPr>
          <a:xfrm>
            <a:off x="482974" y="3114122"/>
            <a:ext cx="6257450" cy="6863417"/>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majority of residential Heating, Vacuum and Air Conditioning (HVAC) systems in the United States are oversized, leading to increased upfront costs and long-term home and energy sustainability implications.</a:t>
            </a:r>
            <a:r>
              <a:rPr lang="en-US" sz="2000" baseline="30000" dirty="0">
                <a:latin typeface="Times New Roman" panose="02020603050405020304" pitchFamily="18" charset="0"/>
                <a:cs typeface="Times New Roman" panose="02020603050405020304" pitchFamily="18" charset="0"/>
              </a:rPr>
              <a:t>1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One potential factor preventing lay understanding of HVAC sizing is a lack of intuitive visualization systems: current systems are designed around contractor rather than consumer needs:</a:t>
            </a:r>
            <a:r>
              <a:rPr lang="en-US" sz="2000" baseline="30000" dirty="0">
                <a:latin typeface="Times New Roman" panose="02020603050405020304" pitchFamily="18" charset="0"/>
                <a:cs typeface="Times New Roman" panose="02020603050405020304" pitchFamily="18" charset="0"/>
              </a:rPr>
              <a:t> 2</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As such, </a:t>
            </a:r>
            <a:r>
              <a:rPr lang="en-US" sz="2000" b="1" dirty="0">
                <a:latin typeface="Times New Roman" panose="02020603050405020304" pitchFamily="18" charset="0"/>
                <a:cs typeface="Times New Roman" panose="02020603050405020304" pitchFamily="18" charset="0"/>
              </a:rPr>
              <a:t>our objective is to design more intuitive visualizations of the heating and cooling demands a residential home faces throughout a year</a:t>
            </a:r>
            <a:r>
              <a:rPr lang="en-US" sz="2000" dirty="0">
                <a:latin typeface="Times New Roman" panose="02020603050405020304" pitchFamily="18" charset="0"/>
                <a:cs typeface="Times New Roman" panose="02020603050405020304" pitchFamily="18" charset="0"/>
              </a:rPr>
              <a:t> to create a better understanding of the comfort implications of choosing differently sized systems.</a:t>
            </a:r>
          </a:p>
        </p:txBody>
      </p:sp>
      <p:sp>
        <p:nvSpPr>
          <p:cNvPr id="9" name="TextBox 8">
            <a:extLst>
              <a:ext uri="{FF2B5EF4-FFF2-40B4-BE49-F238E27FC236}">
                <a16:creationId xmlns:a16="http://schemas.microsoft.com/office/drawing/2014/main" id="{98B0D619-1DE5-95DD-1B12-6A7939EAEAB1}"/>
              </a:ext>
            </a:extLst>
          </p:cNvPr>
          <p:cNvSpPr txBox="1"/>
          <p:nvPr/>
        </p:nvSpPr>
        <p:spPr>
          <a:xfrm>
            <a:off x="482974" y="11519025"/>
            <a:ext cx="6257449" cy="1024896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Large-scale time series data on residential loads is sparse. To represent the loads a home faces throughout a year, we simulate mock homes under a variety of conditions using the National Renewable Energy Laboratory (NREL) Building Energy Optimization Tool (BEOPT): </a:t>
            </a:r>
            <a:r>
              <a:rPr lang="en-US" sz="2000" baseline="30000" dirty="0">
                <a:latin typeface="Times New Roman" panose="02020603050405020304" pitchFamily="18" charset="0"/>
                <a:cs typeface="Times New Roman" panose="02020603050405020304" pitchFamily="18" charset="0"/>
              </a:rPr>
              <a:t>3</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Through simulation, we collect hour-by-hour energy and load data throughout a year based on a variety of parameters including system sizing, weather, and home insulation properties. Of the various energy and HVAC related outputs, our most relevant variables are as follows:</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We then develop a variety of time series visualizations on both a yearly and daily scale to best communicate the comfort implications.</a:t>
            </a:r>
          </a:p>
        </p:txBody>
      </p:sp>
      <p:pic>
        <p:nvPicPr>
          <p:cNvPr id="13" name="Picture 12">
            <a:extLst>
              <a:ext uri="{FF2B5EF4-FFF2-40B4-BE49-F238E27FC236}">
                <a16:creationId xmlns:a16="http://schemas.microsoft.com/office/drawing/2014/main" id="{A345D222-F7EE-5047-EB00-08CD874726CD}"/>
              </a:ext>
            </a:extLst>
          </p:cNvPr>
          <p:cNvPicPr>
            <a:picLocks noChangeAspect="1"/>
          </p:cNvPicPr>
          <p:nvPr/>
        </p:nvPicPr>
        <p:blipFill>
          <a:blip r:embed="rId7"/>
          <a:stretch>
            <a:fillRect/>
          </a:stretch>
        </p:blipFill>
        <p:spPr>
          <a:xfrm>
            <a:off x="726295" y="6119227"/>
            <a:ext cx="5690786" cy="1975057"/>
          </a:xfrm>
          <a:prstGeom prst="rect">
            <a:avLst/>
          </a:prstGeom>
        </p:spPr>
        <p:style>
          <a:lnRef idx="2">
            <a:schemeClr val="dk1"/>
          </a:lnRef>
          <a:fillRef idx="1">
            <a:schemeClr val="lt1"/>
          </a:fillRef>
          <a:effectRef idx="0">
            <a:schemeClr val="dk1"/>
          </a:effectRef>
          <a:fontRef idx="minor">
            <a:schemeClr val="dk1"/>
          </a:fontRef>
        </p:style>
      </p:pic>
      <p:pic>
        <p:nvPicPr>
          <p:cNvPr id="17" name="Picture 16">
            <a:extLst>
              <a:ext uri="{FF2B5EF4-FFF2-40B4-BE49-F238E27FC236}">
                <a16:creationId xmlns:a16="http://schemas.microsoft.com/office/drawing/2014/main" id="{CD81E750-128C-0A50-F417-ED6ECCE88963}"/>
              </a:ext>
            </a:extLst>
          </p:cNvPr>
          <p:cNvPicPr>
            <a:picLocks noChangeAspect="1"/>
          </p:cNvPicPr>
          <p:nvPr/>
        </p:nvPicPr>
        <p:blipFill>
          <a:blip r:embed="rId8"/>
          <a:stretch>
            <a:fillRect/>
          </a:stretch>
        </p:blipFill>
        <p:spPr>
          <a:xfrm>
            <a:off x="1247254" y="13406140"/>
            <a:ext cx="4605257" cy="2157348"/>
          </a:xfrm>
          <a:prstGeom prst="rect">
            <a:avLst/>
          </a:prstGeom>
          <a:ln/>
        </p:spPr>
        <p:style>
          <a:lnRef idx="2">
            <a:schemeClr val="dk1"/>
          </a:lnRef>
          <a:fillRef idx="1">
            <a:schemeClr val="lt1"/>
          </a:fillRef>
          <a:effectRef idx="0">
            <a:schemeClr val="dk1"/>
          </a:effectRef>
          <a:fontRef idx="minor">
            <a:schemeClr val="dk1"/>
          </a:fontRef>
        </p:style>
      </p:pic>
      <p:graphicFrame>
        <p:nvGraphicFramePr>
          <p:cNvPr id="21" name="Table 20">
            <a:extLst>
              <a:ext uri="{FF2B5EF4-FFF2-40B4-BE49-F238E27FC236}">
                <a16:creationId xmlns:a16="http://schemas.microsoft.com/office/drawing/2014/main" id="{7048D06F-8953-0BB4-C09A-7C5E53C94A3A}"/>
              </a:ext>
            </a:extLst>
          </p:cNvPr>
          <p:cNvGraphicFramePr>
            <a:graphicFrameLocks noGrp="1"/>
          </p:cNvGraphicFramePr>
          <p:nvPr>
            <p:extLst>
              <p:ext uri="{D42A27DB-BD31-4B8C-83A1-F6EECF244321}">
                <p14:modId xmlns:p14="http://schemas.microsoft.com/office/powerpoint/2010/main" val="899620726"/>
              </p:ext>
            </p:extLst>
          </p:nvPr>
        </p:nvGraphicFramePr>
        <p:xfrm>
          <a:off x="773023" y="17594239"/>
          <a:ext cx="5553718" cy="2976462"/>
        </p:xfrm>
        <a:graphic>
          <a:graphicData uri="http://schemas.openxmlformats.org/drawingml/2006/table">
            <a:tbl>
              <a:tblPr firstRow="1" bandRow="1">
                <a:tableStyleId>{21E4AEA4-8DFA-4A89-87EB-49C32662AFE0}</a:tableStyleId>
              </a:tblPr>
              <a:tblGrid>
                <a:gridCol w="1716789">
                  <a:extLst>
                    <a:ext uri="{9D8B030D-6E8A-4147-A177-3AD203B41FA5}">
                      <a16:colId xmlns:a16="http://schemas.microsoft.com/office/drawing/2014/main" val="3813476953"/>
                    </a:ext>
                  </a:extLst>
                </a:gridCol>
                <a:gridCol w="3836929">
                  <a:extLst>
                    <a:ext uri="{9D8B030D-6E8A-4147-A177-3AD203B41FA5}">
                      <a16:colId xmlns:a16="http://schemas.microsoft.com/office/drawing/2014/main" val="4291770086"/>
                    </a:ext>
                  </a:extLst>
                </a:gridCol>
              </a:tblGrid>
              <a:tr h="0">
                <a:tc>
                  <a:txBody>
                    <a:bodyPr/>
                    <a:lstStyle/>
                    <a:p>
                      <a:pPr algn="ctr"/>
                      <a:r>
                        <a:rPr lang="en-US" sz="1400" u="none" dirty="0">
                          <a:latin typeface="Times New Roman" panose="02020603050405020304" pitchFamily="18" charset="0"/>
                          <a:cs typeface="Times New Roman" panose="02020603050405020304" pitchFamily="18" charset="0"/>
                        </a:rPr>
                        <a:t>Variable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BF5700"/>
                    </a:solidFill>
                  </a:tcPr>
                </a:tc>
                <a:tc>
                  <a:txBody>
                    <a:bodyPr/>
                    <a:lstStyle/>
                    <a:p>
                      <a:pPr algn="ctr"/>
                      <a:r>
                        <a:rPr lang="en-US" sz="1400" u="none" dirty="0">
                          <a:latin typeface="Times New Roman" panose="02020603050405020304" pitchFamily="18" charset="0"/>
                          <a:cs typeface="Times New Roman" panose="02020603050405020304" pitchFamily="18" charset="0"/>
                        </a:rPr>
                        <a:t>Description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BF5700"/>
                    </a:solidFill>
                  </a:tcPr>
                </a:tc>
                <a:extLst>
                  <a:ext uri="{0D108BD9-81ED-4DB2-BD59-A6C34878D82A}">
                    <a16:rowId xmlns:a16="http://schemas.microsoft.com/office/drawing/2014/main" val="2368267837"/>
                  </a:ext>
                </a:extLst>
              </a:tr>
              <a:tr h="434061">
                <a:tc>
                  <a:txBody>
                    <a:bodyPr/>
                    <a:lstStyle/>
                    <a:p>
                      <a:r>
                        <a:rPr lang="en-US" sz="1400" u="none" dirty="0">
                          <a:latin typeface="Times New Roman" panose="02020603050405020304" pitchFamily="18" charset="0"/>
                          <a:cs typeface="Times New Roman" panose="02020603050405020304" pitchFamily="18" charset="0"/>
                        </a:rPr>
                        <a:t>Outdoor Temperature</a:t>
                      </a:r>
                    </a:p>
                  </a:txBody>
                  <a:tcPr>
                    <a:lnL w="12700" cap="flat" cmpd="sng" algn="ctr">
                      <a:solidFill>
                        <a:schemeClr val="tx1"/>
                      </a:solidFill>
                      <a:prstDash val="solid"/>
                      <a:round/>
                      <a:headEnd type="none" w="med" len="med"/>
                      <a:tailEnd type="none" w="med" len="med"/>
                    </a:lnL>
                  </a:tcPr>
                </a:tc>
                <a:tc>
                  <a:txBody>
                    <a:bodyPr/>
                    <a:lstStyle/>
                    <a:p>
                      <a:r>
                        <a:rPr lang="en-US" sz="1400" u="none" dirty="0">
                          <a:latin typeface="Times New Roman" panose="02020603050405020304" pitchFamily="18" charset="0"/>
                          <a:cs typeface="Times New Roman" panose="02020603050405020304" pitchFamily="18" charset="0"/>
                        </a:rPr>
                        <a:t>Outdoor temperature of the house.</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91365051"/>
                  </a:ext>
                </a:extLst>
              </a:tr>
              <a:tr h="434061">
                <a:tc>
                  <a:txBody>
                    <a:bodyPr/>
                    <a:lstStyle/>
                    <a:p>
                      <a:r>
                        <a:rPr lang="en-US" sz="1400" u="none" dirty="0">
                          <a:latin typeface="Times New Roman" panose="02020603050405020304" pitchFamily="18" charset="0"/>
                          <a:cs typeface="Times New Roman" panose="02020603050405020304" pitchFamily="18" charset="0"/>
                        </a:rPr>
                        <a:t>Indoor Temperature</a:t>
                      </a:r>
                    </a:p>
                  </a:txBody>
                  <a:tcPr>
                    <a:lnL w="12700" cap="flat" cmpd="sng" algn="ctr">
                      <a:solidFill>
                        <a:schemeClr val="tx1"/>
                      </a:solidFill>
                      <a:prstDash val="solid"/>
                      <a:round/>
                      <a:headEnd type="none" w="med" len="med"/>
                      <a:tailEnd type="none" w="med" len="med"/>
                    </a:lnL>
                  </a:tcPr>
                </a:tc>
                <a:tc>
                  <a:txBody>
                    <a:bodyPr/>
                    <a:lstStyle/>
                    <a:p>
                      <a:r>
                        <a:rPr lang="en-US" sz="1400" u="none" dirty="0">
                          <a:latin typeface="Times New Roman" panose="02020603050405020304" pitchFamily="18" charset="0"/>
                          <a:cs typeface="Times New Roman" panose="02020603050405020304" pitchFamily="18" charset="0"/>
                        </a:rPr>
                        <a:t>Indoor temperature of the house.</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34153842"/>
                  </a:ext>
                </a:extLst>
              </a:tr>
              <a:tr h="471695">
                <a:tc>
                  <a:txBody>
                    <a:bodyPr/>
                    <a:lstStyle/>
                    <a:p>
                      <a:r>
                        <a:rPr lang="en-US" sz="1400" u="none" dirty="0">
                          <a:latin typeface="Times New Roman" panose="02020603050405020304" pitchFamily="18" charset="0"/>
                          <a:cs typeface="Times New Roman" panose="02020603050405020304" pitchFamily="18" charset="0"/>
                        </a:rPr>
                        <a:t>Heating Setpoint</a:t>
                      </a:r>
                    </a:p>
                  </a:txBody>
                  <a:tcPr>
                    <a:lnL w="12700" cap="flat" cmpd="sng" algn="ctr">
                      <a:solidFill>
                        <a:schemeClr val="tx1"/>
                      </a:solidFill>
                      <a:prstDash val="solid"/>
                      <a:round/>
                      <a:headEnd type="none" w="med" len="med"/>
                      <a:tailEnd type="none" w="med" len="med"/>
                    </a:lnL>
                  </a:tcPr>
                </a:tc>
                <a:tc>
                  <a:txBody>
                    <a:bodyPr/>
                    <a:lstStyle/>
                    <a:p>
                      <a:r>
                        <a:rPr lang="en-US" sz="1400" u="none" dirty="0">
                          <a:latin typeface="Times New Roman" panose="02020603050405020304" pitchFamily="18" charset="0"/>
                          <a:cs typeface="Times New Roman" panose="02020603050405020304" pitchFamily="18" charset="0"/>
                        </a:rPr>
                        <a:t>Thermostat-set indoor minimum temperature.</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07751891"/>
                  </a:ext>
                </a:extLst>
              </a:tr>
              <a:tr h="471695">
                <a:tc>
                  <a:txBody>
                    <a:bodyPr/>
                    <a:lstStyle/>
                    <a:p>
                      <a:r>
                        <a:rPr lang="en-US" sz="1400" u="none" dirty="0">
                          <a:latin typeface="Times New Roman" panose="02020603050405020304" pitchFamily="18" charset="0"/>
                          <a:cs typeface="Times New Roman" panose="02020603050405020304" pitchFamily="18" charset="0"/>
                        </a:rPr>
                        <a:t>Cooling Setpoint</a:t>
                      </a:r>
                    </a:p>
                  </a:txBody>
                  <a:tcPr>
                    <a:lnL w="12700" cap="flat" cmpd="sng" algn="ctr">
                      <a:solidFill>
                        <a:schemeClr val="tx1"/>
                      </a:solidFill>
                      <a:prstDash val="solid"/>
                      <a:round/>
                      <a:headEnd type="none" w="med" len="med"/>
                      <a:tailEnd type="none" w="med" len="med"/>
                    </a:lnL>
                  </a:tcPr>
                </a:tc>
                <a:tc>
                  <a:txBody>
                    <a:bodyPr/>
                    <a:lstStyle/>
                    <a:p>
                      <a:r>
                        <a:rPr lang="en-US" sz="1400" u="none" dirty="0">
                          <a:latin typeface="Times New Roman" panose="02020603050405020304" pitchFamily="18" charset="0"/>
                          <a:cs typeface="Times New Roman" panose="02020603050405020304" pitchFamily="18" charset="0"/>
                        </a:rPr>
                        <a:t>Thermostat-set indoor maximum temperature.</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88969990"/>
                  </a:ext>
                </a:extLst>
              </a:tr>
              <a:tr h="860150">
                <a:tc>
                  <a:txBody>
                    <a:bodyPr/>
                    <a:lstStyle/>
                    <a:p>
                      <a:r>
                        <a:rPr lang="en-US" sz="1400" u="none" dirty="0">
                          <a:latin typeface="Times New Roman" panose="02020603050405020304" pitchFamily="18" charset="0"/>
                          <a:cs typeface="Times New Roman" panose="02020603050405020304" pitchFamily="18" charset="0"/>
                        </a:rPr>
                        <a:t>Excess Degrees</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1400" u="none" dirty="0">
                          <a:latin typeface="Times New Roman" panose="02020603050405020304" pitchFamily="18" charset="0"/>
                          <a:cs typeface="Times New Roman" panose="02020603050405020304" pitchFamily="18" charset="0"/>
                        </a:rPr>
                        <a:t>Degrees by which the indoor temperature exceeded either setpoint – times when the home is too hot or too cold.</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1937532"/>
                  </a:ext>
                </a:extLst>
              </a:tr>
            </a:tbl>
          </a:graphicData>
        </a:graphic>
      </p:graphicFrame>
      <p:sp>
        <p:nvSpPr>
          <p:cNvPr id="33" name="Rectangle 32">
            <a:extLst>
              <a:ext uri="{FF2B5EF4-FFF2-40B4-BE49-F238E27FC236}">
                <a16:creationId xmlns:a16="http://schemas.microsoft.com/office/drawing/2014/main" id="{39ECC6DB-DF2B-C66C-F59A-E35DF5C9C9DC}"/>
              </a:ext>
            </a:extLst>
          </p:cNvPr>
          <p:cNvSpPr/>
          <p:nvPr/>
        </p:nvSpPr>
        <p:spPr>
          <a:xfrm>
            <a:off x="26171148" y="8949713"/>
            <a:ext cx="6337469" cy="8326248"/>
          </a:xfrm>
          <a:prstGeom prst="rect">
            <a:avLst/>
          </a:prstGeom>
          <a:noFill/>
          <a:ln w="101600">
            <a:solidFill>
              <a:srgbClr val="BF5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976" dirty="0"/>
          </a:p>
        </p:txBody>
      </p:sp>
      <p:sp>
        <p:nvSpPr>
          <p:cNvPr id="38" name="Rectangle 37">
            <a:extLst>
              <a:ext uri="{FF2B5EF4-FFF2-40B4-BE49-F238E27FC236}">
                <a16:creationId xmlns:a16="http://schemas.microsoft.com/office/drawing/2014/main" id="{2A822E02-7521-B31A-A929-4E5078781822}"/>
              </a:ext>
            </a:extLst>
          </p:cNvPr>
          <p:cNvSpPr/>
          <p:nvPr/>
        </p:nvSpPr>
        <p:spPr>
          <a:xfrm>
            <a:off x="26171148" y="8949713"/>
            <a:ext cx="6337468" cy="1102698"/>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atin typeface="Times New Roman" panose="02020603050405020304" pitchFamily="18" charset="0"/>
                <a:cs typeface="Times New Roman" panose="02020603050405020304" pitchFamily="18" charset="0"/>
              </a:rPr>
              <a:t>Conclusions &amp; Limitations</a:t>
            </a:r>
            <a:endParaRPr lang="en-US" sz="400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F458356A-69AD-710A-AB12-06E679DD3D06}"/>
              </a:ext>
            </a:extLst>
          </p:cNvPr>
          <p:cNvSpPr txBox="1"/>
          <p:nvPr/>
        </p:nvSpPr>
        <p:spPr>
          <a:xfrm>
            <a:off x="26261502" y="10104767"/>
            <a:ext cx="6247114" cy="7171194"/>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Putting residential heating and cooling loads onto a time-series level visualization can help laypersons more intuitively understand what differently sized HVAC systems would feel like throughout the course of a year. As such, these visualization methods can prove informative to both contractors and consumers when making HVAC sizing decisions.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complexity of representing temperature and comfort provides a limitation to this system. A core role of air conditioning is to remove humidity from a system. However, these current visualizations do not adjust for the effects of humidity and latent heat. Furthermore, simulations on historical data do not account for rare unpredictable cases, such as the 2021 Texas Winter freeze. Finally, as homeowners change their systems, such as adding insulation or utilizing different materials, past simulations will no longer be representative.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Ultimately, these visualizations serve as an introduction to more intuitive understandings of heating and cooling demands while continued nuance is required to fully capture these systems.</a:t>
            </a:r>
          </a:p>
        </p:txBody>
      </p:sp>
      <p:sp>
        <p:nvSpPr>
          <p:cNvPr id="41" name="Rectangle 40">
            <a:extLst>
              <a:ext uri="{FF2B5EF4-FFF2-40B4-BE49-F238E27FC236}">
                <a16:creationId xmlns:a16="http://schemas.microsoft.com/office/drawing/2014/main" id="{889C2AAA-AAA9-BA4A-30B4-6261E19B4A81}"/>
              </a:ext>
            </a:extLst>
          </p:cNvPr>
          <p:cNvSpPr/>
          <p:nvPr/>
        </p:nvSpPr>
        <p:spPr>
          <a:xfrm>
            <a:off x="26177974" y="18560806"/>
            <a:ext cx="6337469" cy="3204494"/>
          </a:xfrm>
          <a:prstGeom prst="rect">
            <a:avLst/>
          </a:prstGeom>
          <a:noFill/>
          <a:ln w="101600">
            <a:solidFill>
              <a:srgbClr val="BF5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976" dirty="0"/>
          </a:p>
        </p:txBody>
      </p:sp>
      <p:sp>
        <p:nvSpPr>
          <p:cNvPr id="44" name="TextBox 43">
            <a:extLst>
              <a:ext uri="{FF2B5EF4-FFF2-40B4-BE49-F238E27FC236}">
                <a16:creationId xmlns:a16="http://schemas.microsoft.com/office/drawing/2014/main" id="{A45CEA2B-DF0A-A521-21F3-5D727969EF4D}"/>
              </a:ext>
            </a:extLst>
          </p:cNvPr>
          <p:cNvSpPr txBox="1"/>
          <p:nvPr/>
        </p:nvSpPr>
        <p:spPr>
          <a:xfrm>
            <a:off x="26291387" y="19572813"/>
            <a:ext cx="6135760" cy="2123658"/>
          </a:xfrm>
          <a:prstGeom prst="rect">
            <a:avLst/>
          </a:prstGeom>
          <a:noFill/>
        </p:spPr>
        <p:txBody>
          <a:bodyPr wrap="square" rtlCol="0">
            <a:spAutoFit/>
          </a:bodyPr>
          <a:lstStyle/>
          <a:p>
            <a:pPr marL="228600" indent="-228600">
              <a:buAutoNum type="arabicPeriod"/>
            </a:pPr>
            <a:r>
              <a:rPr lang="en-US" sz="1100" dirty="0" err="1">
                <a:latin typeface="Times New Roman" panose="02020603050405020304" pitchFamily="18" charset="0"/>
                <a:cs typeface="Times New Roman" panose="02020603050405020304" pitchFamily="18" charset="0"/>
              </a:rPr>
              <a:t>Djunaedy</a:t>
            </a:r>
            <a:r>
              <a:rPr lang="en-US" sz="1100" dirty="0">
                <a:latin typeface="Times New Roman" panose="02020603050405020304" pitchFamily="18" charset="0"/>
                <a:cs typeface="Times New Roman" panose="02020603050405020304" pitchFamily="18" charset="0"/>
              </a:rPr>
              <a:t>, E., van den </a:t>
            </a:r>
            <a:r>
              <a:rPr lang="en-US" sz="1100" dirty="0" err="1">
                <a:latin typeface="Times New Roman" panose="02020603050405020304" pitchFamily="18" charset="0"/>
                <a:cs typeface="Times New Roman" panose="02020603050405020304" pitchFamily="18" charset="0"/>
              </a:rPr>
              <a:t>Wymelenberg</a:t>
            </a:r>
            <a:r>
              <a:rPr lang="en-US" sz="1100" dirty="0">
                <a:latin typeface="Times New Roman" panose="02020603050405020304" pitchFamily="18" charset="0"/>
                <a:cs typeface="Times New Roman" panose="02020603050405020304" pitchFamily="18" charset="0"/>
              </a:rPr>
              <a:t>, K., Acker, B., &amp; </a:t>
            </a:r>
            <a:r>
              <a:rPr lang="en-US" sz="1100" dirty="0" err="1">
                <a:latin typeface="Times New Roman" panose="02020603050405020304" pitchFamily="18" charset="0"/>
                <a:cs typeface="Times New Roman" panose="02020603050405020304" pitchFamily="18" charset="0"/>
              </a:rPr>
              <a:t>Thimmana</a:t>
            </a:r>
            <a:r>
              <a:rPr lang="en-US" sz="1100" dirty="0">
                <a:latin typeface="Times New Roman" panose="02020603050405020304" pitchFamily="18" charset="0"/>
                <a:cs typeface="Times New Roman" panose="02020603050405020304" pitchFamily="18" charset="0"/>
              </a:rPr>
              <a:t>, H. (2011). Oversizing of HVAC system: Signatures and penalties. Energy and Buildings, 43(2–3), 468–475. https://doi.org/10.1016/j.enbuild.2010.10.011 </a:t>
            </a:r>
          </a:p>
          <a:p>
            <a:pPr marL="228600" indent="-228600">
              <a:buAutoNum type="arabicPeriod"/>
            </a:pPr>
            <a:r>
              <a:rPr lang="en-US" sz="1100" dirty="0">
                <a:latin typeface="Times New Roman" panose="02020603050405020304" pitchFamily="18" charset="0"/>
                <a:cs typeface="Times New Roman" panose="02020603050405020304" pitchFamily="18" charset="0"/>
              </a:rPr>
              <a:t>NEEP’s Cold Climate Air Source Heat Pump List. (2021). Cold Climate Heat Pump Sizing Support Tools. https://ashp-production.s3.amazonaws.com/NEEP_ccASHP+Heating+Visualization+User+Guide_v2.2_TRC_04.01.22.pdf </a:t>
            </a:r>
          </a:p>
          <a:p>
            <a:pPr marL="228600" indent="-228600">
              <a:buAutoNum type="arabicPeriod"/>
            </a:pPr>
            <a:r>
              <a:rPr lang="en-US" sz="1100" dirty="0">
                <a:latin typeface="Times New Roman" panose="02020603050405020304" pitchFamily="18" charset="0"/>
                <a:cs typeface="Times New Roman" panose="02020603050405020304" pitchFamily="18" charset="0"/>
              </a:rPr>
              <a:t>National Renewable Energy Laboratory. (2024). </a:t>
            </a:r>
            <a:r>
              <a:rPr lang="en-US" sz="1100" dirty="0" err="1">
                <a:latin typeface="Times New Roman" panose="02020603050405020304" pitchFamily="18" charset="0"/>
                <a:cs typeface="Times New Roman" panose="02020603050405020304" pitchFamily="18" charset="0"/>
              </a:rPr>
              <a:t>BEopt</a:t>
            </a:r>
            <a:r>
              <a:rPr lang="en-US" sz="1100" dirty="0">
                <a:latin typeface="Times New Roman" panose="02020603050405020304" pitchFamily="18" charset="0"/>
                <a:cs typeface="Times New Roman" panose="02020603050405020304" pitchFamily="18" charset="0"/>
              </a:rPr>
              <a:t>: Building Energy Optimization Tool. https://www.nrel.gov/buildings/beopt.html </a:t>
            </a:r>
          </a:p>
          <a:p>
            <a:pPr marL="228600" indent="-228600">
              <a:buAutoNum type="arabicPeriod"/>
            </a:pPr>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Acknowledgements to Dr. James </a:t>
            </a:r>
            <a:r>
              <a:rPr lang="en-US" sz="1100" dirty="0" err="1">
                <a:latin typeface="Times New Roman" panose="02020603050405020304" pitchFamily="18" charset="0"/>
                <a:cs typeface="Times New Roman" panose="02020603050405020304" pitchFamily="18" charset="0"/>
              </a:rPr>
              <a:t>Howison</a:t>
            </a:r>
            <a:r>
              <a:rPr lang="en-US" sz="1100" dirty="0">
                <a:latin typeface="Times New Roman" panose="02020603050405020304" pitchFamily="18" charset="0"/>
                <a:cs typeface="Times New Roman" panose="02020603050405020304" pitchFamily="18" charset="0"/>
              </a:rPr>
              <a:t> and the University of Texas School of Information.</a:t>
            </a:r>
          </a:p>
        </p:txBody>
      </p:sp>
      <p:sp>
        <p:nvSpPr>
          <p:cNvPr id="47" name="Rectangle 46">
            <a:extLst>
              <a:ext uri="{FF2B5EF4-FFF2-40B4-BE49-F238E27FC236}">
                <a16:creationId xmlns:a16="http://schemas.microsoft.com/office/drawing/2014/main" id="{154F0BE9-C2D7-E2C0-0330-3F1030AA4647}"/>
              </a:ext>
            </a:extLst>
          </p:cNvPr>
          <p:cNvSpPr/>
          <p:nvPr/>
        </p:nvSpPr>
        <p:spPr>
          <a:xfrm>
            <a:off x="26177972" y="18611959"/>
            <a:ext cx="6337470" cy="941023"/>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atin typeface="Times New Roman" panose="02020603050405020304" pitchFamily="18" charset="0"/>
                <a:cs typeface="Times New Roman" panose="02020603050405020304" pitchFamily="18" charset="0"/>
              </a:rPr>
              <a:t>References</a:t>
            </a:r>
          </a:p>
        </p:txBody>
      </p:sp>
      <p:pic>
        <p:nvPicPr>
          <p:cNvPr id="25" name="Picture 24">
            <a:extLst>
              <a:ext uri="{FF2B5EF4-FFF2-40B4-BE49-F238E27FC236}">
                <a16:creationId xmlns:a16="http://schemas.microsoft.com/office/drawing/2014/main" id="{6CFBD7DE-CCFB-41EF-EA60-2D22ED8D9574}"/>
              </a:ext>
            </a:extLst>
          </p:cNvPr>
          <p:cNvPicPr>
            <a:picLocks noChangeAspect="1"/>
          </p:cNvPicPr>
          <p:nvPr/>
        </p:nvPicPr>
        <p:blipFill>
          <a:blip r:embed="rId9"/>
          <a:stretch>
            <a:fillRect/>
          </a:stretch>
        </p:blipFill>
        <p:spPr>
          <a:xfrm>
            <a:off x="13606023" y="5162817"/>
            <a:ext cx="2486844" cy="2462099"/>
          </a:xfrm>
          <a:prstGeom prst="rect">
            <a:avLst/>
          </a:prstGeom>
        </p:spPr>
      </p:pic>
      <p:sp>
        <p:nvSpPr>
          <p:cNvPr id="29" name="TextBox 28">
            <a:extLst>
              <a:ext uri="{FF2B5EF4-FFF2-40B4-BE49-F238E27FC236}">
                <a16:creationId xmlns:a16="http://schemas.microsoft.com/office/drawing/2014/main" id="{2101BE1E-2CD4-A203-C6CD-4E60236F4511}"/>
              </a:ext>
            </a:extLst>
          </p:cNvPr>
          <p:cNvSpPr txBox="1"/>
          <p:nvPr/>
        </p:nvSpPr>
        <p:spPr>
          <a:xfrm>
            <a:off x="13667926" y="7665561"/>
            <a:ext cx="2486844"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7C001F5B-EABB-F4E3-E10B-F5BF9D7E007F}"/>
              </a:ext>
            </a:extLst>
          </p:cNvPr>
          <p:cNvSpPr txBox="1"/>
          <p:nvPr/>
        </p:nvSpPr>
        <p:spPr>
          <a:xfrm>
            <a:off x="13395355" y="7630107"/>
            <a:ext cx="2991210" cy="1200329"/>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Cooling Setpoint: 74 F</a:t>
            </a:r>
          </a:p>
          <a:p>
            <a:pPr algn="ctr"/>
            <a:r>
              <a:rPr lang="en-US" dirty="0">
                <a:latin typeface="Times New Roman" panose="02020603050405020304" pitchFamily="18" charset="0"/>
                <a:cs typeface="Times New Roman" panose="02020603050405020304" pitchFamily="18" charset="0"/>
              </a:rPr>
              <a:t>Cooling Capacity: 1.5 Tons</a:t>
            </a:r>
          </a:p>
          <a:p>
            <a:pPr algn="ctr"/>
            <a:r>
              <a:rPr lang="en-US" dirty="0">
                <a:latin typeface="Times New Roman" panose="02020603050405020304" pitchFamily="18" charset="0"/>
                <a:cs typeface="Times New Roman" panose="02020603050405020304" pitchFamily="18" charset="0"/>
              </a:rPr>
              <a:t>Heating Capacity: 15k Btu/hr.</a:t>
            </a:r>
          </a:p>
          <a:p>
            <a:pPr algn="ctr"/>
            <a:endParaRPr lang="en-US" dirty="0">
              <a:latin typeface="Times New Roman" panose="02020603050405020304" pitchFamily="18" charset="0"/>
              <a:cs typeface="Times New Roman" panose="02020603050405020304" pitchFamily="18" charset="0"/>
            </a:endParaRPr>
          </a:p>
        </p:txBody>
      </p:sp>
      <p:pic>
        <p:nvPicPr>
          <p:cNvPr id="1026" name="Picture 2" descr="Woman sitting in her house in front of an electric fan. She exhausted of hot summer day. Sweaty and thirsty.">
            <a:extLst>
              <a:ext uri="{FF2B5EF4-FFF2-40B4-BE49-F238E27FC236}">
                <a16:creationId xmlns:a16="http://schemas.microsoft.com/office/drawing/2014/main" id="{2827E0A2-D252-F47F-A5D7-6CA5052DAA8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897812" y="5288102"/>
            <a:ext cx="2914525" cy="29145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hermometer PNGs for Free Download">
            <a:extLst>
              <a:ext uri="{FF2B5EF4-FFF2-40B4-BE49-F238E27FC236}">
                <a16:creationId xmlns:a16="http://schemas.microsoft.com/office/drawing/2014/main" id="{5FC69230-35E9-67ED-E8B5-E973981D407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685821" y="5590714"/>
            <a:ext cx="230052" cy="802316"/>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1A2CF310-FD89-C807-CFBA-C8C8E6CFD776}"/>
              </a:ext>
            </a:extLst>
          </p:cNvPr>
          <p:cNvSpPr txBox="1"/>
          <p:nvPr/>
        </p:nvSpPr>
        <p:spPr>
          <a:xfrm>
            <a:off x="23440734" y="5657855"/>
            <a:ext cx="403887" cy="276999"/>
          </a:xfrm>
          <a:prstGeom prst="rect">
            <a:avLst/>
          </a:prstGeom>
          <a:noFill/>
        </p:spPr>
        <p:txBody>
          <a:bodyPr wrap="square" rtlCol="0">
            <a:spAutoFit/>
          </a:bodyPr>
          <a:lstStyle/>
          <a:p>
            <a:r>
              <a:rPr lang="en-US" sz="1200" b="1" dirty="0">
                <a:solidFill>
                  <a:srgbClr val="A80404"/>
                </a:solidFill>
                <a:latin typeface="Times New Roman" panose="02020603050405020304" pitchFamily="18" charset="0"/>
                <a:cs typeface="Times New Roman" panose="02020603050405020304" pitchFamily="18" charset="0"/>
              </a:rPr>
              <a:t>95</a:t>
            </a:r>
            <a:r>
              <a:rPr lang="en-US" sz="1200" dirty="0">
                <a:solidFill>
                  <a:srgbClr val="A80404"/>
                </a:solidFill>
                <a:latin typeface="Times New Roman" panose="02020603050405020304" pitchFamily="18" charset="0"/>
                <a:cs typeface="Times New Roman" panose="02020603050405020304" pitchFamily="18" charset="0"/>
              </a:rPr>
              <a:t>°</a:t>
            </a:r>
          </a:p>
        </p:txBody>
      </p:sp>
      <p:pic>
        <p:nvPicPr>
          <p:cNvPr id="49" name="Picture 48">
            <a:extLst>
              <a:ext uri="{FF2B5EF4-FFF2-40B4-BE49-F238E27FC236}">
                <a16:creationId xmlns:a16="http://schemas.microsoft.com/office/drawing/2014/main" id="{5F006E63-90EC-4D02-984B-6F89CCA95EA6}"/>
              </a:ext>
            </a:extLst>
          </p:cNvPr>
          <p:cNvPicPr>
            <a:picLocks noChangeAspect="1"/>
          </p:cNvPicPr>
          <p:nvPr/>
        </p:nvPicPr>
        <p:blipFill>
          <a:blip r:embed="rId12"/>
          <a:stretch>
            <a:fillRect/>
          </a:stretch>
        </p:blipFill>
        <p:spPr>
          <a:xfrm>
            <a:off x="24045773" y="5826442"/>
            <a:ext cx="743896" cy="470579"/>
          </a:xfrm>
          <a:prstGeom prst="rect">
            <a:avLst/>
          </a:prstGeom>
        </p:spPr>
      </p:pic>
      <p:grpSp>
        <p:nvGrpSpPr>
          <p:cNvPr id="89" name="Group 88">
            <a:extLst>
              <a:ext uri="{FF2B5EF4-FFF2-40B4-BE49-F238E27FC236}">
                <a16:creationId xmlns:a16="http://schemas.microsoft.com/office/drawing/2014/main" id="{36719950-054F-3276-E931-DEEBAF4058D6}"/>
              </a:ext>
            </a:extLst>
          </p:cNvPr>
          <p:cNvGrpSpPr/>
          <p:nvPr/>
        </p:nvGrpSpPr>
        <p:grpSpPr>
          <a:xfrm>
            <a:off x="16590876" y="9733380"/>
            <a:ext cx="8104970" cy="3992911"/>
            <a:chOff x="16649928" y="9809645"/>
            <a:chExt cx="8104970" cy="3992911"/>
          </a:xfrm>
        </p:grpSpPr>
        <p:pic>
          <p:nvPicPr>
            <p:cNvPr id="14" name="Picture 13">
              <a:extLst>
                <a:ext uri="{FF2B5EF4-FFF2-40B4-BE49-F238E27FC236}">
                  <a16:creationId xmlns:a16="http://schemas.microsoft.com/office/drawing/2014/main" id="{4D11697D-C654-DF68-80BA-91855991E8BA}"/>
                </a:ext>
              </a:extLst>
            </p:cNvPr>
            <p:cNvPicPr>
              <a:picLocks noChangeAspect="1"/>
            </p:cNvPicPr>
            <p:nvPr/>
          </p:nvPicPr>
          <p:blipFill>
            <a:blip r:embed="rId13">
              <a:extLst>
                <a:ext uri="{28A0092B-C50C-407E-A947-70E740481C1C}">
                  <a14:useLocalDpi xmlns:a14="http://schemas.microsoft.com/office/drawing/2010/main" val="0"/>
                </a:ext>
              </a:extLst>
            </a:blip>
            <a:srcRect/>
            <a:stretch/>
          </p:blipFill>
          <p:spPr>
            <a:xfrm>
              <a:off x="19962832" y="9809645"/>
              <a:ext cx="4792066" cy="3992911"/>
            </a:xfrm>
            <a:prstGeom prst="rect">
              <a:avLst/>
            </a:prstGeom>
            <a:ln/>
          </p:spPr>
          <p:style>
            <a:lnRef idx="2">
              <a:schemeClr val="dk1"/>
            </a:lnRef>
            <a:fillRef idx="1">
              <a:schemeClr val="lt1"/>
            </a:fillRef>
            <a:effectRef idx="0">
              <a:schemeClr val="dk1"/>
            </a:effectRef>
            <a:fontRef idx="minor">
              <a:schemeClr val="dk1"/>
            </a:fontRef>
          </p:style>
        </p:pic>
        <p:pic>
          <p:nvPicPr>
            <p:cNvPr id="77" name="Picture 76" descr="A graph showing the temperature of the year&#10;&#10;Description automatically generated">
              <a:extLst>
                <a:ext uri="{FF2B5EF4-FFF2-40B4-BE49-F238E27FC236}">
                  <a16:creationId xmlns:a16="http://schemas.microsoft.com/office/drawing/2014/main" id="{1F12C1CF-7A69-9306-43F3-24B8C887F19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6649928" y="10455427"/>
              <a:ext cx="3282700" cy="2701348"/>
            </a:xfrm>
            <a:prstGeom prst="rect">
              <a:avLst/>
            </a:prstGeom>
          </p:spPr>
          <p:style>
            <a:lnRef idx="2">
              <a:schemeClr val="dk1"/>
            </a:lnRef>
            <a:fillRef idx="1">
              <a:schemeClr val="lt1"/>
            </a:fillRef>
            <a:effectRef idx="0">
              <a:schemeClr val="dk1"/>
            </a:effectRef>
            <a:fontRef idx="minor">
              <a:schemeClr val="dk1"/>
            </a:fontRef>
          </p:style>
        </p:pic>
      </p:grpSp>
      <p:grpSp>
        <p:nvGrpSpPr>
          <p:cNvPr id="90" name="Group 89">
            <a:extLst>
              <a:ext uri="{FF2B5EF4-FFF2-40B4-BE49-F238E27FC236}">
                <a16:creationId xmlns:a16="http://schemas.microsoft.com/office/drawing/2014/main" id="{E4222B0D-D463-D4C2-8D42-F5A019BB61BE}"/>
              </a:ext>
            </a:extLst>
          </p:cNvPr>
          <p:cNvGrpSpPr/>
          <p:nvPr/>
        </p:nvGrpSpPr>
        <p:grpSpPr>
          <a:xfrm>
            <a:off x="16649928" y="17493055"/>
            <a:ext cx="8045918" cy="3946620"/>
            <a:chOff x="16994699" y="17919385"/>
            <a:chExt cx="8045918" cy="3946620"/>
          </a:xfrm>
        </p:grpSpPr>
        <p:pic>
          <p:nvPicPr>
            <p:cNvPr id="16" name="Picture 15">
              <a:extLst>
                <a:ext uri="{FF2B5EF4-FFF2-40B4-BE49-F238E27FC236}">
                  <a16:creationId xmlns:a16="http://schemas.microsoft.com/office/drawing/2014/main" id="{50576046-6181-593B-1C78-0690A2DFA8FA}"/>
                </a:ext>
              </a:extLst>
            </p:cNvPr>
            <p:cNvPicPr>
              <a:picLocks noChangeAspect="1"/>
            </p:cNvPicPr>
            <p:nvPr/>
          </p:nvPicPr>
          <p:blipFill>
            <a:blip r:embed="rId15">
              <a:extLst>
                <a:ext uri="{28A0092B-C50C-407E-A947-70E740481C1C}">
                  <a14:useLocalDpi xmlns:a14="http://schemas.microsoft.com/office/drawing/2010/main" val="0"/>
                </a:ext>
              </a:extLst>
            </a:blip>
            <a:srcRect/>
            <a:stretch/>
          </p:blipFill>
          <p:spPr>
            <a:xfrm>
              <a:off x="20304107" y="17919385"/>
              <a:ext cx="4736510" cy="3946620"/>
            </a:xfrm>
            <a:prstGeom prst="rect">
              <a:avLst/>
            </a:prstGeom>
            <a:ln/>
          </p:spPr>
          <p:style>
            <a:lnRef idx="2">
              <a:schemeClr val="dk1"/>
            </a:lnRef>
            <a:fillRef idx="1">
              <a:schemeClr val="lt1"/>
            </a:fillRef>
            <a:effectRef idx="0">
              <a:schemeClr val="dk1"/>
            </a:effectRef>
            <a:fontRef idx="minor">
              <a:schemeClr val="dk1"/>
            </a:fontRef>
          </p:style>
        </p:pic>
        <p:pic>
          <p:nvPicPr>
            <p:cNvPr id="80" name="Picture 79" descr="A graph showing the temperature of the day&#10;&#10;Description automatically generated">
              <a:extLst>
                <a:ext uri="{FF2B5EF4-FFF2-40B4-BE49-F238E27FC236}">
                  <a16:creationId xmlns:a16="http://schemas.microsoft.com/office/drawing/2014/main" id="{B53F9B89-0621-4347-7A2F-E006178C9908}"/>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6994699" y="18542021"/>
              <a:ext cx="3282700" cy="2701348"/>
            </a:xfrm>
            <a:prstGeom prst="rect">
              <a:avLst/>
            </a:prstGeom>
            <a:ln/>
          </p:spPr>
          <p:style>
            <a:lnRef idx="2">
              <a:schemeClr val="dk1"/>
            </a:lnRef>
            <a:fillRef idx="1">
              <a:schemeClr val="lt1"/>
            </a:fillRef>
            <a:effectRef idx="0">
              <a:schemeClr val="dk1"/>
            </a:effectRef>
            <a:fontRef idx="minor">
              <a:schemeClr val="dk1"/>
            </a:fontRef>
          </p:style>
        </p:pic>
      </p:grpSp>
      <p:grpSp>
        <p:nvGrpSpPr>
          <p:cNvPr id="91" name="Group 90">
            <a:extLst>
              <a:ext uri="{FF2B5EF4-FFF2-40B4-BE49-F238E27FC236}">
                <a16:creationId xmlns:a16="http://schemas.microsoft.com/office/drawing/2014/main" id="{5E33288D-7930-D962-DCCB-EDE441958C16}"/>
              </a:ext>
            </a:extLst>
          </p:cNvPr>
          <p:cNvGrpSpPr/>
          <p:nvPr/>
        </p:nvGrpSpPr>
        <p:grpSpPr>
          <a:xfrm>
            <a:off x="7951125" y="17493055"/>
            <a:ext cx="8039698" cy="3946620"/>
            <a:chOff x="7374463" y="17627713"/>
            <a:chExt cx="8039698" cy="3946620"/>
          </a:xfrm>
        </p:grpSpPr>
        <p:pic>
          <p:nvPicPr>
            <p:cNvPr id="10" name="Picture 9">
              <a:extLst>
                <a:ext uri="{FF2B5EF4-FFF2-40B4-BE49-F238E27FC236}">
                  <a16:creationId xmlns:a16="http://schemas.microsoft.com/office/drawing/2014/main" id="{A39F3404-BF89-A3CA-5BCE-EA44AD0DA9B2}"/>
                </a:ext>
              </a:extLst>
            </p:cNvPr>
            <p:cNvPicPr>
              <a:picLocks noChangeAspect="1"/>
            </p:cNvPicPr>
            <p:nvPr/>
          </p:nvPicPr>
          <p:blipFill>
            <a:blip r:embed="rId17">
              <a:extLst>
                <a:ext uri="{28A0092B-C50C-407E-A947-70E740481C1C}">
                  <a14:useLocalDpi xmlns:a14="http://schemas.microsoft.com/office/drawing/2010/main" val="0"/>
                </a:ext>
              </a:extLst>
            </a:blip>
            <a:srcRect/>
            <a:stretch/>
          </p:blipFill>
          <p:spPr>
            <a:xfrm>
              <a:off x="10677651" y="17627713"/>
              <a:ext cx="4736510" cy="3946620"/>
            </a:xfrm>
            <a:prstGeom prst="rect">
              <a:avLst/>
            </a:prstGeom>
            <a:ln/>
          </p:spPr>
          <p:style>
            <a:lnRef idx="2">
              <a:schemeClr val="dk1"/>
            </a:lnRef>
            <a:fillRef idx="1">
              <a:schemeClr val="lt1"/>
            </a:fillRef>
            <a:effectRef idx="0">
              <a:schemeClr val="dk1"/>
            </a:effectRef>
            <a:fontRef idx="minor">
              <a:schemeClr val="dk1"/>
            </a:fontRef>
          </p:style>
        </p:pic>
        <p:pic>
          <p:nvPicPr>
            <p:cNvPr id="85" name="Picture 84" descr="A graph showing the temperature of the day&#10;&#10;Description automatically generated">
              <a:extLst>
                <a:ext uri="{FF2B5EF4-FFF2-40B4-BE49-F238E27FC236}">
                  <a16:creationId xmlns:a16="http://schemas.microsoft.com/office/drawing/2014/main" id="{23DE86C9-292C-6226-3C4F-30874B668F71}"/>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374463" y="18303235"/>
              <a:ext cx="3282700" cy="2701348"/>
            </a:xfrm>
            <a:prstGeom prst="rect">
              <a:avLst/>
            </a:prstGeom>
          </p:spPr>
          <p:style>
            <a:lnRef idx="2">
              <a:schemeClr val="dk1"/>
            </a:lnRef>
            <a:fillRef idx="1">
              <a:schemeClr val="lt1"/>
            </a:fillRef>
            <a:effectRef idx="0">
              <a:schemeClr val="dk1"/>
            </a:effectRef>
            <a:fontRef idx="minor">
              <a:schemeClr val="dk1"/>
            </a:fontRef>
          </p:style>
        </p:pic>
      </p:grpSp>
      <p:grpSp>
        <p:nvGrpSpPr>
          <p:cNvPr id="88" name="Group 87">
            <a:extLst>
              <a:ext uri="{FF2B5EF4-FFF2-40B4-BE49-F238E27FC236}">
                <a16:creationId xmlns:a16="http://schemas.microsoft.com/office/drawing/2014/main" id="{555FEA15-2307-2958-1FE5-C2D065A5801A}"/>
              </a:ext>
            </a:extLst>
          </p:cNvPr>
          <p:cNvGrpSpPr/>
          <p:nvPr/>
        </p:nvGrpSpPr>
        <p:grpSpPr>
          <a:xfrm>
            <a:off x="8031340" y="9756527"/>
            <a:ext cx="8046388" cy="3946618"/>
            <a:chOff x="7299677" y="9857706"/>
            <a:chExt cx="8046388" cy="3946618"/>
          </a:xfrm>
        </p:grpSpPr>
        <p:pic>
          <p:nvPicPr>
            <p:cNvPr id="12" name="Picture 11">
              <a:extLst>
                <a:ext uri="{FF2B5EF4-FFF2-40B4-BE49-F238E27FC236}">
                  <a16:creationId xmlns:a16="http://schemas.microsoft.com/office/drawing/2014/main" id="{92DC8540-877E-1793-2D79-048C4D17C201}"/>
                </a:ext>
              </a:extLst>
            </p:cNvPr>
            <p:cNvPicPr>
              <a:picLocks noChangeAspect="1"/>
            </p:cNvPicPr>
            <p:nvPr/>
          </p:nvPicPr>
          <p:blipFill>
            <a:blip r:embed="rId19">
              <a:extLst>
                <a:ext uri="{28A0092B-C50C-407E-A947-70E740481C1C}">
                  <a14:useLocalDpi xmlns:a14="http://schemas.microsoft.com/office/drawing/2010/main" val="0"/>
                </a:ext>
              </a:extLst>
            </a:blip>
            <a:srcRect/>
            <a:stretch/>
          </p:blipFill>
          <p:spPr>
            <a:xfrm>
              <a:off x="10609558" y="9857706"/>
              <a:ext cx="4736507" cy="3946618"/>
            </a:xfrm>
            <a:prstGeom prst="rect">
              <a:avLst/>
            </a:prstGeom>
            <a:ln/>
          </p:spPr>
          <p:style>
            <a:lnRef idx="2">
              <a:schemeClr val="dk1"/>
            </a:lnRef>
            <a:fillRef idx="1">
              <a:schemeClr val="lt1"/>
            </a:fillRef>
            <a:effectRef idx="0">
              <a:schemeClr val="dk1"/>
            </a:effectRef>
            <a:fontRef idx="minor">
              <a:schemeClr val="dk1"/>
            </a:fontRef>
          </p:style>
        </p:pic>
        <p:pic>
          <p:nvPicPr>
            <p:cNvPr id="87" name="Picture 86" descr="A graph showing the temperature of the year&#10;&#10;Description automatically generated">
              <a:extLst>
                <a:ext uri="{FF2B5EF4-FFF2-40B4-BE49-F238E27FC236}">
                  <a16:creationId xmlns:a16="http://schemas.microsoft.com/office/drawing/2014/main" id="{E79009DC-12C2-24E5-21DA-657229E20369}"/>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99677" y="10455426"/>
              <a:ext cx="3282700" cy="2701348"/>
            </a:xfrm>
            <a:prstGeom prst="rect">
              <a:avLst/>
            </a:prstGeom>
          </p:spPr>
          <p:style>
            <a:lnRef idx="2">
              <a:schemeClr val="dk1"/>
            </a:lnRef>
            <a:fillRef idx="1">
              <a:schemeClr val="lt1"/>
            </a:fillRef>
            <a:effectRef idx="0">
              <a:schemeClr val="dk1"/>
            </a:effectRef>
            <a:fontRef idx="minor">
              <a:schemeClr val="dk1"/>
            </a:fontRef>
          </p:style>
        </p:pic>
      </p:grpSp>
      <p:sp>
        <p:nvSpPr>
          <p:cNvPr id="95" name="Rectangle 94">
            <a:extLst>
              <a:ext uri="{FF2B5EF4-FFF2-40B4-BE49-F238E27FC236}">
                <a16:creationId xmlns:a16="http://schemas.microsoft.com/office/drawing/2014/main" id="{E625DE70-6FD5-CF60-510E-EBA055A1A8BE}"/>
              </a:ext>
            </a:extLst>
          </p:cNvPr>
          <p:cNvSpPr/>
          <p:nvPr/>
        </p:nvSpPr>
        <p:spPr>
          <a:xfrm>
            <a:off x="7286117" y="9480595"/>
            <a:ext cx="18346165" cy="12284705"/>
          </a:xfrm>
          <a:prstGeom prst="rect">
            <a:avLst/>
          </a:prstGeom>
          <a:noFill/>
          <a:ln w="101600">
            <a:solidFill>
              <a:srgbClr val="BF5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976"/>
          </a:p>
        </p:txBody>
      </p:sp>
      <p:sp>
        <p:nvSpPr>
          <p:cNvPr id="96" name="Rectangle 95">
            <a:extLst>
              <a:ext uri="{FF2B5EF4-FFF2-40B4-BE49-F238E27FC236}">
                <a16:creationId xmlns:a16="http://schemas.microsoft.com/office/drawing/2014/main" id="{68DC5103-12D6-3E62-0AEA-4C6BE21DD8DC}"/>
              </a:ext>
            </a:extLst>
          </p:cNvPr>
          <p:cNvSpPr/>
          <p:nvPr/>
        </p:nvSpPr>
        <p:spPr>
          <a:xfrm>
            <a:off x="26171147" y="1831858"/>
            <a:ext cx="6337469" cy="5781858"/>
          </a:xfrm>
          <a:prstGeom prst="rect">
            <a:avLst/>
          </a:prstGeom>
          <a:noFill/>
          <a:ln w="101600">
            <a:solidFill>
              <a:srgbClr val="BF5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976" dirty="0"/>
          </a:p>
        </p:txBody>
      </p:sp>
      <p:sp>
        <p:nvSpPr>
          <p:cNvPr id="98" name="Rectangle 97">
            <a:extLst>
              <a:ext uri="{FF2B5EF4-FFF2-40B4-BE49-F238E27FC236}">
                <a16:creationId xmlns:a16="http://schemas.microsoft.com/office/drawing/2014/main" id="{DA72C346-3571-AE9D-51D3-289D4BBFCB2B}"/>
              </a:ext>
            </a:extLst>
          </p:cNvPr>
          <p:cNvSpPr/>
          <p:nvPr/>
        </p:nvSpPr>
        <p:spPr>
          <a:xfrm>
            <a:off x="26171146" y="1828852"/>
            <a:ext cx="6337470" cy="1361324"/>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atin typeface="Times New Roman" panose="02020603050405020304" pitchFamily="18" charset="0"/>
                <a:cs typeface="Times New Roman" panose="02020603050405020304" pitchFamily="18" charset="0"/>
              </a:rPr>
              <a:t>Sizing Solutions:</a:t>
            </a:r>
          </a:p>
          <a:p>
            <a:pPr algn="ctr"/>
            <a:r>
              <a:rPr lang="en-US" sz="2400" b="1" dirty="0">
                <a:latin typeface="Times New Roman" panose="02020603050405020304" pitchFamily="18" charset="0"/>
                <a:cs typeface="Times New Roman" panose="02020603050405020304" pitchFamily="18" charset="0"/>
              </a:rPr>
              <a:t>Progressively Smaller Systems</a:t>
            </a:r>
          </a:p>
        </p:txBody>
      </p:sp>
      <p:grpSp>
        <p:nvGrpSpPr>
          <p:cNvPr id="107" name="Group 106">
            <a:extLst>
              <a:ext uri="{FF2B5EF4-FFF2-40B4-BE49-F238E27FC236}">
                <a16:creationId xmlns:a16="http://schemas.microsoft.com/office/drawing/2014/main" id="{DF46FEB3-166B-293D-D303-196F92880D97}"/>
              </a:ext>
            </a:extLst>
          </p:cNvPr>
          <p:cNvGrpSpPr/>
          <p:nvPr/>
        </p:nvGrpSpPr>
        <p:grpSpPr>
          <a:xfrm>
            <a:off x="26253885" y="3290399"/>
            <a:ext cx="6141555" cy="3936189"/>
            <a:chOff x="26253886" y="4095539"/>
            <a:chExt cx="6141555" cy="3936189"/>
          </a:xfrm>
        </p:grpSpPr>
        <p:pic>
          <p:nvPicPr>
            <p:cNvPr id="100" name="Picture 99" descr="A calendar with red squares&#10;&#10;Description automatically generated">
              <a:extLst>
                <a:ext uri="{FF2B5EF4-FFF2-40B4-BE49-F238E27FC236}">
                  <a16:creationId xmlns:a16="http://schemas.microsoft.com/office/drawing/2014/main" id="{15EFD2D2-1BA7-D63C-C89F-7CA8694C691B}"/>
                </a:ext>
              </a:extLst>
            </p:cNvPr>
            <p:cNvPicPr>
              <a:picLocks noChangeAspect="1"/>
            </p:cNvPicPr>
            <p:nvPr/>
          </p:nvPicPr>
          <p:blipFill rotWithShape="1">
            <a:blip r:embed="rId21">
              <a:extLst>
                <a:ext uri="{28A0092B-C50C-407E-A947-70E740481C1C}">
                  <a14:useLocalDpi xmlns:a14="http://schemas.microsoft.com/office/drawing/2010/main" val="0"/>
                </a:ext>
              </a:extLst>
            </a:blip>
            <a:srcRect l="3767" t="5091" r="6714" b="62556"/>
            <a:stretch/>
          </p:blipFill>
          <p:spPr>
            <a:xfrm>
              <a:off x="26255025" y="4343907"/>
              <a:ext cx="5781958" cy="960366"/>
            </a:xfrm>
            <a:prstGeom prst="rect">
              <a:avLst/>
            </a:prstGeom>
          </p:spPr>
        </p:pic>
        <p:pic>
          <p:nvPicPr>
            <p:cNvPr id="101" name="Picture 100" descr="A calendar with red squares&#10;&#10;Description automatically generated">
              <a:extLst>
                <a:ext uri="{FF2B5EF4-FFF2-40B4-BE49-F238E27FC236}">
                  <a16:creationId xmlns:a16="http://schemas.microsoft.com/office/drawing/2014/main" id="{238CE9F0-653A-4B5A-DE10-B9886838CCEA}"/>
                </a:ext>
              </a:extLst>
            </p:cNvPr>
            <p:cNvPicPr>
              <a:picLocks noChangeAspect="1"/>
            </p:cNvPicPr>
            <p:nvPr/>
          </p:nvPicPr>
          <p:blipFill rotWithShape="1">
            <a:blip r:embed="rId21">
              <a:extLst>
                <a:ext uri="{28A0092B-C50C-407E-A947-70E740481C1C}">
                  <a14:useLocalDpi xmlns:a14="http://schemas.microsoft.com/office/drawing/2010/main" val="0"/>
                </a:ext>
              </a:extLst>
            </a:blip>
            <a:srcRect l="3767" t="36608" r="6714" b="31039"/>
            <a:stretch/>
          </p:blipFill>
          <p:spPr>
            <a:xfrm>
              <a:off x="26255025" y="5704169"/>
              <a:ext cx="5781958" cy="960366"/>
            </a:xfrm>
            <a:prstGeom prst="rect">
              <a:avLst/>
            </a:prstGeom>
          </p:spPr>
        </p:pic>
        <p:pic>
          <p:nvPicPr>
            <p:cNvPr id="102" name="Picture 101" descr="A calendar with red squares&#10;&#10;Description automatically generated">
              <a:extLst>
                <a:ext uri="{FF2B5EF4-FFF2-40B4-BE49-F238E27FC236}">
                  <a16:creationId xmlns:a16="http://schemas.microsoft.com/office/drawing/2014/main" id="{807F96EC-0274-28F2-DAD5-661B4AABDA66}"/>
                </a:ext>
              </a:extLst>
            </p:cNvPr>
            <p:cNvPicPr>
              <a:picLocks noChangeAspect="1"/>
            </p:cNvPicPr>
            <p:nvPr/>
          </p:nvPicPr>
          <p:blipFill rotWithShape="1">
            <a:blip r:embed="rId21">
              <a:extLst>
                <a:ext uri="{28A0092B-C50C-407E-A947-70E740481C1C}">
                  <a14:useLocalDpi xmlns:a14="http://schemas.microsoft.com/office/drawing/2010/main" val="0"/>
                </a:ext>
              </a:extLst>
            </a:blip>
            <a:srcRect l="3767" t="66984" r="6608"/>
            <a:stretch/>
          </p:blipFill>
          <p:spPr>
            <a:xfrm>
              <a:off x="26258441" y="7051663"/>
              <a:ext cx="5788790" cy="980065"/>
            </a:xfrm>
            <a:prstGeom prst="rect">
              <a:avLst/>
            </a:prstGeom>
          </p:spPr>
        </p:pic>
        <p:pic>
          <p:nvPicPr>
            <p:cNvPr id="103" name="Picture 102" descr="A calendar with red squares&#10;&#10;Description automatically generated">
              <a:extLst>
                <a:ext uri="{FF2B5EF4-FFF2-40B4-BE49-F238E27FC236}">
                  <a16:creationId xmlns:a16="http://schemas.microsoft.com/office/drawing/2014/main" id="{D0E5FC0E-FF7E-EDD1-4D29-B67C0F192359}"/>
                </a:ext>
              </a:extLst>
            </p:cNvPr>
            <p:cNvPicPr>
              <a:picLocks noChangeAspect="1"/>
            </p:cNvPicPr>
            <p:nvPr/>
          </p:nvPicPr>
          <p:blipFill rotWithShape="1">
            <a:blip r:embed="rId21">
              <a:extLst>
                <a:ext uri="{28A0092B-C50C-407E-A947-70E740481C1C}">
                  <a14:useLocalDpi xmlns:a14="http://schemas.microsoft.com/office/drawing/2010/main" val="0"/>
                </a:ext>
              </a:extLst>
            </a:blip>
            <a:srcRect l="93569"/>
            <a:stretch/>
          </p:blipFill>
          <p:spPr>
            <a:xfrm>
              <a:off x="32005987" y="4790444"/>
              <a:ext cx="389454" cy="2783252"/>
            </a:xfrm>
            <a:prstGeom prst="rect">
              <a:avLst/>
            </a:prstGeom>
          </p:spPr>
        </p:pic>
        <p:sp>
          <p:nvSpPr>
            <p:cNvPr id="104" name="TextBox 103">
              <a:extLst>
                <a:ext uri="{FF2B5EF4-FFF2-40B4-BE49-F238E27FC236}">
                  <a16:creationId xmlns:a16="http://schemas.microsoft.com/office/drawing/2014/main" id="{CB6A40D5-A286-C493-EA39-75CCE285B793}"/>
                </a:ext>
              </a:extLst>
            </p:cNvPr>
            <p:cNvSpPr txBox="1"/>
            <p:nvPr/>
          </p:nvSpPr>
          <p:spPr>
            <a:xfrm>
              <a:off x="26253886" y="4095539"/>
              <a:ext cx="5781958"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Cooling Capacity: 4.5 Tons | Heating Capacity: 25k Btu/h</a:t>
              </a:r>
            </a:p>
          </p:txBody>
        </p:sp>
        <p:sp>
          <p:nvSpPr>
            <p:cNvPr id="105" name="TextBox 104">
              <a:extLst>
                <a:ext uri="{FF2B5EF4-FFF2-40B4-BE49-F238E27FC236}">
                  <a16:creationId xmlns:a16="http://schemas.microsoft.com/office/drawing/2014/main" id="{628EABDA-0B03-1F89-6C52-59B4B9A927BD}"/>
                </a:ext>
              </a:extLst>
            </p:cNvPr>
            <p:cNvSpPr txBox="1"/>
            <p:nvPr/>
          </p:nvSpPr>
          <p:spPr>
            <a:xfrm>
              <a:off x="26273494" y="5399618"/>
              <a:ext cx="5781958"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Cooling Capacity: 3 Tons | Heating Capacity: 15k Btu/h</a:t>
              </a:r>
            </a:p>
          </p:txBody>
        </p:sp>
        <p:sp>
          <p:nvSpPr>
            <p:cNvPr id="106" name="TextBox 105">
              <a:extLst>
                <a:ext uri="{FF2B5EF4-FFF2-40B4-BE49-F238E27FC236}">
                  <a16:creationId xmlns:a16="http://schemas.microsoft.com/office/drawing/2014/main" id="{81F9C4A1-8FA4-4406-DB90-F96C5896DD97}"/>
                </a:ext>
              </a:extLst>
            </p:cNvPr>
            <p:cNvSpPr txBox="1"/>
            <p:nvPr/>
          </p:nvSpPr>
          <p:spPr>
            <a:xfrm>
              <a:off x="26254951" y="6764758"/>
              <a:ext cx="5781958"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Cooling Capacity: 1.5 Tons | Heating Capacity: 10k Btu/h</a:t>
              </a:r>
            </a:p>
          </p:txBody>
        </p:sp>
      </p:grpSp>
    </p:spTree>
    <p:extLst>
      <p:ext uri="{BB962C8B-B14F-4D97-AF65-F5344CB8AC3E}">
        <p14:creationId xmlns:p14="http://schemas.microsoft.com/office/powerpoint/2010/main" val="31997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451</TotalTime>
  <Words>699</Words>
  <Application>Microsoft Office PowerPoint</Application>
  <PresentationFormat>Custom</PresentationFormat>
  <Paragraphs>77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Times New Roman</vt:lpstr>
      <vt:lpstr>Office Theme</vt:lpstr>
      <vt:lpstr>34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35</dc:title>
  <dc:creator>Chen, Michael</dc:creator>
  <cp:lastModifiedBy>Chen, Michael</cp:lastModifiedBy>
  <cp:revision>20</cp:revision>
  <dcterms:created xsi:type="dcterms:W3CDTF">2024-04-15T23:17:01Z</dcterms:created>
  <dcterms:modified xsi:type="dcterms:W3CDTF">2024-04-23T02:02:43Z</dcterms:modified>
</cp:coreProperties>
</file>