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4799BE-007C-4D28-B531-BDF010E42618}">
  <a:tblStyle styleId="{884799BE-007C-4D28-B531-BDF010E42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c33ce8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c33ce8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c33ce8a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c33ce8a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c33ce8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c33ce8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c33ce8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c33ce8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c33ce8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c33ce8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c33ce8a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c33ce8a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c33ce8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c33ce8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c33ce8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c33ce8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c33ce8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c33ce8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c33ce8a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c33ce8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c33ce8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c33ce8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c33ce8a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c33ce8a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c33ce8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c33ce8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ec33ce8a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ec33ce8a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c33ce8a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c33ce8a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c33ce8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c33ce8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c33ce8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c33ce8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c33ce8a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c33ce8a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dd7c94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dd7c94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edd7c94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edd7c94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ed253d7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ed253d7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c33ce8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c33ce8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ed253d7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ed253d7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d253d7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d253d7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ed253d7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ed253d7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d253d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d253d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ed253d7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ed253d7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ed253d7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ed253d7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ed253d7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ed253d7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d253d7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d253d7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edd7c9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edd7c9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ed253d7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ed253d7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c33ce8a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c33ce8a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ed253d78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ed253d7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ed253d7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ed253d7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d253d78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d253d7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d253d78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d253d78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ed253d78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ed253d78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edd7c94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edd7c94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edd7c94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edd7c94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edd7c94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edd7c94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dd7c94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dd7c94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dd7c94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dd7c94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c33ce8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c33ce8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dd7c94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dd7c94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edd7c94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edd7c94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edd7c94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edd7c94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edd7c94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edd7c94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ec33ce8a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ec33ce8a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c33ce8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c33ce8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c33ce8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c33ce8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c33ce8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c33ce8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c33ce8a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c33ce8a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s.wikipedia.org/wiki/Brendan_Eich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kahoot.com/welcomeback/" TargetMode="External"/><Relationship Id="rId4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204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Desarrollo Web </a:t>
            </a:r>
            <a:r>
              <a:rPr b="1" lang="es" sz="60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Nivel 2</a:t>
            </a:r>
            <a:endParaRPr b="1" sz="60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975" y="4137403"/>
            <a:ext cx="2273600" cy="87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0" y="3940225"/>
            <a:ext cx="2003587" cy="1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758" y="3582750"/>
            <a:ext cx="2273591" cy="15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07950" y="3648025"/>
            <a:ext cx="24372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2042701"/>
            <a:ext cx="9144000" cy="156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800"/>
              <a:t>Clase 02</a:t>
            </a:r>
            <a:endParaRPr b="1" i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1650" y="1810800"/>
            <a:ext cx="87324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ctr">
              <a:spcBef>
                <a:spcPts val="0"/>
              </a:spcBef>
              <a:spcAft>
                <a:spcPts val="0"/>
              </a:spcAft>
              <a:buSzPts val="6000"/>
              <a:buChar char="❏"/>
            </a:pPr>
            <a:r>
              <a:rPr lang="es" sz="6000"/>
              <a:t>HARDWARE</a:t>
            </a:r>
            <a:endParaRPr sz="6000"/>
          </a:p>
          <a:p>
            <a:pPr indent="-609600" lvl="0" marL="457200" algn="ctr">
              <a:spcBef>
                <a:spcPts val="0"/>
              </a:spcBef>
              <a:spcAft>
                <a:spcPts val="0"/>
              </a:spcAft>
              <a:buSzPts val="6000"/>
              <a:buChar char="❏"/>
            </a:pPr>
            <a:r>
              <a:rPr lang="es" sz="6000"/>
              <a:t>SOFTWARE</a:t>
            </a:r>
            <a:endParaRPr sz="6000"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SISTEMA DE INFORMACIÓN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0" y="905400"/>
            <a:ext cx="9144000" cy="905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COMPUESTO POR: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HARDWARE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25" y="905400"/>
            <a:ext cx="7260142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06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SOFTWARE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400"/>
            <a:ext cx="9144001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0" y="905400"/>
            <a:ext cx="91440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800"/>
              <a:buChar char="❏"/>
            </a:pPr>
            <a:r>
              <a:rPr lang="es" sz="4800">
                <a:solidFill>
                  <a:srgbClr val="232323"/>
                </a:solidFill>
                <a:highlight>
                  <a:srgbClr val="FFFFFF"/>
                </a:highlight>
              </a:rPr>
              <a:t>Hardware </a:t>
            </a: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(elementos físicos como computadoras, tablets y celulares).</a:t>
            </a:r>
            <a:r>
              <a:rPr lang="es" sz="4800">
                <a:solidFill>
                  <a:srgbClr val="232323"/>
                </a:solidFill>
                <a:highlight>
                  <a:srgbClr val="FFFFFF"/>
                </a:highlight>
              </a:rPr>
              <a:t> </a:t>
            </a:r>
            <a:endParaRPr sz="48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800"/>
              <a:buChar char="❏"/>
            </a:pPr>
            <a:r>
              <a:rPr lang="es" sz="4800">
                <a:solidFill>
                  <a:srgbClr val="232323"/>
                </a:solidFill>
                <a:highlight>
                  <a:srgbClr val="FFFFFF"/>
                </a:highlight>
              </a:rPr>
              <a:t>Software </a:t>
            </a: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(elementos lógicos que se llaman programas).</a:t>
            </a:r>
            <a:endParaRPr sz="3600"/>
          </a:p>
        </p:txBody>
      </p:sp>
      <p:sp>
        <p:nvSpPr>
          <p:cNvPr id="142" name="Google Shape;142;p26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ENTONCES...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25" y="0"/>
            <a:ext cx="797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2.</a:t>
            </a:r>
            <a:r>
              <a:rPr b="1" lang="es" sz="3600">
                <a:solidFill>
                  <a:srgbClr val="FFFFFF"/>
                </a:solidFill>
              </a:rPr>
              <a:t>LENGUAJE DE PROGRAMACIÓN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38" y="905403"/>
            <a:ext cx="7509321" cy="42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292150" y="905400"/>
            <a:ext cx="88518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❏"/>
            </a:pPr>
            <a:r>
              <a:rPr b="1" lang="es" sz="3600">
                <a:solidFill>
                  <a:srgbClr val="000000"/>
                </a:solidFill>
              </a:rPr>
              <a:t>Un lenguaje de programación es un lenguaje utilizado para escribir programas que puedan ser entendidos y procesados por una computadora.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PROGRAMACIÓN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84375" y="1952850"/>
            <a:ext cx="8659500" cy="3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1371600" rtl="0">
              <a:spcBef>
                <a:spcPts val="0"/>
              </a:spcBef>
              <a:spcAft>
                <a:spcPts val="0"/>
              </a:spcAft>
              <a:buSzPts val="6000"/>
              <a:buChar char="❏"/>
            </a:pPr>
            <a:r>
              <a:rPr b="1" lang="es" sz="6000"/>
              <a:t>HAY TRES TIPOS</a:t>
            </a:r>
            <a:endParaRPr b="1" sz="6000"/>
          </a:p>
          <a:p>
            <a:pPr indent="-609600" lvl="1" marL="18288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Char char="❏"/>
            </a:pPr>
            <a:r>
              <a:rPr i="1" lang="es" sz="6000">
                <a:solidFill>
                  <a:srgbClr val="0B5394"/>
                </a:solidFill>
              </a:rPr>
              <a:t>DE </a:t>
            </a:r>
            <a:r>
              <a:rPr i="1" lang="es" sz="6000">
                <a:solidFill>
                  <a:srgbClr val="0B5394"/>
                </a:solidFill>
              </a:rPr>
              <a:t>MÁQUINA</a:t>
            </a:r>
            <a:endParaRPr i="1" sz="6000">
              <a:solidFill>
                <a:srgbClr val="0B5394"/>
              </a:solidFill>
            </a:endParaRPr>
          </a:p>
          <a:p>
            <a:pPr indent="-609600" lvl="1" marL="1828800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6000"/>
              <a:buChar char="❏"/>
            </a:pPr>
            <a:r>
              <a:rPr i="1" lang="es" sz="6000">
                <a:solidFill>
                  <a:srgbClr val="741B47"/>
                </a:solidFill>
              </a:rPr>
              <a:t>DE BAJO NIVEL</a:t>
            </a:r>
            <a:endParaRPr i="1" sz="6000">
              <a:solidFill>
                <a:srgbClr val="741B47"/>
              </a:solidFill>
            </a:endParaRPr>
          </a:p>
          <a:p>
            <a:pPr indent="-609600" lvl="1" marL="18288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6000"/>
              <a:buChar char="❏"/>
            </a:pPr>
            <a:r>
              <a:rPr i="1" lang="es" sz="6000">
                <a:solidFill>
                  <a:srgbClr val="134F5C"/>
                </a:solidFill>
              </a:rPr>
              <a:t>DE ALTO NIVEL</a:t>
            </a:r>
            <a:endParaRPr i="1" sz="6000">
              <a:solidFill>
                <a:srgbClr val="134F5C"/>
              </a:solidFill>
            </a:endParaRPr>
          </a:p>
          <a:p>
            <a:pPr indent="0" lvl="0" marL="18288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65" name="Google Shape;165;p30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PROGRAMACIÓN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Instrucciones binarias que contienen bits (dígitos 0 y 1), el conjunto de ellas es conocido como "código binario".</a:t>
            </a:r>
            <a:endParaRPr sz="36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Ejecutado por los microprocesadores.</a:t>
            </a:r>
            <a:endParaRPr sz="36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Solo lo usan las computadoras.</a:t>
            </a:r>
            <a:endParaRPr sz="3600">
              <a:solidFill>
                <a:srgbClr val="232323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MAQUINA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400"/>
            <a:ext cx="5958474" cy="4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20125" y="905400"/>
            <a:ext cx="3424200" cy="4238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CONOCIMOS LAS REGLAS DEL JUEGO.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OBJETIVOS DEL CURSO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REQUISITOS PARA APROBAR EXITOSAMENTE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APRENDIMOS A USAR BOCETOS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REPASO GENERAL DEL NIVEL 1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TE PERDISTE EL KAHOOT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ESCENAS DEL CAPITULO ANTERIOR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905400"/>
            <a:ext cx="85206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PRIMEROS LENGUAJES DE </a:t>
            </a:r>
            <a:r>
              <a:rPr lang="es" sz="3000"/>
              <a:t>PROGRAMACIÓN.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MUY COMPLEJOS, MUCHO DESARROLLO PARA CREAR PROGRAMAS.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MUY </a:t>
            </a:r>
            <a:r>
              <a:rPr lang="es" sz="3000"/>
              <a:t>DIFÍCILES</a:t>
            </a:r>
            <a:r>
              <a:rPr lang="es" sz="3000"/>
              <a:t> DE APRENDER.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RELACIONADOS AL MICROPROCESADOR. </a:t>
            </a:r>
            <a:endParaRPr sz="3000"/>
          </a:p>
        </p:txBody>
      </p:sp>
      <p:sp>
        <p:nvSpPr>
          <p:cNvPr id="177" name="Google Shape;177;p32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BAJO NIVEL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4292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MAS POPULARES ACTUALMENTE.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CURVA DE </a:t>
            </a:r>
            <a:r>
              <a:rPr lang="es" sz="3000"/>
              <a:t>APRENDIZAJE</a:t>
            </a:r>
            <a:r>
              <a:rPr lang="es" sz="3000"/>
              <a:t> MUCHO </a:t>
            </a:r>
            <a:r>
              <a:rPr lang="es" sz="3000"/>
              <a:t>MAS</a:t>
            </a:r>
            <a:r>
              <a:rPr lang="es" sz="3000"/>
              <a:t> FACIL.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SE TRADUCEN POR UN COMPILADOR AL LENGUAJE DE MAQUINA.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JAVASCRIPT LO HACE A TRAVES DEL NAVEGADOR.</a:t>
            </a:r>
            <a:endParaRPr sz="3000"/>
          </a:p>
        </p:txBody>
      </p:sp>
      <p:sp>
        <p:nvSpPr>
          <p:cNvPr id="183" name="Google Shape;183;p33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ALTO NIVEL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LENGUAJE DE ALTO NIVEL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4" y="905400"/>
            <a:ext cx="2716050" cy="27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775" y="1218825"/>
            <a:ext cx="2187401" cy="218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202" y="3141550"/>
            <a:ext cx="3712200" cy="18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1340" y="3141550"/>
            <a:ext cx="3301611" cy="18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3.ALGORITMOS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400"/>
            <a:ext cx="9144000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0" y="905400"/>
            <a:ext cx="91440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Una lista de instrucciones que describe paso a paso y de manera precisa un proceso garantizando que, al finalizar, se resuelva un problema específico. </a:t>
            </a:r>
            <a:r>
              <a:rPr lang="es" sz="3600">
                <a:solidFill>
                  <a:srgbClr val="000000"/>
                </a:solidFill>
              </a:rPr>
              <a:t> 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3.ALGORITMOS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3.ALGORITMOS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25" y="905400"/>
            <a:ext cx="8381650" cy="42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4. JAVASCRIPT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425" y="905400"/>
            <a:ext cx="4558825" cy="4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/>
        </p:nvSpPr>
        <p:spPr>
          <a:xfrm>
            <a:off x="107650" y="2268050"/>
            <a:ext cx="2652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BRENDAN</a:t>
            </a:r>
            <a:endParaRPr b="1" sz="3600"/>
          </a:p>
        </p:txBody>
      </p:sp>
      <p:sp>
        <p:nvSpPr>
          <p:cNvPr id="218" name="Google Shape;218;p38"/>
          <p:cNvSpPr txBox="1"/>
          <p:nvPr/>
        </p:nvSpPr>
        <p:spPr>
          <a:xfrm>
            <a:off x="6834950" y="2302650"/>
            <a:ext cx="2201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EICH</a:t>
            </a:r>
            <a:endParaRPr b="1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0" y="905400"/>
            <a:ext cx="9144000" cy="4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En 1995 (hace más de 20 años) </a:t>
            </a:r>
            <a:r>
              <a:rPr lang="es" sz="3000" u="sng">
                <a:solidFill>
                  <a:srgbClr val="1C77A7"/>
                </a:solidFill>
                <a:highlight>
                  <a:srgbClr val="FFFFFF"/>
                </a:highlight>
                <a:hlinkClick r:id="rId3"/>
              </a:rPr>
              <a:t>Brendan Eich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 creó un lenguaje llamado </a:t>
            </a:r>
            <a:r>
              <a:rPr b="1" lang="es" sz="3000">
                <a:solidFill>
                  <a:srgbClr val="232323"/>
                </a:solidFill>
                <a:highlight>
                  <a:srgbClr val="FFFFFF"/>
                </a:highlight>
              </a:rPr>
              <a:t>Mocha 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cuando trabajaba en </a:t>
            </a:r>
            <a:r>
              <a:rPr b="1" lang="es" sz="3000">
                <a:solidFill>
                  <a:srgbClr val="232323"/>
                </a:solidFill>
                <a:highlight>
                  <a:srgbClr val="FFFFFF"/>
                </a:highlight>
              </a:rPr>
              <a:t>Netscape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, uno de los primeros navegadores web. En Septiembre de ese año le cambia el nombre a </a:t>
            </a:r>
            <a:r>
              <a:rPr b="1" lang="es" sz="3000">
                <a:solidFill>
                  <a:srgbClr val="232323"/>
                </a:solidFill>
                <a:highlight>
                  <a:srgbClr val="FFFFFF"/>
                </a:highlight>
              </a:rPr>
              <a:t>LiveScript 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y, un tiempo después por un acuerdo con la empresa </a:t>
            </a:r>
            <a:r>
              <a:rPr b="1" lang="es" sz="3000">
                <a:solidFill>
                  <a:srgbClr val="232323"/>
                </a:solidFill>
                <a:highlight>
                  <a:srgbClr val="FFFFFF"/>
                </a:highlight>
              </a:rPr>
              <a:t>Sun 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(creadora del lenguaje Java), adopta finalmente el nombre de </a:t>
            </a:r>
            <a:r>
              <a:rPr b="1" lang="es" sz="3000">
                <a:solidFill>
                  <a:srgbClr val="232323"/>
                </a:solidFill>
                <a:highlight>
                  <a:srgbClr val="FFFFFF"/>
                </a:highlight>
              </a:rPr>
              <a:t>Javascript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.</a:t>
            </a:r>
            <a:endParaRPr sz="3000"/>
          </a:p>
        </p:txBody>
      </p:sp>
      <p:sp>
        <p:nvSpPr>
          <p:cNvPr id="224" name="Google Shape;224;p39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Historia de </a:t>
            </a:r>
            <a:r>
              <a:rPr b="1" lang="es" sz="6000">
                <a:solidFill>
                  <a:srgbClr val="FFFFFF"/>
                </a:solidFill>
              </a:rPr>
              <a:t>Javascript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0" y="905400"/>
            <a:ext cx="9144000" cy="4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>
                <a:solidFill>
                  <a:srgbClr val="232323"/>
                </a:solidFill>
                <a:highlight>
                  <a:srgbClr val="FFFFFF"/>
                </a:highlight>
              </a:rPr>
              <a:t>En 1996 Netscape le envía las especificaciones del lenguaje Javascript a </a:t>
            </a:r>
            <a:r>
              <a:rPr b="1" lang="es" sz="2800">
                <a:solidFill>
                  <a:srgbClr val="232323"/>
                </a:solidFill>
                <a:highlight>
                  <a:srgbClr val="FFFFFF"/>
                </a:highlight>
              </a:rPr>
              <a:t>ECMA (European Computer Manufacturers Association)</a:t>
            </a:r>
            <a:r>
              <a:rPr lang="es" sz="2800">
                <a:solidFill>
                  <a:srgbClr val="232323"/>
                </a:solidFill>
                <a:highlight>
                  <a:srgbClr val="FFFFFF"/>
                </a:highlight>
              </a:rPr>
              <a:t>. Al año siguiente se publica la primera versión del estándar y el lenguaje adopta el nombre de </a:t>
            </a:r>
            <a:r>
              <a:rPr b="1" lang="es" sz="2800">
                <a:solidFill>
                  <a:srgbClr val="232323"/>
                </a:solidFill>
                <a:highlight>
                  <a:srgbClr val="FFFFFF"/>
                </a:highlight>
              </a:rPr>
              <a:t>ECMAScript</a:t>
            </a:r>
            <a:r>
              <a:rPr lang="es" sz="2800">
                <a:solidFill>
                  <a:srgbClr val="232323"/>
                </a:solidFill>
                <a:highlight>
                  <a:srgbClr val="FFFFFF"/>
                </a:highlight>
              </a:rPr>
              <a:t>, que es el nombre oficial del lenguaje que utilizamos hoy en día en todos los navegadores, aunque comúnmente lo seguimos llamando Javascript.</a:t>
            </a: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 </a:t>
            </a:r>
            <a:endParaRPr sz="3000"/>
          </a:p>
        </p:txBody>
      </p:sp>
      <p:sp>
        <p:nvSpPr>
          <p:cNvPr id="230" name="Google Shape;230;p40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Historia de Javascript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1862550" y="905400"/>
            <a:ext cx="72816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Sublime Text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Herramientas del navegador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Variables</a:t>
            </a:r>
            <a:endParaRPr sz="36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Operadores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Cuadros de diálogo</a:t>
            </a:r>
            <a:endParaRPr sz="3600"/>
          </a:p>
        </p:txBody>
      </p:sp>
      <p:sp>
        <p:nvSpPr>
          <p:cNvPr id="236" name="Google Shape;236;p41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CONTENIDO CLASE 02 - UNIDAD 02,03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69100" y="905400"/>
            <a:ext cx="88749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QUE ES UN SISTEMA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QUE ES UN LENGUAJE DE </a:t>
            </a:r>
            <a:r>
              <a:rPr lang="es" sz="3600"/>
              <a:t>PROGRAMACIÓN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/>
              <a:t>ALGORITMO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 sz="3600">
                <a:solidFill>
                  <a:srgbClr val="232323"/>
                </a:solidFill>
                <a:highlight>
                  <a:srgbClr val="FFFFFF"/>
                </a:highlight>
              </a:rPr>
              <a:t>JAVASCRIPT </a:t>
            </a:r>
            <a:endParaRPr sz="3600"/>
          </a:p>
        </p:txBody>
      </p:sp>
      <p:sp>
        <p:nvSpPr>
          <p:cNvPr id="72" name="Google Shape;72;p15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CONTENIDO CLASE 02 - UNIDAD 01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Crear una carpeta “proyecto” en el escritorio.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Crear dentro de la carpeta los siguientes archivos: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Index.html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css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img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js</a:t>
            </a:r>
            <a:endParaRPr sz="2400"/>
          </a:p>
        </p:txBody>
      </p:sp>
      <p:sp>
        <p:nvSpPr>
          <p:cNvPr id="242" name="Google Shape;242;p42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SUBLIME TEXT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CARGAR LOS ARCHIVOS A SUBLIME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TENES QUE PODER VER LA MISMA CARPETA.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Index.html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css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img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Carpeta nombre : js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ABRAN EL ARCHIVO </a:t>
            </a:r>
            <a:r>
              <a:rPr b="1" lang="es" sz="2400"/>
              <a:t>index.html</a:t>
            </a:r>
            <a:r>
              <a:rPr lang="es" sz="2400"/>
              <a:t> HACIENDO DOBLE CLICK.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ABRIR EL ARCHIVO </a:t>
            </a:r>
            <a:r>
              <a:rPr b="1" lang="es" sz="2400"/>
              <a:t>index.html </a:t>
            </a:r>
            <a:r>
              <a:rPr lang="es" sz="2400"/>
              <a:t>EN EL NAVEGADOR</a:t>
            </a:r>
            <a:endParaRPr sz="2400"/>
          </a:p>
        </p:txBody>
      </p:sp>
      <p:sp>
        <p:nvSpPr>
          <p:cNvPr id="248" name="Google Shape;248;p43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SUBLIME TEXT</a:t>
            </a:r>
            <a:endParaRPr b="1"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SUBLIME TEXT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Crear la etiqueta &lt;script&gt;&lt;/script&gt;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ANTES DE QUE CIERRE &lt;/BODY&gt;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s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s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src="main.js"</a:t>
            </a:r>
            <a:r>
              <a:rPr b="1" lang="es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b="1" lang="es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="text/javascript" &gt;&lt;/script&gt;</a:t>
            </a:r>
            <a:endParaRPr b="1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❏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CREAR EL ARCHIVO MAIN.JS DENTRO DE LA CARPETA “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90500" y="1532150"/>
            <a:ext cx="8520600" cy="3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b="1" lang="es" sz="4800"/>
              <a:t>Inspector</a:t>
            </a:r>
            <a:endParaRPr b="1" sz="4800"/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s" sz="3600"/>
              <a:t>HTML CSS</a:t>
            </a:r>
            <a:endParaRPr sz="36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b="1" lang="es" sz="4800"/>
              <a:t>Consola</a:t>
            </a:r>
            <a:endParaRPr b="1" sz="4800"/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s" sz="3600"/>
              <a:t>alert(“hola mundo”);</a:t>
            </a:r>
            <a:endParaRPr sz="3600"/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❏"/>
            </a:pPr>
            <a:r>
              <a:rPr lang="es" sz="3600"/>
              <a:t>console.log(“Hola Mundo!”);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0" name="Google Shape;260;p45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Herramientas del navegador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268700" y="103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</a:rPr>
              <a:t>Espacio en memoria RAM </a:t>
            </a:r>
            <a:endParaRPr sz="3600">
              <a:solidFill>
                <a:srgbClr val="232323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</a:rPr>
              <a:t>Guardar un dato:</a:t>
            </a:r>
            <a:endParaRPr sz="3600">
              <a:solidFill>
                <a:srgbClr val="232323"/>
              </a:solidFill>
            </a:endParaRP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000">
                <a:solidFill>
                  <a:srgbClr val="232323"/>
                </a:solidFill>
              </a:rPr>
              <a:t>Cadenas de texto, </a:t>
            </a:r>
            <a:r>
              <a:rPr lang="es" sz="3000">
                <a:solidFill>
                  <a:srgbClr val="232323"/>
                </a:solidFill>
              </a:rPr>
              <a:t>números</a:t>
            </a:r>
            <a:r>
              <a:rPr lang="es" sz="3000">
                <a:solidFill>
                  <a:srgbClr val="232323"/>
                </a:solidFill>
              </a:rPr>
              <a:t>, booleanos</a:t>
            </a:r>
            <a:r>
              <a:rPr lang="es" sz="3600">
                <a:solidFill>
                  <a:srgbClr val="232323"/>
                </a:solidFill>
              </a:rPr>
              <a:t>.</a:t>
            </a:r>
            <a:endParaRPr sz="3600">
              <a:solidFill>
                <a:srgbClr val="232323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</a:rPr>
              <a:t>Se le asigna un nombre:</a:t>
            </a:r>
            <a:endParaRPr sz="3600">
              <a:solidFill>
                <a:srgbClr val="232323"/>
              </a:solidFill>
            </a:endParaRP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600"/>
              <a:buChar char="❏"/>
            </a:pPr>
            <a:r>
              <a:rPr lang="es" sz="3600">
                <a:solidFill>
                  <a:srgbClr val="232323"/>
                </a:solidFill>
              </a:rPr>
              <a:t>“edad” “Edad”  “edadAlumno”  “anio”</a:t>
            </a:r>
            <a:endParaRPr sz="3600">
              <a:solidFill>
                <a:srgbClr val="232323"/>
              </a:solidFill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una variable?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b="1" lang="es" sz="3000"/>
              <a:t>DECLARAR ( PASO 1) (DOS MANERAS)</a:t>
            </a:r>
            <a:endParaRPr b="1"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let edad;  // var edad;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b="1" lang="es" sz="3000"/>
              <a:t>INICIALIZAR ( PASO 2)</a:t>
            </a:r>
            <a:endParaRPr b="1"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edad = 10;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b="1" lang="es" sz="3000"/>
              <a:t>AMBOS AL MISMO TIEMPO</a:t>
            </a:r>
            <a:endParaRPr b="1"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/>
              <a:t>Let edad = 10; </a:t>
            </a:r>
            <a:r>
              <a:rPr lang="es" sz="3000"/>
              <a:t> // var edad = 10;</a:t>
            </a:r>
            <a:endParaRPr sz="3000"/>
          </a:p>
        </p:txBody>
      </p:sp>
      <p:sp>
        <p:nvSpPr>
          <p:cNvPr id="272" name="Google Shape;272;p47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VARIABLE: ESTADOS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1152475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Mostrar por consola el texto “DNI :”.		“DNI:”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MOSTRAR UTILIZANDO VARIABLES: 		</a:t>
            </a:r>
            <a:endParaRPr b="1"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/>
              <a:t>Mostrar por consola tu nombre.		“Cristhian”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b="1" lang="es" sz="2400"/>
              <a:t>Mostrar por consola tu edad.			“29”</a:t>
            </a:r>
            <a:endParaRPr sz="30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/>
              <a:t>Mostrar por consola tu estado civil 	“false”</a:t>
            </a:r>
            <a:endParaRPr sz="24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000"/>
              <a:t>Declara el nombre de la variable “deNovio”</a:t>
            </a:r>
            <a:endParaRPr sz="3000"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/>
              <a:t>y agrega </a:t>
            </a:r>
            <a:r>
              <a:rPr b="1" lang="es" sz="3000"/>
              <a:t>true </a:t>
            </a:r>
            <a:r>
              <a:rPr lang="es" sz="3000"/>
              <a:t>o </a:t>
            </a:r>
            <a:r>
              <a:rPr b="1" lang="es" sz="3000"/>
              <a:t>false</a:t>
            </a:r>
            <a:r>
              <a:rPr lang="es" sz="3000"/>
              <a:t>.</a:t>
            </a:r>
            <a:endParaRPr sz="3000"/>
          </a:p>
        </p:txBody>
      </p:sp>
      <p:sp>
        <p:nvSpPr>
          <p:cNvPr id="278" name="Google Shape;278;p48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VARIABLE: Tipos de variables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65350" y="1252775"/>
            <a:ext cx="43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Suma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Resta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División</a:t>
            </a:r>
            <a:r>
              <a:rPr lang="es" sz="4800"/>
              <a:t> </a:t>
            </a:r>
            <a:endParaRPr sz="4800"/>
          </a:p>
          <a:p>
            <a: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Multiplicación</a:t>
            </a:r>
            <a:endParaRPr sz="4800"/>
          </a:p>
        </p:txBody>
      </p:sp>
      <p:sp>
        <p:nvSpPr>
          <p:cNvPr id="284" name="Google Shape;284;p49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Operadores </a:t>
            </a:r>
            <a:r>
              <a:rPr b="1" lang="es" sz="4800">
                <a:solidFill>
                  <a:srgbClr val="FFFFFF"/>
                </a:solidFill>
              </a:rPr>
              <a:t>Aritméticos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5064725" y="1252775"/>
            <a:ext cx="43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2 + 1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2 - 1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2 *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2 / 1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Operadores Aritméticos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0" y="1002900"/>
            <a:ext cx="91440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Mostrar por consola las siguientes operaciones aritméticas sin variables:</a:t>
            </a:r>
            <a:endParaRPr b="1" sz="2400"/>
          </a:p>
        </p:txBody>
      </p:sp>
      <p:sp>
        <p:nvSpPr>
          <p:cNvPr id="292" name="Google Shape;292;p50"/>
          <p:cNvSpPr txBox="1"/>
          <p:nvPr/>
        </p:nvSpPr>
        <p:spPr>
          <a:xfrm>
            <a:off x="401175" y="1626150"/>
            <a:ext cx="84243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800"/>
              <a:buChar char="❏"/>
            </a:pPr>
            <a:r>
              <a:rPr lang="es" sz="4800">
                <a:solidFill>
                  <a:srgbClr val="232323"/>
                </a:solidFill>
              </a:rPr>
              <a:t>sumar 1 más 2 más 3</a:t>
            </a:r>
            <a:endParaRPr sz="4800">
              <a:solidFill>
                <a:srgbClr val="232323"/>
              </a:solidFill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800"/>
              <a:buChar char="❏"/>
            </a:pPr>
            <a:r>
              <a:rPr lang="es" sz="4800">
                <a:solidFill>
                  <a:srgbClr val="232323"/>
                </a:solidFill>
              </a:rPr>
              <a:t>dividir 10 por 4</a:t>
            </a:r>
            <a:endParaRPr sz="4800">
              <a:solidFill>
                <a:srgbClr val="232323"/>
              </a:solidFill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800"/>
              <a:buChar char="❏"/>
            </a:pPr>
            <a:r>
              <a:rPr lang="es" sz="4800">
                <a:solidFill>
                  <a:srgbClr val="232323"/>
                </a:solidFill>
              </a:rPr>
              <a:t>duplicar el número 10</a:t>
            </a:r>
            <a:endParaRPr sz="4800">
              <a:solidFill>
                <a:srgbClr val="232323"/>
              </a:solidFill>
            </a:endParaRP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800"/>
              <a:buChar char="❏"/>
            </a:pPr>
            <a:r>
              <a:rPr lang="es" sz="4800">
                <a:solidFill>
                  <a:srgbClr val="232323"/>
                </a:solidFill>
              </a:rPr>
              <a:t>restar 3 menos 2 menos 1</a:t>
            </a:r>
            <a:endParaRPr sz="4800">
              <a:solidFill>
                <a:srgbClr val="23232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437000" y="1909150"/>
            <a:ext cx="3553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edad + 1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edad - 1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edad / 2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edad * 2</a:t>
            </a:r>
            <a:endParaRPr sz="4800"/>
          </a:p>
        </p:txBody>
      </p:sp>
      <p:sp>
        <p:nvSpPr>
          <p:cNvPr id="298" name="Google Shape;298;p51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Operadores Aritméticos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99" name="Google Shape;299;p51"/>
          <p:cNvSpPr txBox="1"/>
          <p:nvPr>
            <p:ph idx="1" type="body"/>
          </p:nvPr>
        </p:nvSpPr>
        <p:spPr>
          <a:xfrm>
            <a:off x="5057550" y="1909150"/>
            <a:ext cx="34887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10 + 1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10 - 1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10 / 2</a:t>
            </a:r>
            <a:endParaRPr sz="4800"/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❏"/>
            </a:pPr>
            <a:r>
              <a:rPr lang="es" sz="4800"/>
              <a:t>10 * 2</a:t>
            </a:r>
            <a:endParaRPr sz="4800"/>
          </a:p>
        </p:txBody>
      </p:sp>
      <p:sp>
        <p:nvSpPr>
          <p:cNvPr id="300" name="Google Shape;300;p51"/>
          <p:cNvSpPr txBox="1"/>
          <p:nvPr/>
        </p:nvSpPr>
        <p:spPr>
          <a:xfrm>
            <a:off x="0" y="981425"/>
            <a:ext cx="9144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Mostrar por consola las siguientes operaciones </a:t>
            </a:r>
            <a:r>
              <a:rPr b="1" lang="es" sz="2400"/>
              <a:t>aritméticas</a:t>
            </a:r>
            <a:r>
              <a:rPr b="1" lang="es" sz="2400"/>
              <a:t>:</a:t>
            </a:r>
            <a:endParaRPr b="1" sz="2400"/>
          </a:p>
        </p:txBody>
      </p:sp>
      <p:sp>
        <p:nvSpPr>
          <p:cNvPr id="301" name="Google Shape;301;p51"/>
          <p:cNvSpPr txBox="1"/>
          <p:nvPr/>
        </p:nvSpPr>
        <p:spPr>
          <a:xfrm>
            <a:off x="859625" y="1508650"/>
            <a:ext cx="1934100" cy="45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CÓDIGO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5351225" y="1508650"/>
            <a:ext cx="1934100" cy="45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CONSOLA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0"/>
            <a:ext cx="9144000" cy="168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¿QUE ES UN SISTEMA?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88" y="1683600"/>
            <a:ext cx="4762222" cy="3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365350" y="1252775"/>
            <a:ext cx="8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7850" lvl="0" marL="4572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let edad = 10;</a:t>
            </a:r>
            <a:endParaRPr sz="5500"/>
          </a:p>
          <a:p>
            <a:pPr indent="-577850" lvl="1" marL="9144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CODIGO  // CONSOLA</a:t>
            </a:r>
            <a:endParaRPr sz="5500"/>
          </a:p>
          <a:p>
            <a:pPr indent="-577850" lvl="1" marL="9144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edad++;    // 11</a:t>
            </a:r>
            <a:endParaRPr sz="5500"/>
          </a:p>
          <a:p>
            <a:pPr indent="-577850" lvl="1" marL="9144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edad--;     //  9</a:t>
            </a:r>
            <a:endParaRPr sz="55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308" name="Google Shape;308;p52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INCREMENTO  / DECREMENTO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09" name="Google Shape;309;p52"/>
          <p:cNvSpPr txBox="1"/>
          <p:nvPr/>
        </p:nvSpPr>
        <p:spPr>
          <a:xfrm>
            <a:off x="1074550" y="981425"/>
            <a:ext cx="7249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Mostrar por consola las siguientes operaciones:</a:t>
            </a:r>
            <a:endParaRPr b="1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LÓGICOS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709225" y="1088025"/>
            <a:ext cx="7844100" cy="39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7850" lvl="0" marL="4572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&amp;&amp; ( AND )</a:t>
            </a:r>
            <a:r>
              <a:rPr lang="es" sz="5500"/>
              <a:t>  </a:t>
            </a:r>
            <a:endParaRPr sz="55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Operación lógica AND (que en español significa "y")</a:t>
            </a:r>
            <a:endParaRPr sz="30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577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5500"/>
              <a:buChar char="❏"/>
            </a:pPr>
            <a:r>
              <a:rPr lang="es" sz="5500">
                <a:solidFill>
                  <a:srgbClr val="232323"/>
                </a:solidFill>
                <a:highlight>
                  <a:srgbClr val="FFFFFF"/>
                </a:highlight>
              </a:rPr>
              <a:t>| | ( OR )</a:t>
            </a:r>
            <a:endParaRPr sz="5500">
              <a:solidFill>
                <a:srgbClr val="232323"/>
              </a:solidFill>
              <a:highlight>
                <a:srgbClr val="FFFFFF"/>
              </a:highlight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Char char="❏"/>
            </a:pPr>
            <a:r>
              <a:rPr lang="es" sz="3000">
                <a:solidFill>
                  <a:srgbClr val="232323"/>
                </a:solidFill>
                <a:highlight>
                  <a:srgbClr val="FFFFFF"/>
                </a:highlight>
              </a:rPr>
              <a:t>Operación lógica OR (que en español significa "o")</a:t>
            </a:r>
            <a:endParaRPr sz="3000">
              <a:solidFill>
                <a:srgbClr val="2323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idx="1" type="body"/>
          </p:nvPr>
        </p:nvSpPr>
        <p:spPr>
          <a:xfrm>
            <a:off x="709225" y="1088025"/>
            <a:ext cx="7844100" cy="26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7850" lvl="0" marL="4572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&amp;&amp; ( AND )  </a:t>
            </a:r>
            <a:endParaRPr sz="55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b="1" lang="es" sz="2200">
                <a:solidFill>
                  <a:srgbClr val="6AA84F"/>
                </a:solidFill>
              </a:rPr>
              <a:t>VERDADERO </a:t>
            </a:r>
            <a:r>
              <a:rPr b="1" lang="es" sz="2200">
                <a:solidFill>
                  <a:srgbClr val="000000"/>
                </a:solidFill>
              </a:rPr>
              <a:t>y</a:t>
            </a:r>
            <a:r>
              <a:rPr b="1" lang="es" sz="2200">
                <a:solidFill>
                  <a:srgbClr val="6AA84F"/>
                </a:solidFill>
              </a:rPr>
              <a:t> VERDADERO</a:t>
            </a:r>
            <a:r>
              <a:rPr b="1" lang="es" sz="2200">
                <a:solidFill>
                  <a:srgbClr val="0000FF"/>
                </a:solidFill>
              </a:rPr>
              <a:t> </a:t>
            </a:r>
            <a:r>
              <a:rPr b="1" lang="es" sz="2200"/>
              <a:t>=</a:t>
            </a:r>
            <a:r>
              <a:rPr b="1" lang="es" sz="2200">
                <a:solidFill>
                  <a:srgbClr val="6AA84F"/>
                </a:solidFill>
              </a:rPr>
              <a:t> VERDADERO</a:t>
            </a:r>
            <a:endParaRPr b="1" sz="2200">
              <a:solidFill>
                <a:srgbClr val="6AA84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6AA84F"/>
                </a:solidFill>
              </a:rPr>
              <a:t>VERDADERO</a:t>
            </a:r>
            <a:r>
              <a:rPr b="1" lang="es" sz="2400"/>
              <a:t> y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r>
              <a:rPr b="1" lang="es" sz="2400"/>
              <a:t> =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endParaRPr b="1" sz="2400">
              <a:solidFill>
                <a:srgbClr val="98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>
                <a:solidFill>
                  <a:srgbClr val="000000"/>
                </a:solidFill>
              </a:rPr>
              <a:t>y</a:t>
            </a:r>
            <a:r>
              <a:rPr b="1" lang="es" sz="2400">
                <a:solidFill>
                  <a:srgbClr val="980000"/>
                </a:solidFill>
              </a:rPr>
              <a:t> </a:t>
            </a:r>
            <a:r>
              <a:rPr b="1" lang="es" sz="2400">
                <a:solidFill>
                  <a:srgbClr val="6AA84F"/>
                </a:solidFill>
              </a:rPr>
              <a:t>VERDADERO </a:t>
            </a:r>
            <a:r>
              <a:rPr b="1" lang="es" sz="2400"/>
              <a:t>=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endParaRPr b="1" sz="2400">
              <a:solidFill>
                <a:srgbClr val="98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/>
              <a:t>y </a:t>
            </a: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/>
              <a:t>=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endParaRPr sz="4800">
              <a:solidFill>
                <a:srgbClr val="980000"/>
              </a:solidFill>
            </a:endParaRPr>
          </a:p>
        </p:txBody>
      </p:sp>
      <p:sp>
        <p:nvSpPr>
          <p:cNvPr id="321" name="Google Shape;321;p54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</a:t>
            </a:r>
            <a:r>
              <a:rPr b="1" lang="es" sz="3000">
                <a:solidFill>
                  <a:srgbClr val="FFFFFF"/>
                </a:solidFill>
              </a:rPr>
              <a:t>LÓGICOS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487125" y="3846875"/>
            <a:ext cx="7908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EJ:  EXAMEN &amp;&amp; PROYECTO = ¿?</a:t>
            </a:r>
            <a:endParaRPr b="1" sz="3000"/>
          </a:p>
        </p:txBody>
      </p:sp>
      <p:sp>
        <p:nvSpPr>
          <p:cNvPr id="323" name="Google Shape;323;p54"/>
          <p:cNvSpPr txBox="1"/>
          <p:nvPr/>
        </p:nvSpPr>
        <p:spPr>
          <a:xfrm>
            <a:off x="487125" y="4491625"/>
            <a:ext cx="7665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EJ:  DNI &amp;&amp; SECUNDARIO = ¿? </a:t>
            </a:r>
            <a:endParaRPr b="1"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LÓGICOS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29" name="Google Shape;329;p55"/>
          <p:cNvSpPr txBox="1"/>
          <p:nvPr/>
        </p:nvSpPr>
        <p:spPr>
          <a:xfrm>
            <a:off x="0" y="3846875"/>
            <a:ext cx="9144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EJ:  ESTUDIO | |  ME GANO LA LOTERIA =  ¿?</a:t>
            </a:r>
            <a:endParaRPr b="1" sz="2400"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709225" y="1088025"/>
            <a:ext cx="7844100" cy="26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7850" lvl="0" marL="457200" rtl="0">
              <a:spcBef>
                <a:spcPts val="0"/>
              </a:spcBef>
              <a:spcAft>
                <a:spcPts val="0"/>
              </a:spcAft>
              <a:buSzPts val="5500"/>
              <a:buChar char="❏"/>
            </a:pPr>
            <a:r>
              <a:rPr lang="es" sz="5500"/>
              <a:t>| | </a:t>
            </a:r>
            <a:r>
              <a:rPr lang="es" sz="5500"/>
              <a:t>( or )  </a:t>
            </a:r>
            <a:endParaRPr sz="55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❏"/>
            </a:pPr>
            <a:r>
              <a:rPr b="1" lang="es" sz="2200">
                <a:solidFill>
                  <a:srgbClr val="6AA84F"/>
                </a:solidFill>
              </a:rPr>
              <a:t>VERDADERO </a:t>
            </a:r>
            <a:r>
              <a:rPr b="1" lang="es" sz="2200">
                <a:solidFill>
                  <a:srgbClr val="000000"/>
                </a:solidFill>
              </a:rPr>
              <a:t>y</a:t>
            </a:r>
            <a:r>
              <a:rPr b="1" lang="es" sz="2200">
                <a:solidFill>
                  <a:srgbClr val="6AA84F"/>
                </a:solidFill>
              </a:rPr>
              <a:t> VERDADERO</a:t>
            </a:r>
            <a:r>
              <a:rPr b="1" lang="es" sz="2200">
                <a:solidFill>
                  <a:srgbClr val="0000FF"/>
                </a:solidFill>
              </a:rPr>
              <a:t> </a:t>
            </a:r>
            <a:r>
              <a:rPr b="1" lang="es" sz="2200"/>
              <a:t>=</a:t>
            </a:r>
            <a:r>
              <a:rPr b="1" lang="es" sz="2200">
                <a:solidFill>
                  <a:srgbClr val="6AA84F"/>
                </a:solidFill>
              </a:rPr>
              <a:t> VERDADERO</a:t>
            </a:r>
            <a:endParaRPr b="1" sz="2200">
              <a:solidFill>
                <a:srgbClr val="6AA84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6AA84F"/>
                </a:solidFill>
              </a:rPr>
              <a:t>VERDADERO</a:t>
            </a:r>
            <a:r>
              <a:rPr b="1" lang="es" sz="2400"/>
              <a:t> y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r>
              <a:rPr b="1" lang="es" sz="2400"/>
              <a:t> = </a:t>
            </a:r>
            <a:r>
              <a:rPr b="1" lang="es" sz="2200">
                <a:solidFill>
                  <a:srgbClr val="6AA84F"/>
                </a:solidFill>
              </a:rPr>
              <a:t>VERDADERO</a:t>
            </a:r>
            <a:endParaRPr b="1" sz="2400">
              <a:solidFill>
                <a:srgbClr val="98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>
                <a:solidFill>
                  <a:srgbClr val="000000"/>
                </a:solidFill>
              </a:rPr>
              <a:t>y</a:t>
            </a:r>
            <a:r>
              <a:rPr b="1" lang="es" sz="2400">
                <a:solidFill>
                  <a:srgbClr val="980000"/>
                </a:solidFill>
              </a:rPr>
              <a:t> </a:t>
            </a:r>
            <a:r>
              <a:rPr b="1" lang="es" sz="2400">
                <a:solidFill>
                  <a:srgbClr val="6AA84F"/>
                </a:solidFill>
              </a:rPr>
              <a:t>VERDADERO </a:t>
            </a:r>
            <a:r>
              <a:rPr b="1" lang="es" sz="2400"/>
              <a:t>= </a:t>
            </a:r>
            <a:r>
              <a:rPr b="1" lang="es" sz="2200">
                <a:solidFill>
                  <a:srgbClr val="6AA84F"/>
                </a:solidFill>
              </a:rPr>
              <a:t>VERDADERO</a:t>
            </a:r>
            <a:endParaRPr b="1" sz="2400">
              <a:solidFill>
                <a:srgbClr val="98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/>
              <a:t>y </a:t>
            </a:r>
            <a:r>
              <a:rPr b="1" lang="es" sz="2400">
                <a:solidFill>
                  <a:srgbClr val="980000"/>
                </a:solidFill>
              </a:rPr>
              <a:t>FALSO </a:t>
            </a:r>
            <a:r>
              <a:rPr b="1" lang="es" sz="2400"/>
              <a:t>= </a:t>
            </a:r>
            <a:r>
              <a:rPr b="1" lang="es" sz="2400">
                <a:solidFill>
                  <a:srgbClr val="980000"/>
                </a:solidFill>
              </a:rPr>
              <a:t>FALSO</a:t>
            </a:r>
            <a:endParaRPr sz="4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RELACIONALES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36" name="Google Shape;336;p56"/>
          <p:cNvSpPr txBox="1"/>
          <p:nvPr/>
        </p:nvSpPr>
        <p:spPr>
          <a:xfrm>
            <a:off x="1232150" y="1561675"/>
            <a:ext cx="64830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7" name="Google Shape;337;p56"/>
          <p:cNvGraphicFramePr/>
          <p:nvPr/>
        </p:nvGraphicFramePr>
        <p:xfrm>
          <a:off x="952500" y="9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{884799BE-007C-4D28-B531-BDF010E42618}</a:tableStyleId>
              </a:tblPr>
              <a:tblGrid>
                <a:gridCol w="3619500"/>
                <a:gridCol w="3619500"/>
              </a:tblGrid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Menor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Menor o igual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Mayor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Mayor o igual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Igual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4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</a:t>
                      </a:r>
                      <a:endParaRPr b="1" sz="34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3000">
                          <a:solidFill>
                            <a:srgbClr val="232323"/>
                          </a:solidFill>
                          <a:highlight>
                            <a:srgbClr val="FFFFFF"/>
                          </a:highlight>
                        </a:rPr>
                        <a:t>Distinto</a:t>
                      </a:r>
                      <a:endParaRPr b="1" sz="3000">
                        <a:solidFill>
                          <a:srgbClr val="23232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OPERADORES LÓGICOS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43" name="Google Shape;343;p57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Declara dos variables.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Inicializarlas con los valores ( ej: 3 , 5).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Font typeface="Verdana"/>
              <a:buAutoNum type="arabicPeriod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Imprimir las dos variables en 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renglones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 distintos por consola.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Font typeface="Verdana"/>
              <a:buAutoNum type="arabicPeriod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Utilizando el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 operador 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lógico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 &gt; ( mayor) y &lt; (menor) imprimir dos resultados(true y false).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Font typeface="Verdana"/>
              <a:buAutoNum type="arabicPeriod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Utilizando el operador 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lógico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 &gt;= y &lt;= imprimir dos resultados.</a:t>
            </a:r>
            <a:r>
              <a:rPr b="1" lang="e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(true y false).</a:t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AutoNum type="arabicPeriod"/>
            </a:pPr>
            <a:r>
              <a:rPr b="1" lang="e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Utilizando el operador lógico == y != imprimir dos resultados. (true y false).</a:t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Cuadros de diálogo (alert y prompt)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49" name="Google Shape;349;p58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Instrucción</a:t>
            </a: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 alert()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Escriban el siguiente 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código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❏"/>
            </a:pP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alert("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Hola, gracias por usar mi aplicación</a:t>
            </a:r>
            <a:r>
              <a:rPr b="1" lang="es" sz="2500">
                <a:latin typeface="Verdana"/>
                <a:ea typeface="Verdana"/>
                <a:cs typeface="Verdana"/>
                <a:sym typeface="Verdana"/>
              </a:rPr>
              <a:t>.");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Cuadros de diálogo (alert y prompt)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55" name="Google Shape;355;p59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Instrucción prompt()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Escriban el siguiente código.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apodo = prompt("Ingresá tu apodo");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alert(apodo);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Concatenación de Strings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61" name="Google Shape;361;p60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cadena + cadena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Escriban el siguiente código.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nombre = "María";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apellido = "Gomez";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console.log(nombre + apellido);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Concatenación de Strings con espacios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67" name="Google Shape;367;p61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variable </a:t>
            </a: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+ espacio + variable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Escriban el siguiente código.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nombre = "María";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apellido = "Gomez";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console.log(nombre + " " + apellido);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76675" y="1810800"/>
            <a:ext cx="86673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❏"/>
            </a:pPr>
            <a:r>
              <a:rPr b="1" lang="es" sz="6000"/>
              <a:t>LEVANTE LA MANO QUIEN SABE QUE ES UN SISTEMA</a:t>
            </a:r>
            <a:endParaRPr b="1" sz="6000"/>
          </a:p>
        </p:txBody>
      </p:sp>
      <p:sp>
        <p:nvSpPr>
          <p:cNvPr id="84" name="Google Shape;84;p17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CONTENIDO CLASE 02 - UNIDAD 01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905400"/>
            <a:ext cx="9144000" cy="905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1.¿Que es un sistema?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Concatenación de Strings con variables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73" name="Google Shape;373;p62"/>
          <p:cNvSpPr txBox="1"/>
          <p:nvPr/>
        </p:nvSpPr>
        <p:spPr>
          <a:xfrm>
            <a:off x="85975" y="945600"/>
            <a:ext cx="90579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+ variable + string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Escriban el siguiente código.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let apodo = prompt("Ingresá tu apodo");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❏"/>
            </a:pPr>
            <a:r>
              <a:rPr b="1" lang="es" sz="3000">
                <a:latin typeface="Verdana"/>
                <a:ea typeface="Verdana"/>
                <a:cs typeface="Verdana"/>
                <a:sym typeface="Verdana"/>
              </a:rPr>
              <a:t>alert("Hola  " + apodo + " gracias por contactarte.");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Char char="❏"/>
            </a:pPr>
            <a:r>
              <a:t/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Concatenación de Strings con variables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379" name="Google Shape;379;p63"/>
          <p:cNvSpPr txBox="1"/>
          <p:nvPr/>
        </p:nvSpPr>
        <p:spPr>
          <a:xfrm>
            <a:off x="85975" y="905400"/>
            <a:ext cx="90579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❏"/>
            </a:pPr>
            <a:r>
              <a:rPr b="1" lang="es" sz="1800">
                <a:latin typeface="Verdana"/>
                <a:ea typeface="Verdana"/>
                <a:cs typeface="Verdana"/>
                <a:sym typeface="Verdana"/>
              </a:rPr>
              <a:t>fecha = variable + cadena + variable + cadena + variable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b="1" lang="es" sz="1800">
                <a:latin typeface="Verdana"/>
                <a:ea typeface="Verdana"/>
                <a:cs typeface="Verdana"/>
                <a:sym typeface="Verdana"/>
              </a:rPr>
              <a:t>alert( cadena + variable );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Escriban el siguiente código.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let dia = 25;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let mes = "Mayo";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let anio = 1810;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let fecha = dia + "/" + mes + "/" + anio;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console.log(fecha);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❏"/>
            </a:pPr>
            <a:r>
              <a:rPr b="1" lang="es" sz="2400">
                <a:latin typeface="Verdana"/>
                <a:ea typeface="Verdana"/>
                <a:cs typeface="Verdana"/>
                <a:sym typeface="Verdana"/>
              </a:rPr>
              <a:t>alert("Fecha de la Revolución de Mayo: " + fecha);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/>
        </p:nvSpPr>
        <p:spPr>
          <a:xfrm>
            <a:off x="0" y="0"/>
            <a:ext cx="9144000" cy="9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TODOS A KAHOOT</a:t>
            </a:r>
            <a:endParaRPr b="1" sz="6000">
              <a:solidFill>
                <a:srgbClr val="FFFFFF"/>
              </a:solidFill>
            </a:endParaRPr>
          </a:p>
        </p:txBody>
      </p:sp>
      <p:pic>
        <p:nvPicPr>
          <p:cNvPr id="385" name="Google Shape;3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75" y="960000"/>
            <a:ext cx="8651650" cy="4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/>
        </p:nvSpPr>
        <p:spPr>
          <a:xfrm>
            <a:off x="0" y="0"/>
            <a:ext cx="9144000" cy="9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REPASO CLASE 02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391" name="Google Shape;391;p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075" y="2645700"/>
            <a:ext cx="5896475" cy="24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5"/>
          <p:cNvSpPr txBox="1"/>
          <p:nvPr/>
        </p:nvSpPr>
        <p:spPr>
          <a:xfrm>
            <a:off x="75" y="960000"/>
            <a:ext cx="9144000" cy="1685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</a:rPr>
              <a:t>TODOS ESCRIBAN EN</a:t>
            </a:r>
            <a:r>
              <a:rPr b="1" lang="es" sz="3000">
                <a:solidFill>
                  <a:srgbClr val="D9D9D9"/>
                </a:solidFill>
              </a:rPr>
              <a:t> </a:t>
            </a:r>
            <a:r>
              <a:rPr b="1" lang="es" sz="3000">
                <a:solidFill>
                  <a:srgbClr val="3C78D8"/>
                </a:solidFill>
              </a:rPr>
              <a:t>G</a:t>
            </a:r>
            <a:r>
              <a:rPr b="1" lang="es" sz="3000">
                <a:solidFill>
                  <a:srgbClr val="FF9900"/>
                </a:solidFill>
              </a:rPr>
              <a:t>O</a:t>
            </a:r>
            <a:r>
              <a:rPr b="1" lang="es" sz="3000">
                <a:solidFill>
                  <a:srgbClr val="FFFF00"/>
                </a:solidFill>
              </a:rPr>
              <a:t>O</a:t>
            </a:r>
            <a:r>
              <a:rPr b="1" lang="es" sz="3000">
                <a:solidFill>
                  <a:srgbClr val="3C78D8"/>
                </a:solidFill>
              </a:rPr>
              <a:t>G</a:t>
            </a:r>
            <a:r>
              <a:rPr b="1" lang="es" sz="3000">
                <a:solidFill>
                  <a:srgbClr val="6AA84F"/>
                </a:solidFill>
              </a:rPr>
              <a:t>L</a:t>
            </a:r>
            <a:r>
              <a:rPr b="1" lang="es" sz="3000">
                <a:solidFill>
                  <a:srgbClr val="FFFF00"/>
                </a:solidFill>
              </a:rPr>
              <a:t>E</a:t>
            </a:r>
            <a:r>
              <a:rPr b="1" lang="es" sz="3000">
                <a:solidFill>
                  <a:srgbClr val="D9D9D9"/>
                </a:solidFill>
              </a:rPr>
              <a:t> </a:t>
            </a:r>
            <a:endParaRPr b="1" sz="30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</a:rPr>
              <a:t>“</a:t>
            </a:r>
            <a:r>
              <a:rPr b="1" lang="es" sz="6000">
                <a:solidFill>
                  <a:srgbClr val="00FFFF"/>
                </a:solidFill>
              </a:rPr>
              <a:t>PLAY</a:t>
            </a:r>
            <a:r>
              <a:rPr b="1" lang="es" sz="6000">
                <a:solidFill>
                  <a:srgbClr val="FFFFFF"/>
                </a:solidFill>
              </a:rPr>
              <a:t> </a:t>
            </a:r>
            <a:r>
              <a:rPr b="1" lang="es" sz="6000">
                <a:solidFill>
                  <a:srgbClr val="00FFFF"/>
                </a:solidFill>
              </a:rPr>
              <a:t>KAHOOT</a:t>
            </a:r>
            <a:r>
              <a:rPr b="1" lang="es" sz="6000">
                <a:solidFill>
                  <a:srgbClr val="FFFFFF"/>
                </a:solidFill>
              </a:rPr>
              <a:t>”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6"/>
          <p:cNvSpPr txBox="1"/>
          <p:nvPr>
            <p:ph idx="4294967295" type="title"/>
          </p:nvPr>
        </p:nvSpPr>
        <p:spPr>
          <a:xfrm>
            <a:off x="0" y="0"/>
            <a:ext cx="9144000" cy="9600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Gracias, Vuelva Prontos!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id="398" name="Google Shape;39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25" y="960000"/>
            <a:ext cx="7723362" cy="4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423810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SISTEMA DIGESTIVO Y NERVIOSO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950" y="190825"/>
            <a:ext cx="2517312" cy="39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162" y="236950"/>
            <a:ext cx="2705147" cy="39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650" y="905400"/>
            <a:ext cx="7380900" cy="423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000000"/>
                </a:solidFill>
                <a:highlight>
                  <a:srgbClr val="FFFFFF"/>
                </a:highlight>
              </a:rPr>
              <a:t>Un sistema es un conjunto de elementos relacionados entre sí que tienen cierto orden u organización y que cumplen una función determinada.</a:t>
            </a:r>
            <a:endParaRPr b="1"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SISTEMA - </a:t>
            </a:r>
            <a:r>
              <a:rPr b="1" lang="es" sz="3600">
                <a:solidFill>
                  <a:srgbClr val="FFFFFF"/>
                </a:solidFill>
              </a:rPr>
              <a:t>DEFINICIÓN</a:t>
            </a:r>
            <a:r>
              <a:rPr b="1" lang="es" sz="3600">
                <a:solidFill>
                  <a:srgbClr val="FFFFFF"/>
                </a:solidFill>
              </a:rPr>
              <a:t> 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SISTEMA DE </a:t>
            </a:r>
            <a:r>
              <a:rPr b="1" lang="es" sz="3600">
                <a:solidFill>
                  <a:srgbClr val="FFFFFF"/>
                </a:solidFill>
              </a:rPr>
              <a:t>INFORMACIÓN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514075" y="3090725"/>
            <a:ext cx="1130100" cy="6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53500" y="1727100"/>
            <a:ext cx="79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4800">
                <a:solidFill>
                  <a:srgbClr val="232323"/>
                </a:solidFill>
                <a:highlight>
                  <a:srgbClr val="FFFFFF"/>
                </a:highlight>
              </a:rPr>
              <a:t>Procesan datos con la finalidad de generar, transformar y distribuir información.</a:t>
            </a:r>
            <a:endParaRPr b="1" sz="4800"/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0"/>
            <a:ext cx="9144000" cy="90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SISTEMA DE INFORMACIÓN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905400"/>
            <a:ext cx="9144000" cy="905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</a:rPr>
              <a:t>DEFINICIÓN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