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verag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0" name="Shape 10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Shape 13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Relationship Id="rId5" Type="http://schemas.openxmlformats.org/officeDocument/2006/relationships/image" Target="../media/image06.png"/><Relationship Id="rId6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13.png"/><Relationship Id="rId9" Type="http://schemas.openxmlformats.org/officeDocument/2006/relationships/image" Target="../media/image08.png"/><Relationship Id="rId5" Type="http://schemas.openxmlformats.org/officeDocument/2006/relationships/image" Target="../media/image07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4254350" y="2498600"/>
            <a:ext cx="663900" cy="7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ctrTitle"/>
          </p:nvPr>
        </p:nvSpPr>
        <p:spPr>
          <a:xfrm>
            <a:off x="671257" y="33765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Design Presentation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95500" y="3581400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Students:</a:t>
            </a:r>
            <a:r>
              <a:rPr lang="en">
                <a:solidFill>
                  <a:srgbClr val="FF9900"/>
                </a:solidFill>
              </a:rPr>
              <a:t> Matt Raporte, Greg Potter</a:t>
            </a:r>
          </a:p>
          <a:p>
            <a:pPr algn="l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Customer:</a:t>
            </a:r>
            <a:r>
              <a:rPr lang="en">
                <a:solidFill>
                  <a:srgbClr val="FF9900"/>
                </a:solidFill>
              </a:rPr>
              <a:t> Professor Huang, Professor Chuah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250" y="2132600"/>
            <a:ext cx="409575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87" y="2382652"/>
            <a:ext cx="2781525" cy="126282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3790800" y="2325287"/>
            <a:ext cx="1410899" cy="12561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09300" y="82100"/>
            <a:ext cx="18716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Action: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238800" y="739875"/>
            <a:ext cx="8666399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Separately running application which ties into PowerPoint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Options/other config will be done by adding a button to PowerPoint “ribbon”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Subscribes to the “topic” from the </a:t>
            </a:r>
            <a:r>
              <a:rPr i="1" lang="en">
                <a:solidFill>
                  <a:schemeClr val="dk1"/>
                </a:solidFill>
              </a:rPr>
              <a:t>Translate</a:t>
            </a:r>
            <a:r>
              <a:rPr lang="en">
                <a:solidFill>
                  <a:schemeClr val="dk1"/>
                </a:solidFill>
              </a:rPr>
              <a:t> part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Uses the Microsoft VSTO Add-In API to control the PowerPoint presentation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033" y="1760650"/>
            <a:ext cx="6197625" cy="6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238800" y="2382050"/>
            <a:ext cx="8666399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SlideShowView object exposes methods such as: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Next(), Previous(), GoToSlide(int), DrawLine(...), and GoToClick(...)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So far we have the basic slide control working as per the “Prototype” phase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5711"/>
            <a:ext cx="9144000" cy="311237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>
            <p:ph type="title"/>
          </p:nvPr>
        </p:nvSpPr>
        <p:spPr>
          <a:xfrm>
            <a:off x="322925" y="287475"/>
            <a:ext cx="7938300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Stages of the Software Development Process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4537" y="0"/>
            <a:ext cx="98930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3 Part Component Organization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Detection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Translation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Action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Component testing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Ability to work on different components individually, works with our schedules</a:t>
            </a:r>
          </a:p>
          <a:p>
            <a:pPr indent="-228600" lvl="0" marL="457200">
              <a:spcBef>
                <a:spcPts val="0"/>
              </a:spcBef>
              <a:buAutoNum type="arabicParenR"/>
            </a:pPr>
            <a:r>
              <a:rPr lang="en"/>
              <a:t>Extensibility, simplicity.. etc (Design Requirement, CSE216)</a:t>
            </a:r>
          </a:p>
        </p:txBody>
      </p:sp>
      <p:sp>
        <p:nvSpPr>
          <p:cNvPr id="70" name="Shape 70"/>
          <p:cNvSpPr txBox="1"/>
          <p:nvPr>
            <p:ph idx="2" type="title"/>
          </p:nvPr>
        </p:nvSpPr>
        <p:spPr>
          <a:xfrm>
            <a:off x="385325" y="21731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Why?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225" y="562071"/>
            <a:ext cx="2904075" cy="161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00" y="1809750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3975" y="2252126"/>
            <a:ext cx="839250" cy="63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0675" y="614350"/>
            <a:ext cx="1885950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6937" y="1940327"/>
            <a:ext cx="2781525" cy="126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2200" y="2252126"/>
            <a:ext cx="839250" cy="6392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>
            <p:ph type="title"/>
          </p:nvPr>
        </p:nvSpPr>
        <p:spPr>
          <a:xfrm>
            <a:off x="109100" y="73625"/>
            <a:ext cx="18716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Detection: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600" y="799125"/>
            <a:ext cx="6313674" cy="40742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3567800" y="405200"/>
            <a:ext cx="6482700" cy="75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available raw data</a:t>
            </a:r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109100" y="73625"/>
            <a:ext cx="18716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Detection: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00" y="2252126"/>
            <a:ext cx="839250" cy="63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812" y="1016750"/>
            <a:ext cx="1528000" cy="15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6250" y="2814850"/>
            <a:ext cx="947125" cy="11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275" y="2252139"/>
            <a:ext cx="839250" cy="6392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type="title"/>
          </p:nvPr>
        </p:nvSpPr>
        <p:spPr>
          <a:xfrm>
            <a:off x="109100" y="73625"/>
            <a:ext cx="18716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Detection: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9123" y="1148950"/>
            <a:ext cx="4443675" cy="363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0975" y="1518650"/>
            <a:ext cx="5253025" cy="3342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52000" y="1924254"/>
            <a:ext cx="5676524" cy="25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01575" y="25"/>
            <a:ext cx="5762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3597287" y="-31925"/>
            <a:ext cx="5840399" cy="520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0000"/>
                </a:solidFill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Also in the library: 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chemeClr val="accent5"/>
                </a:solidFill>
              </a:rPr>
              <a:t>CircleGesture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chemeClr val="accent5"/>
                </a:solidFill>
              </a:rPr>
              <a:t>ScreenTapGesture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chemeClr val="accent5"/>
                </a:solidFill>
              </a:rPr>
              <a:t>KeyTapGesture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.. These all work extremely well and could be reverse engineered to define our own Gestures using a similar protocol?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562637" y="-133212"/>
            <a:ext cx="5840399" cy="520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0000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b="1" lang="en" sz="3600">
                <a:solidFill>
                  <a:srgbClr val="FF0000"/>
                </a:solidFill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3600">
                <a:solidFill>
                  <a:srgbClr val="FF0000"/>
                </a:solidFill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3600">
                <a:solidFill>
                  <a:srgbClr val="FF0000"/>
                </a:solidFill>
              </a:rPr>
              <a:t>          but we are 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3600">
                <a:solidFill>
                  <a:srgbClr val="FF0000"/>
                </a:solidFill>
              </a:rPr>
              <a:t>          encountering </a:t>
            </a:r>
          </a:p>
          <a:p>
            <a:pPr>
              <a:spcBef>
                <a:spcPts val="0"/>
              </a:spcBef>
              <a:buNone/>
            </a:pPr>
            <a:r>
              <a:rPr b="1" lang="en" sz="3600">
                <a:solidFill>
                  <a:srgbClr val="FF0000"/>
                </a:solidFill>
              </a:rPr>
              <a:t>          issues.. 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1602612"/>
            <a:ext cx="731520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3534050" y="1789525"/>
            <a:ext cx="585299" cy="15749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500" y="832850"/>
            <a:ext cx="7829550" cy="41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300" y="699500"/>
            <a:ext cx="7957950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title"/>
          </p:nvPr>
        </p:nvSpPr>
        <p:spPr>
          <a:xfrm>
            <a:off x="-82250" y="96150"/>
            <a:ext cx="29522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Detection: </a:t>
            </a:r>
            <a:r>
              <a:rPr lang="en">
                <a:solidFill>
                  <a:srgbClr val="FF0000"/>
                </a:solidFill>
              </a:rPr>
              <a:t>issue</a:t>
            </a:r>
          </a:p>
        </p:txBody>
      </p:sp>
      <p:sp>
        <p:nvSpPr>
          <p:cNvPr id="113" name="Shape 113"/>
          <p:cNvSpPr/>
          <p:nvPr/>
        </p:nvSpPr>
        <p:spPr>
          <a:xfrm>
            <a:off x="4704550" y="4367075"/>
            <a:ext cx="641399" cy="2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5345950" y="4423175"/>
            <a:ext cx="2295899" cy="21389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025" y="0"/>
            <a:ext cx="58437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type="title"/>
          </p:nvPr>
        </p:nvSpPr>
        <p:spPr>
          <a:xfrm>
            <a:off x="-82250" y="96150"/>
            <a:ext cx="29522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Detection: </a:t>
            </a:r>
            <a:r>
              <a:rPr lang="en">
                <a:solidFill>
                  <a:srgbClr val="00FF00"/>
                </a:solidFill>
              </a:rPr>
              <a:t>Solution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540225" y="1204275"/>
            <a:ext cx="7894799" cy="386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We will:</a:t>
            </a:r>
          </a:p>
          <a:p>
            <a:pPr indent="-228600" lvl="0" marL="457200" rtl="0">
              <a:spcBef>
                <a:spcPts val="0"/>
              </a:spcBef>
              <a:buClr>
                <a:schemeClr val="accent5"/>
              </a:buClr>
              <a:buAutoNum type="arabicParenR"/>
            </a:pPr>
            <a:r>
              <a:rPr lang="en">
                <a:solidFill>
                  <a:schemeClr val="accent5"/>
                </a:solidFill>
              </a:rPr>
              <a:t>Make  gesture recognizing in the leap motion thread (listener class / onframe method) </a:t>
            </a:r>
          </a:p>
          <a:p>
            <a:pPr indent="-228600" lvl="0" marL="457200" rtl="0">
              <a:spcBef>
                <a:spcPts val="0"/>
              </a:spcBef>
              <a:buClr>
                <a:schemeClr val="accent5"/>
              </a:buClr>
              <a:buAutoNum type="arabicParenR"/>
            </a:pPr>
            <a:r>
              <a:rPr lang="en">
                <a:solidFill>
                  <a:schemeClr val="accent5"/>
                </a:solidFill>
              </a:rPr>
              <a:t>Make gesture processing / reaction in the main thread.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To do this.</a:t>
            </a:r>
            <a:r>
              <a:rPr lang="en">
                <a:solidFill>
                  <a:schemeClr val="accent5"/>
                </a:solidFill>
              </a:rPr>
              <a:t>.</a:t>
            </a:r>
          </a:p>
          <a:p>
            <a:pPr indent="-228600" lvl="0" marL="457200" rtl="0">
              <a:spcBef>
                <a:spcPts val="0"/>
              </a:spcBef>
              <a:buClr>
                <a:schemeClr val="accent5"/>
              </a:buClr>
              <a:buAutoNum type="arabicParenR"/>
            </a:pPr>
            <a:r>
              <a:rPr lang="en">
                <a:solidFill>
                  <a:schemeClr val="accent5"/>
                </a:solidFill>
              </a:rPr>
              <a:t>Implement new gesture list where I put in all the detected gestures (own gestures) from the certain frame through onframe method. </a:t>
            </a:r>
          </a:p>
          <a:p>
            <a:pPr indent="457200" marL="45720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-The gesture list is accessible from both threads and locked for synchronisation. 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 2) 	In the main thread take all the gestures from the gesture list that refer to the current frame processed in the main thread. 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0" y="1074800"/>
            <a:ext cx="33003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>
                <a:solidFill>
                  <a:srgbClr val="FFD966"/>
                </a:solidFill>
              </a:rPr>
              <a:t>     </a:t>
            </a:r>
            <a:r>
              <a:rPr b="1" lang="en">
                <a:solidFill>
                  <a:srgbClr val="FF0000"/>
                </a:solidFill>
              </a:rPr>
              <a:t>issues with this approach...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1) Has to be very rigorously defined and tested to avoid false-positive detection.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-Can you guess one way to enduce a false-positive detection in "clap"?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-Theres so much raw data to work with.. what’s relevant and what isn’t?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2) At the same time, we have to avoid false-negatives (detection fail)..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-Start and stop boundaries for relevant movement raw-data have to be defined very carefully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-Tools to help with this: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     </a:t>
            </a:r>
            <a:r>
              <a:rPr lang="en" sz="1000">
                <a:solidFill>
                  <a:srgbClr val="FFD966"/>
                </a:solidFill>
              </a:rPr>
              <a:t>•Leap Motion live data feeds </a:t>
            </a:r>
          </a:p>
          <a:p>
            <a:pPr rtl="0">
              <a:spcBef>
                <a:spcPts val="0"/>
              </a:spcBef>
              <a:buNone/>
            </a:pPr>
            <a:r>
              <a:rPr lang="en" sz="1000">
                <a:solidFill>
                  <a:srgbClr val="FFD966"/>
                </a:solidFill>
              </a:rPr>
              <a:t>       •Computer visualization of our defined gestures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123" name="Shape 123"/>
          <p:cNvSpPr txBox="1"/>
          <p:nvPr>
            <p:ph idx="2" type="title"/>
          </p:nvPr>
        </p:nvSpPr>
        <p:spPr>
          <a:xfrm>
            <a:off x="-82250" y="96150"/>
            <a:ext cx="29522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Detection:</a:t>
            </a:r>
            <a:r>
              <a:rPr lang="en">
                <a:solidFill>
                  <a:srgbClr val="FF0000"/>
                </a:solidFill>
              </a:rPr>
              <a:t> Solution?</a:t>
            </a:r>
          </a:p>
        </p:txBody>
      </p:sp>
      <p:sp>
        <p:nvSpPr>
          <p:cNvPr id="124" name="Shape 124"/>
          <p:cNvSpPr txBox="1"/>
          <p:nvPr>
            <p:ph idx="3" type="title"/>
          </p:nvPr>
        </p:nvSpPr>
        <p:spPr>
          <a:xfrm>
            <a:off x="-82250" y="96150"/>
            <a:ext cx="29522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Detection:</a:t>
            </a:r>
            <a:r>
              <a:rPr lang="en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483950" y="1017725"/>
            <a:ext cx="8069699" cy="418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1) Gotten built in Gestures to work. Most importantly, the “SwipeGesture” and it’s reverse will be used for advancing/retracting sildes.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	</a:t>
            </a:r>
            <a:r>
              <a:rPr b="1" lang="en" sz="1000">
                <a:solidFill>
                  <a:schemeClr val="dk1"/>
                </a:solidFill>
              </a:rPr>
              <a:t>Why?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000">
                <a:solidFill>
                  <a:schemeClr val="accent5"/>
                </a:solidFill>
              </a:rPr>
              <a:t>•It’s the most used feature so it requires highest accuracy. 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1000">
                <a:solidFill>
                  <a:schemeClr val="accent5"/>
                </a:solidFill>
              </a:rPr>
              <a:t>•Feels the most natural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000">
                <a:solidFill>
                  <a:schemeClr val="accent5"/>
                </a:solidFill>
              </a:rPr>
              <a:t>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2) Planned a </a:t>
            </a:r>
            <a:r>
              <a:rPr i="1" lang="en">
                <a:solidFill>
                  <a:schemeClr val="accent5"/>
                </a:solidFill>
              </a:rPr>
              <a:t>Detection </a:t>
            </a:r>
            <a:r>
              <a:rPr lang="en">
                <a:solidFill>
                  <a:schemeClr val="accent5"/>
                </a:solidFill>
              </a:rPr>
              <a:t>component architecture that will borrow as much as possible from Leap SDK in order to efficiently host our custom gestures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3) Logically defined, prototyped and tested base-level custom gestures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	</a:t>
            </a:r>
            <a:r>
              <a:rPr lang="en" sz="1000">
                <a:solidFill>
                  <a:schemeClr val="accent5"/>
                </a:solidFill>
              </a:rPr>
              <a:t>•Clap, fist, vertical wave, pinches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accent5"/>
                </a:solidFill>
              </a:rPr>
              <a:t>	•Need to be further parameterized, current detection rate is 40%-60% for these </a:t>
            </a:r>
          </a:p>
          <a:p>
            <a:pPr rtl="0">
              <a:spcBef>
                <a:spcPts val="0"/>
              </a:spcBef>
              <a:buNone/>
            </a:pPr>
            <a:r>
              <a:rPr lang="en" sz="1000">
                <a:solidFill>
                  <a:schemeClr val="accent5"/>
                </a:solidFill>
              </a:rPr>
              <a:t>	•need to consider how technological limitations when designing new gesture ideas </a:t>
            </a:r>
          </a:p>
          <a:p>
            <a:pPr indent="457200" marL="457200" rtl="0">
              <a:spcBef>
                <a:spcPts val="0"/>
              </a:spcBef>
              <a:buNone/>
            </a:pPr>
            <a:r>
              <a:rPr lang="en" sz="1000">
                <a:solidFill>
                  <a:schemeClr val="accent5"/>
                </a:solidFill>
              </a:rPr>
              <a:t>(ie “Finger” objects are non-persistent from frame to frame so we need new “FWD-X” and “BWD-X” movements</a:t>
            </a:r>
          </a:p>
          <a:p>
            <a:pPr indent="457200" marL="45720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accent5"/>
              </a:solidFill>
            </a:endParaRPr>
          </a:p>
          <a:p>
            <a:pPr indent="0" mar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4) Researched: SDK documentation, LM forums, Open Source projects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	</a:t>
            </a:r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109100" y="73625"/>
            <a:ext cx="27833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Detection: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Current Progress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109100" y="84875"/>
            <a:ext cx="2355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Translation:  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258875" y="855375"/>
            <a:ext cx="8666399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This is an abstract component. Will most likely be triggered from within </a:t>
            </a:r>
            <a:r>
              <a:rPr i="1" lang="en">
                <a:solidFill>
                  <a:srgbClr val="FFFFFF"/>
                </a:solidFill>
              </a:rPr>
              <a:t>Detection</a:t>
            </a:r>
            <a:r>
              <a:rPr lang="en">
                <a:solidFill>
                  <a:srgbClr val="FFFFFF"/>
                </a:solidFill>
              </a:rPr>
              <a:t>, however it greatly affects our products final efficiency so we’re devoting a whole component to implementation.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Planning to use a Publisher/Subscriber pattern to drop the commands from </a:t>
            </a:r>
            <a:r>
              <a:rPr i="1" lang="en">
                <a:solidFill>
                  <a:srgbClr val="FFFFFF"/>
                </a:solidFill>
              </a:rPr>
              <a:t>Detection</a:t>
            </a:r>
            <a:r>
              <a:rPr lang="en">
                <a:solidFill>
                  <a:srgbClr val="FFFFFF"/>
                </a:solidFill>
              </a:rPr>
              <a:t> that can be picked up and the system will know what to do with it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450" y="1848362"/>
            <a:ext cx="4286250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258875" y="3801000"/>
            <a:ext cx="8666399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Will use Microsoft Message Queueing (MSMQ) to handle this communication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