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AlfaSlabOn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How? </a:t>
            </a:r>
            <a:r>
              <a:rPr i="1" lang="en" sz="1200">
                <a:solidFill>
                  <a:schemeClr val="dk2"/>
                </a:solidFill>
                <a:latin typeface="Proxima Nova"/>
                <a:ea typeface="Proxima Nova"/>
                <a:cs typeface="Proxima Nova"/>
                <a:sym typeface="Proxima Nova"/>
              </a:rPr>
              <a:t>Listener, Controller, Listener:onFrame(), frame.gestures() …  normal directions/rotational direction.. to distinguish fwd from bwd, fwd-x from bwd-x.. then swept angle to determine the “X”</a:t>
            </a:r>
          </a:p>
          <a:p>
            <a:pPr rtl="0">
              <a:spcBef>
                <a:spcPts val="0"/>
              </a:spcBef>
              <a:buNone/>
            </a:pPr>
            <a:r>
              <a:t/>
            </a:r>
            <a:endParaRPr i="1" sz="1200">
              <a:solidFill>
                <a:schemeClr val="dk2"/>
              </a:solidFill>
              <a:latin typeface="Proxima Nova"/>
              <a:ea typeface="Proxima Nova"/>
              <a:cs typeface="Proxima Nova"/>
              <a:sym typeface="Proxima Nova"/>
            </a:endParaRPr>
          </a:p>
          <a:p>
            <a:pPr>
              <a:spcBef>
                <a:spcPts val="0"/>
              </a:spcBef>
              <a:buNone/>
            </a:pPr>
            <a:r>
              <a:rPr i="1" lang="en" sz="1200">
                <a:solidFill>
                  <a:schemeClr val="dk2"/>
                </a:solidFill>
                <a:latin typeface="Proxima Nova"/>
                <a:ea typeface="Proxima Nova"/>
                <a:cs typeface="Proxima Nova"/>
                <a:sym typeface="Proxima Nova"/>
              </a:rPr>
              <a:t>Issues?  Latency/False detection, incapability extending gesture class. Can we limit how much data the hardware reads each frame and only read the relevant info in order to improve speed? NOPE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35714"/>
              </a:lnSpc>
              <a:spcBef>
                <a:spcPts val="0"/>
              </a:spcBef>
              <a:buNone/>
            </a:pPr>
            <a:r>
              <a:rPr lang="en" sz="1050">
                <a:solidFill>
                  <a:srgbClr val="222222"/>
                </a:solidFill>
                <a:highlight>
                  <a:srgbClr val="FFFFFF"/>
                </a:highlight>
              </a:rPr>
              <a:t> create an abstract </a:t>
            </a:r>
            <a:r>
              <a:rPr i="1" lang="en" sz="1050">
                <a:solidFill>
                  <a:srgbClr val="222222"/>
                </a:solidFill>
                <a:highlight>
                  <a:srgbClr val="FFFFFF"/>
                </a:highlight>
              </a:rPr>
              <a:t>CustomGesture</a:t>
            </a:r>
            <a:r>
              <a:rPr lang="en" sz="1050">
                <a:solidFill>
                  <a:srgbClr val="222222"/>
                </a:solidFill>
                <a:highlight>
                  <a:srgbClr val="FFFFFF"/>
                </a:highlight>
              </a:rPr>
              <a:t> class and extend that to define classes for each one of my custom gestures. Each gesture class will have start, midpoint(s) and end methods that will compare the current frame to the accepted conditions at that point in the gesture, and a counter to keep track of how much of the gesture has been detected so far (which will reset on a time interval and when a full gesture is actually detected).</a:t>
            </a:r>
          </a:p>
          <a:p>
            <a:pPr rtl="0">
              <a:lnSpc>
                <a:spcPct val="135714"/>
              </a:lnSpc>
              <a:spcBef>
                <a:spcPts val="0"/>
              </a:spcBef>
              <a:buNone/>
            </a:pPr>
            <a:r>
              <a:rPr lang="en" sz="1050">
                <a:solidFill>
                  <a:srgbClr val="222222"/>
                </a:solidFill>
                <a:highlight>
                  <a:srgbClr val="FFFFFF"/>
                </a:highlight>
              </a:rPr>
              <a:t>So with each onFrame() iteration my implementation would check if the current frame data matches up to the start point of each gesture, unless a gesture start point had been recently detected in which case it would compare it to that objects mid point..</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0" name="Shape 10"/>
          <p:cNvSpPr txBox="1"/>
          <p:nvPr>
            <p:ph type="ctrTitle"/>
          </p:nvPr>
        </p:nvSpPr>
        <p:spPr>
          <a:xfrm>
            <a:off x="311700" y="595975"/>
            <a:ext cx="8520599" cy="19577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1" name="Shape 11"/>
          <p:cNvSpPr txBox="1"/>
          <p:nvPr>
            <p:ph idx="1" type="subTitle"/>
          </p:nvPr>
        </p:nvSpPr>
        <p:spPr>
          <a:xfrm>
            <a:off x="311700" y="3165823"/>
            <a:ext cx="8520599" cy="7334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67925"/>
            <a:ext cx="8520599" cy="1980000"/>
          </a:xfrm>
          <a:prstGeom prst="rect">
            <a:avLst/>
          </a:prstGeom>
        </p:spPr>
        <p:txBody>
          <a:bodyPr anchorCtr="0" anchor="ctr" bIns="91425" lIns="91425" rIns="91425" tIns="91425"/>
          <a:lstStyle>
            <a:lvl1pPr algn="ctr">
              <a:spcBef>
                <a:spcPts val="0"/>
              </a:spcBef>
              <a:buClr>
                <a:schemeClr val="dk1"/>
              </a:buClr>
              <a:buSzPct val="100000"/>
              <a:defRPr sz="11000">
                <a:solidFill>
                  <a:schemeClr val="dk1"/>
                </a:solidFill>
              </a:defRPr>
            </a:lvl1pPr>
            <a:lvl2pPr algn="ctr">
              <a:spcBef>
                <a:spcPts val="0"/>
              </a:spcBef>
              <a:buClr>
                <a:schemeClr val="dk1"/>
              </a:buClr>
              <a:buSzPct val="100000"/>
              <a:defRPr sz="11000">
                <a:solidFill>
                  <a:schemeClr val="dk1"/>
                </a:solidFill>
              </a:defRPr>
            </a:lvl2pPr>
            <a:lvl3pPr algn="ctr">
              <a:spcBef>
                <a:spcPts val="0"/>
              </a:spcBef>
              <a:buClr>
                <a:schemeClr val="dk1"/>
              </a:buClr>
              <a:buSzPct val="100000"/>
              <a:defRPr sz="11000">
                <a:solidFill>
                  <a:schemeClr val="dk1"/>
                </a:solidFill>
              </a:defRPr>
            </a:lvl3pPr>
            <a:lvl4pPr algn="ctr">
              <a:spcBef>
                <a:spcPts val="0"/>
              </a:spcBef>
              <a:buClr>
                <a:schemeClr val="dk1"/>
              </a:buClr>
              <a:buSzPct val="100000"/>
              <a:defRPr sz="11000">
                <a:solidFill>
                  <a:schemeClr val="dk1"/>
                </a:solidFill>
              </a:defRPr>
            </a:lvl4pPr>
            <a:lvl5pPr algn="ctr">
              <a:spcBef>
                <a:spcPts val="0"/>
              </a:spcBef>
              <a:buClr>
                <a:schemeClr val="dk1"/>
              </a:buClr>
              <a:buSzPct val="100000"/>
              <a:defRPr sz="11000">
                <a:solidFill>
                  <a:schemeClr val="dk1"/>
                </a:solidFill>
              </a:defRPr>
            </a:lvl5pPr>
            <a:lvl6pPr algn="ctr">
              <a:spcBef>
                <a:spcPts val="0"/>
              </a:spcBef>
              <a:buClr>
                <a:schemeClr val="dk1"/>
              </a:buClr>
              <a:buSzPct val="100000"/>
              <a:defRPr sz="11000">
                <a:solidFill>
                  <a:schemeClr val="dk1"/>
                </a:solidFill>
              </a:defRPr>
            </a:lvl6pPr>
            <a:lvl7pPr algn="ctr">
              <a:spcBef>
                <a:spcPts val="0"/>
              </a:spcBef>
              <a:buClr>
                <a:schemeClr val="dk1"/>
              </a:buClr>
              <a:buSzPct val="100000"/>
              <a:defRPr sz="11000">
                <a:solidFill>
                  <a:schemeClr val="dk1"/>
                </a:solidFill>
              </a:defRPr>
            </a:lvl7pPr>
            <a:lvl8pPr algn="ctr">
              <a:spcBef>
                <a:spcPts val="0"/>
              </a:spcBef>
              <a:buClr>
                <a:schemeClr val="dk1"/>
              </a:buClr>
              <a:buSzPct val="100000"/>
              <a:defRPr sz="11000">
                <a:solidFill>
                  <a:schemeClr val="dk1"/>
                </a:solidFill>
              </a:defRPr>
            </a:lvl8pPr>
            <a:lvl9pPr algn="ctr">
              <a:spcBef>
                <a:spcPts val="0"/>
              </a:spcBef>
              <a:buClr>
                <a:schemeClr val="dk1"/>
              </a:buClr>
              <a:buSzPct val="100000"/>
              <a:defRPr sz="11000">
                <a:solidFill>
                  <a:schemeClr val="dk1"/>
                </a:solidFill>
              </a:defRPr>
            </a:lvl9pPr>
          </a:lstStyle>
          <a:p/>
        </p:txBody>
      </p:sp>
      <p:sp>
        <p:nvSpPr>
          <p:cNvPr id="47" name="Shape 47"/>
          <p:cNvSpPr txBox="1"/>
          <p:nvPr>
            <p:ph idx="1" type="body"/>
          </p:nvPr>
        </p:nvSpPr>
        <p:spPr>
          <a:xfrm>
            <a:off x="311700" y="32242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311700" y="2480550"/>
            <a:ext cx="8114399" cy="2445899"/>
          </a:xfrm>
          <a:prstGeom prst="rect">
            <a:avLst/>
          </a:prstGeom>
        </p:spPr>
        <p:txBody>
          <a:bodyPr anchorCtr="0" anchor="b" bIns="91425" lIns="91425" rIns="91425" tIns="91425"/>
          <a:lstStyle>
            <a:lvl1pPr>
              <a:spcBef>
                <a:spcPts val="0"/>
              </a:spcBef>
              <a:buClr>
                <a:schemeClr val="lt1"/>
              </a:buClr>
              <a:buSzPct val="100000"/>
              <a:defRPr sz="6800">
                <a:solidFill>
                  <a:schemeClr val="lt1"/>
                </a:solidFill>
              </a:defRPr>
            </a:lvl1pPr>
            <a:lvl2pPr>
              <a:spcBef>
                <a:spcPts val="0"/>
              </a:spcBef>
              <a:buClr>
                <a:schemeClr val="lt1"/>
              </a:buClr>
              <a:buSzPct val="100000"/>
              <a:defRPr sz="6800">
                <a:solidFill>
                  <a:schemeClr val="lt1"/>
                </a:solidFill>
              </a:defRPr>
            </a:lvl2pPr>
            <a:lvl3pPr>
              <a:spcBef>
                <a:spcPts val="0"/>
              </a:spcBef>
              <a:buClr>
                <a:schemeClr val="lt1"/>
              </a:buClr>
              <a:buSzPct val="100000"/>
              <a:defRPr sz="6800">
                <a:solidFill>
                  <a:schemeClr val="lt1"/>
                </a:solidFill>
              </a:defRPr>
            </a:lvl3pPr>
            <a:lvl4pPr>
              <a:spcBef>
                <a:spcPts val="0"/>
              </a:spcBef>
              <a:buClr>
                <a:schemeClr val="lt1"/>
              </a:buClr>
              <a:buSzPct val="100000"/>
              <a:defRPr sz="6800">
                <a:solidFill>
                  <a:schemeClr val="lt1"/>
                </a:solidFill>
              </a:defRPr>
            </a:lvl4pPr>
            <a:lvl5pPr>
              <a:spcBef>
                <a:spcPts val="0"/>
              </a:spcBef>
              <a:buClr>
                <a:schemeClr val="lt1"/>
              </a:buClr>
              <a:buSzPct val="100000"/>
              <a:defRPr sz="6800">
                <a:solidFill>
                  <a:schemeClr val="lt1"/>
                </a:solidFill>
              </a:defRPr>
            </a:lvl5pPr>
            <a:lvl6pPr>
              <a:spcBef>
                <a:spcPts val="0"/>
              </a:spcBef>
              <a:buClr>
                <a:schemeClr val="lt1"/>
              </a:buClr>
              <a:buSzPct val="100000"/>
              <a:defRPr sz="6800">
                <a:solidFill>
                  <a:schemeClr val="lt1"/>
                </a:solidFill>
              </a:defRPr>
            </a:lvl6pPr>
            <a:lvl7pPr>
              <a:spcBef>
                <a:spcPts val="0"/>
              </a:spcBef>
              <a:buClr>
                <a:schemeClr val="lt1"/>
              </a:buClr>
              <a:buSzPct val="100000"/>
              <a:defRPr sz="6800">
                <a:solidFill>
                  <a:schemeClr val="lt1"/>
                </a:solidFill>
              </a:defRPr>
            </a:lvl7pPr>
            <a:lvl8pPr>
              <a:spcBef>
                <a:spcPts val="0"/>
              </a:spcBef>
              <a:buClr>
                <a:schemeClr val="lt1"/>
              </a:buClr>
              <a:buSzPct val="100000"/>
              <a:defRPr sz="6800">
                <a:solidFill>
                  <a:schemeClr val="lt1"/>
                </a:solidFill>
              </a:defRPr>
            </a:lvl8pPr>
            <a:lvl9pPr>
              <a:spcBef>
                <a:spcPts val="0"/>
              </a:spcBef>
              <a:buClr>
                <a:schemeClr val="lt1"/>
              </a:buClr>
              <a:buSzPct val="100000"/>
              <a:defRPr sz="6800">
                <a:solidFill>
                  <a:schemeClr val="lt1"/>
                </a:solidFill>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318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0" name="Shape 30"/>
          <p:cNvSpPr txBox="1"/>
          <p:nvPr>
            <p:ph idx="1" type="body"/>
          </p:nvPr>
        </p:nvSpPr>
        <p:spPr>
          <a:xfrm>
            <a:off x="311700" y="1490875"/>
            <a:ext cx="2807999" cy="30780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838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8" name="Shape 38"/>
          <p:cNvSpPr txBox="1"/>
          <p:nvPr>
            <p:ph type="title"/>
          </p:nvPr>
        </p:nvSpPr>
        <p:spPr>
          <a:xfrm>
            <a:off x="265500" y="1375599"/>
            <a:ext cx="4045199" cy="15519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39" name="Shape 39"/>
          <p:cNvSpPr txBox="1"/>
          <p:nvPr>
            <p:ph idx="1" type="subTitle"/>
          </p:nvPr>
        </p:nvSpPr>
        <p:spPr>
          <a:xfrm>
            <a:off x="265500" y="2981125"/>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372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305625"/>
            <a:ext cx="8520599" cy="2052599"/>
          </a:xfrm>
          <a:prstGeom prst="rect">
            <a:avLst/>
          </a:prstGeom>
        </p:spPr>
        <p:txBody>
          <a:bodyPr anchorCtr="0" anchor="b" bIns="91425" lIns="91425" rIns="91425" tIns="91425">
            <a:noAutofit/>
          </a:bodyPr>
          <a:lstStyle/>
          <a:p>
            <a:pPr>
              <a:spcBef>
                <a:spcPts val="0"/>
              </a:spcBef>
              <a:buNone/>
            </a:pPr>
            <a:r>
              <a:rPr lang="en"/>
              <a:t>Project Implementation</a:t>
            </a:r>
          </a:p>
        </p:txBody>
      </p:sp>
      <p:sp>
        <p:nvSpPr>
          <p:cNvPr id="56" name="Shape 56"/>
          <p:cNvSpPr txBox="1"/>
          <p:nvPr>
            <p:ph idx="1" type="subTitle"/>
          </p:nvPr>
        </p:nvSpPr>
        <p:spPr>
          <a:xfrm>
            <a:off x="311700" y="3165823"/>
            <a:ext cx="8520599" cy="733499"/>
          </a:xfrm>
          <a:prstGeom prst="rect">
            <a:avLst/>
          </a:prstGeom>
        </p:spPr>
        <p:txBody>
          <a:bodyPr anchorCtr="0" anchor="t" bIns="91425" lIns="91425" rIns="91425" tIns="91425">
            <a:noAutofit/>
          </a:bodyPr>
          <a:lstStyle/>
          <a:p>
            <a:pPr rtl="0" algn="l">
              <a:spcBef>
                <a:spcPts val="0"/>
              </a:spcBef>
              <a:buNone/>
            </a:pPr>
            <a:r>
              <a:rPr lang="en">
                <a:solidFill>
                  <a:srgbClr val="FF9900"/>
                </a:solidFill>
              </a:rPr>
              <a:t>Students:</a:t>
            </a:r>
            <a:r>
              <a:rPr lang="en"/>
              <a:t> Matt Raporte and Greg Potter</a:t>
            </a:r>
          </a:p>
          <a:p>
            <a:pPr algn="l">
              <a:spcBef>
                <a:spcPts val="0"/>
              </a:spcBef>
              <a:buNone/>
            </a:pPr>
            <a:r>
              <a:rPr lang="en">
                <a:solidFill>
                  <a:srgbClr val="FF9900"/>
                </a:solidFill>
              </a:rPr>
              <a:t>Customer:</a:t>
            </a:r>
            <a:r>
              <a:rPr lang="en"/>
              <a:t> Professor Huang, Professor Chuah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Translation</a:t>
            </a:r>
          </a:p>
        </p:txBody>
      </p:sp>
      <p:sp>
        <p:nvSpPr>
          <p:cNvPr id="116" name="Shape 11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Working queue for sending commands to the </a:t>
            </a:r>
            <a:r>
              <a:rPr i="1" lang="en"/>
              <a:t>Action</a:t>
            </a:r>
            <a:r>
              <a:rPr lang="en"/>
              <a:t> phase</a:t>
            </a:r>
          </a:p>
          <a:p>
            <a:pPr indent="-228600" lvl="0" marL="457200" rtl="0">
              <a:spcBef>
                <a:spcPts val="0"/>
              </a:spcBef>
            </a:pPr>
            <a:r>
              <a:rPr lang="en"/>
              <a:t>Check to make sure that commands were in the last 2 seconds, otherwise throw them away</a:t>
            </a:r>
          </a:p>
          <a:p>
            <a:pPr indent="-228600" lvl="0" marL="457200" rtl="0">
              <a:spcBef>
                <a:spcPts val="0"/>
              </a:spcBef>
            </a:pPr>
            <a:r>
              <a:rPr lang="en"/>
              <a:t>Planning to use </a:t>
            </a:r>
            <a:r>
              <a:rPr lang="en" u="sng"/>
              <a:t>MsmqJava</a:t>
            </a:r>
            <a:r>
              <a:rPr lang="en"/>
              <a:t> library to connect to the queue</a:t>
            </a:r>
          </a:p>
        </p:txBody>
      </p:sp>
      <p:pic>
        <p:nvPicPr>
          <p:cNvPr id="117" name="Shape 117"/>
          <p:cNvPicPr preferRelativeResize="0"/>
          <p:nvPr/>
        </p:nvPicPr>
        <p:blipFill rotWithShape="1">
          <a:blip r:embed="rId3">
            <a:alphaModFix/>
          </a:blip>
          <a:srcRect b="0" l="5775" r="0" t="17252"/>
          <a:stretch/>
        </p:blipFill>
        <p:spPr>
          <a:xfrm>
            <a:off x="2274800" y="2586350"/>
            <a:ext cx="4820349" cy="20419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Action</a:t>
            </a:r>
          </a:p>
        </p:txBody>
      </p:sp>
      <p:sp>
        <p:nvSpPr>
          <p:cNvPr id="123" name="Shape 12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Currently have working slide control. Built a simple UI until </a:t>
            </a:r>
            <a:r>
              <a:rPr i="1" lang="en"/>
              <a:t>Detection</a:t>
            </a:r>
            <a:r>
              <a:rPr lang="en"/>
              <a:t> is</a:t>
            </a:r>
          </a:p>
          <a:p>
            <a:pPr indent="-228600" lvl="0" marL="457200" rtl="0">
              <a:spcBef>
                <a:spcPts val="0"/>
              </a:spcBef>
            </a:pPr>
            <a:r>
              <a:t/>
            </a:r>
            <a:endParaRPr/>
          </a:p>
          <a:p>
            <a:pPr indent="-228600" lvl="0" marL="457200" rtl="0">
              <a:spcBef>
                <a:spcPts val="0"/>
              </a:spcBef>
            </a:pPr>
            <a:r>
              <a:t/>
            </a:r>
            <a:endParaRPr/>
          </a:p>
          <a:p>
            <a:pPr indent="-228600" lvl="0" marL="457200" rtl="0">
              <a:spcBef>
                <a:spcPts val="0"/>
              </a:spcBef>
            </a:pPr>
            <a:r>
              <a:rPr lang="en"/>
              <a:t>Runs as a standalone application that connects to PowerPoint</a:t>
            </a:r>
          </a:p>
          <a:p>
            <a:pPr indent="-228600" lvl="0" marL="457200" rtl="0">
              <a:spcBef>
                <a:spcPts val="0"/>
              </a:spcBef>
            </a:pPr>
            <a:r>
              <a:rPr lang="en"/>
              <a:t> </a:t>
            </a:r>
          </a:p>
          <a:p>
            <a:pPr indent="-228600" lvl="0" marL="457200" rtl="0">
              <a:spcBef>
                <a:spcPts val="0"/>
              </a:spcBef>
            </a:pPr>
            <a:r>
              <a:rPr lang="en"/>
              <a:t> </a:t>
            </a:r>
          </a:p>
          <a:p>
            <a:pPr indent="-228600" lvl="0" marL="457200" rtl="0">
              <a:spcBef>
                <a:spcPts val="0"/>
              </a:spcBef>
            </a:pPr>
            <a:r>
              <a:rPr lang="en"/>
              <a:t>Listens to the queue and passes along commands to Application</a:t>
            </a:r>
          </a:p>
          <a:p>
            <a:pPr>
              <a:spcBef>
                <a:spcPts val="0"/>
              </a:spcBef>
              <a:buNone/>
            </a:pPr>
            <a:r>
              <a:t/>
            </a:r>
            <a:endParaRPr/>
          </a:p>
        </p:txBody>
      </p:sp>
      <p:pic>
        <p:nvPicPr>
          <p:cNvPr id="124" name="Shape 124"/>
          <p:cNvPicPr preferRelativeResize="0"/>
          <p:nvPr/>
        </p:nvPicPr>
        <p:blipFill>
          <a:blip r:embed="rId3">
            <a:alphaModFix/>
          </a:blip>
          <a:stretch>
            <a:fillRect/>
          </a:stretch>
        </p:blipFill>
        <p:spPr>
          <a:xfrm>
            <a:off x="501675" y="1606350"/>
            <a:ext cx="4281624" cy="541649"/>
          </a:xfrm>
          <a:prstGeom prst="rect">
            <a:avLst/>
          </a:prstGeom>
          <a:noFill/>
          <a:ln>
            <a:noFill/>
          </a:ln>
        </p:spPr>
      </p:pic>
      <p:pic>
        <p:nvPicPr>
          <p:cNvPr id="125" name="Shape 125"/>
          <p:cNvPicPr preferRelativeResize="0"/>
          <p:nvPr/>
        </p:nvPicPr>
        <p:blipFill>
          <a:blip r:embed="rId4">
            <a:alphaModFix/>
          </a:blip>
          <a:stretch>
            <a:fillRect/>
          </a:stretch>
        </p:blipFill>
        <p:spPr>
          <a:xfrm>
            <a:off x="501675" y="2522725"/>
            <a:ext cx="7710399" cy="6054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75200" y="1462000"/>
            <a:ext cx="8193575" cy="2794349"/>
          </a:xfrm>
          <a:prstGeom prst="rect">
            <a:avLst/>
          </a:prstGeom>
          <a:noFill/>
          <a:ln>
            <a:noFill/>
          </a:ln>
        </p:spPr>
      </p:pic>
      <p:sp>
        <p:nvSpPr>
          <p:cNvPr id="131" name="Shape 131"/>
          <p:cNvSpPr txBox="1"/>
          <p:nvPr/>
        </p:nvSpPr>
        <p:spPr>
          <a:xfrm>
            <a:off x="1390550" y="1803700"/>
            <a:ext cx="2678100" cy="1372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0000"/>
                </a:solidFill>
              </a:rPr>
              <a:t>80% of “base”</a:t>
            </a:r>
          </a:p>
        </p:txBody>
      </p:sp>
      <p:sp>
        <p:nvSpPr>
          <p:cNvPr id="132" name="Shape 132"/>
          <p:cNvSpPr txBox="1"/>
          <p:nvPr/>
        </p:nvSpPr>
        <p:spPr>
          <a:xfrm>
            <a:off x="3910125" y="1885500"/>
            <a:ext cx="2678100" cy="1372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0000"/>
                </a:solidFill>
              </a:rPr>
              <a:t>85% of “base”</a:t>
            </a:r>
          </a:p>
        </p:txBody>
      </p:sp>
      <p:sp>
        <p:nvSpPr>
          <p:cNvPr id="133" name="Shape 133"/>
          <p:cNvSpPr txBox="1"/>
          <p:nvPr/>
        </p:nvSpPr>
        <p:spPr>
          <a:xfrm>
            <a:off x="6290875" y="1918550"/>
            <a:ext cx="2678100" cy="13725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0000"/>
                </a:solidFill>
              </a:rPr>
              <a:t>90% of “base”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4918250" y="2132600"/>
            <a:ext cx="4095750" cy="1981200"/>
          </a:xfrm>
          <a:prstGeom prst="rect">
            <a:avLst/>
          </a:prstGeom>
          <a:noFill/>
          <a:ln>
            <a:noFill/>
          </a:ln>
        </p:spPr>
      </p:pic>
      <p:pic>
        <p:nvPicPr>
          <p:cNvPr id="62" name="Shape 62"/>
          <p:cNvPicPr preferRelativeResize="0"/>
          <p:nvPr/>
        </p:nvPicPr>
        <p:blipFill>
          <a:blip r:embed="rId4">
            <a:alphaModFix/>
          </a:blip>
          <a:stretch>
            <a:fillRect/>
          </a:stretch>
        </p:blipFill>
        <p:spPr>
          <a:xfrm>
            <a:off x="595487" y="2382652"/>
            <a:ext cx="2781525" cy="1262824"/>
          </a:xfrm>
          <a:prstGeom prst="rect">
            <a:avLst/>
          </a:prstGeom>
          <a:noFill/>
          <a:ln>
            <a:noFill/>
          </a:ln>
        </p:spPr>
      </p:pic>
      <p:sp>
        <p:nvSpPr>
          <p:cNvPr id="63" name="Shape 63"/>
          <p:cNvSpPr/>
          <p:nvPr/>
        </p:nvSpPr>
        <p:spPr>
          <a:xfrm>
            <a:off x="3790800" y="2325287"/>
            <a:ext cx="1410899" cy="1256100"/>
          </a:xfrm>
          <a:prstGeom prst="mathPlus">
            <a:avLst>
              <a:gd fmla="val 23520" name="adj1"/>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64" name="Shape 64"/>
          <p:cNvSpPr txBox="1"/>
          <p:nvPr/>
        </p:nvSpPr>
        <p:spPr>
          <a:xfrm>
            <a:off x="-40950" y="439725"/>
            <a:ext cx="9074400" cy="652800"/>
          </a:xfrm>
          <a:prstGeom prst="rect">
            <a:avLst/>
          </a:prstGeom>
          <a:noFill/>
          <a:ln>
            <a:noFill/>
          </a:ln>
        </p:spPr>
        <p:txBody>
          <a:bodyPr anchorCtr="0" anchor="t" bIns="91425" lIns="91425" rIns="91425" tIns="91425">
            <a:noAutofit/>
          </a:bodyPr>
          <a:lstStyle/>
          <a:p>
            <a:pPr>
              <a:spcBef>
                <a:spcPts val="0"/>
              </a:spcBef>
              <a:buNone/>
            </a:pPr>
            <a:r>
              <a:rPr lang="en" sz="2400">
                <a:solidFill>
                  <a:schemeClr val="accent3"/>
                </a:solidFill>
                <a:latin typeface="Alfa Slab One"/>
                <a:ea typeface="Alfa Slab One"/>
                <a:cs typeface="Alfa Slab One"/>
                <a:sym typeface="Alfa Slab One"/>
              </a:rPr>
              <a:t>in case you missed our last 3 presentations..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0" y="929000"/>
            <a:ext cx="8193575" cy="2794349"/>
          </a:xfrm>
          <a:prstGeom prst="rect">
            <a:avLst/>
          </a:prstGeom>
          <a:noFill/>
          <a:ln>
            <a:noFill/>
          </a:ln>
        </p:spPr>
      </p:pic>
      <p:sp>
        <p:nvSpPr>
          <p:cNvPr id="70" name="Shape 70"/>
          <p:cNvSpPr txBox="1"/>
          <p:nvPr/>
        </p:nvSpPr>
        <p:spPr>
          <a:xfrm>
            <a:off x="8261100" y="1057975"/>
            <a:ext cx="675299" cy="1395600"/>
          </a:xfrm>
          <a:prstGeom prst="rect">
            <a:avLst/>
          </a:prstGeom>
          <a:noFill/>
          <a:ln>
            <a:noFill/>
          </a:ln>
        </p:spPr>
        <p:txBody>
          <a:bodyPr anchorCtr="0" anchor="t" bIns="91425" lIns="91425" rIns="91425" tIns="91425">
            <a:noAutofit/>
          </a:bodyPr>
          <a:lstStyle/>
          <a:p>
            <a:pPr lvl="0" rtl="0">
              <a:spcBef>
                <a:spcPts val="0"/>
              </a:spcBef>
              <a:buNone/>
            </a:pPr>
            <a:r>
              <a:rPr lang="en" sz="9600">
                <a:solidFill>
                  <a:srgbClr val="FF9900"/>
                </a:solidFill>
              </a:rPr>
              <a:t>}</a:t>
            </a:r>
          </a:p>
        </p:txBody>
      </p:sp>
      <p:sp>
        <p:nvSpPr>
          <p:cNvPr id="71" name="Shape 71"/>
          <p:cNvSpPr txBox="1"/>
          <p:nvPr/>
        </p:nvSpPr>
        <p:spPr>
          <a:xfrm>
            <a:off x="8502350" y="1057975"/>
            <a:ext cx="731700" cy="348900"/>
          </a:xfrm>
          <a:prstGeom prst="rect">
            <a:avLst/>
          </a:prstGeom>
          <a:noFill/>
          <a:ln>
            <a:noFill/>
          </a:ln>
        </p:spPr>
        <p:txBody>
          <a:bodyPr anchorCtr="0" anchor="t" bIns="91425" lIns="91425" rIns="91425" tIns="91425">
            <a:noAutofit/>
          </a:bodyPr>
          <a:lstStyle/>
          <a:p>
            <a:pPr>
              <a:spcBef>
                <a:spcPts val="0"/>
              </a:spcBef>
              <a:buNone/>
            </a:pPr>
            <a:r>
              <a:rPr lang="en"/>
              <a:t>base scope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Detection</a:t>
            </a:r>
          </a:p>
        </p:txBody>
      </p:sp>
      <p:sp>
        <p:nvSpPr>
          <p:cNvPr id="77" name="Shape 77"/>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buNone/>
            </a:pPr>
            <a:r>
              <a:rPr lang="en"/>
              <a:t>Base level gestures implemented and tested</a:t>
            </a:r>
          </a:p>
          <a:p>
            <a:pPr indent="457200" rtl="0">
              <a:lnSpc>
                <a:spcPct val="100000"/>
              </a:lnSpc>
              <a:spcBef>
                <a:spcPts val="0"/>
              </a:spcBef>
              <a:buNone/>
            </a:pPr>
            <a:r>
              <a:rPr lang="en"/>
              <a:t>•How? </a:t>
            </a:r>
          </a:p>
          <a:p>
            <a:pPr indent="457200" rtl="0">
              <a:lnSpc>
                <a:spcPct val="100000"/>
              </a:lnSpc>
              <a:spcBef>
                <a:spcPts val="0"/>
              </a:spcBef>
              <a:buNone/>
            </a:pPr>
            <a:r>
              <a:rPr lang="en"/>
              <a:t>•Issues? </a:t>
            </a:r>
          </a:p>
          <a:p>
            <a:pPr indent="457200" rtl="0">
              <a:lnSpc>
                <a:spcPct val="100000"/>
              </a:lnSpc>
              <a:spcBef>
                <a:spcPts val="0"/>
              </a:spcBef>
              <a:buNone/>
            </a:pPr>
            <a:r>
              <a:t/>
            </a:r>
            <a:endParaRPr/>
          </a:p>
          <a:p>
            <a:pPr indent="457200">
              <a:lnSpc>
                <a:spcPct val="100000"/>
              </a:lnSpc>
              <a:spcBef>
                <a:spcPts val="0"/>
              </a:spcBef>
              <a:buNone/>
            </a:pPr>
            <a:r>
              <a:t/>
            </a:r>
            <a:endParaRPr/>
          </a:p>
        </p:txBody>
      </p:sp>
      <p:pic>
        <p:nvPicPr>
          <p:cNvPr id="78" name="Shape 78"/>
          <p:cNvPicPr preferRelativeResize="0"/>
          <p:nvPr/>
        </p:nvPicPr>
        <p:blipFill>
          <a:blip r:embed="rId3">
            <a:alphaModFix/>
          </a:blip>
          <a:stretch>
            <a:fillRect/>
          </a:stretch>
        </p:blipFill>
        <p:spPr>
          <a:xfrm>
            <a:off x="3780187" y="2715777"/>
            <a:ext cx="2781525" cy="1262824"/>
          </a:xfrm>
          <a:prstGeom prst="rect">
            <a:avLst/>
          </a:prstGeom>
          <a:noFill/>
          <a:ln>
            <a:noFill/>
          </a:ln>
        </p:spPr>
      </p:pic>
      <p:sp>
        <p:nvSpPr>
          <p:cNvPr id="79" name="Shape 79"/>
          <p:cNvSpPr txBox="1"/>
          <p:nvPr/>
        </p:nvSpPr>
        <p:spPr>
          <a:xfrm>
            <a:off x="6609275" y="2638375"/>
            <a:ext cx="519599" cy="346500"/>
          </a:xfrm>
          <a:prstGeom prst="rect">
            <a:avLst/>
          </a:prstGeom>
          <a:noFill/>
          <a:ln>
            <a:noFill/>
          </a:ln>
        </p:spPr>
        <p:txBody>
          <a:bodyPr anchorCtr="0" anchor="t" bIns="91425" lIns="91425" rIns="91425" tIns="91425">
            <a:noAutofit/>
          </a:bodyPr>
          <a:lstStyle/>
          <a:p>
            <a:pPr>
              <a:spcBef>
                <a:spcPts val="0"/>
              </a:spcBef>
              <a:buNone/>
            </a:pPr>
            <a:r>
              <a:rPr lang="en"/>
              <a:t>70$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342900" y="1044650"/>
            <a:ext cx="8458200" cy="3552825"/>
          </a:xfrm>
          <a:prstGeom prst="rect">
            <a:avLst/>
          </a:prstGeom>
          <a:noFill/>
          <a:ln>
            <a:noFill/>
          </a:ln>
        </p:spPr>
      </p:pic>
      <p:sp>
        <p:nvSpPr>
          <p:cNvPr id="85" name="Shape 85"/>
          <p:cNvSpPr txBox="1"/>
          <p:nvPr>
            <p:ph type="title"/>
          </p:nvPr>
        </p:nvSpPr>
        <p:spPr>
          <a:xfrm>
            <a:off x="311700" y="205175"/>
            <a:ext cx="8520599" cy="572699"/>
          </a:xfrm>
          <a:prstGeom prst="rect">
            <a:avLst/>
          </a:prstGeom>
        </p:spPr>
        <p:txBody>
          <a:bodyPr anchorCtr="0" anchor="t" bIns="91425" lIns="91425" rIns="91425" tIns="91425">
            <a:noAutofit/>
          </a:bodyPr>
          <a:lstStyle/>
          <a:p>
            <a:pPr lvl="0" rtl="0">
              <a:spcBef>
                <a:spcPts val="0"/>
              </a:spcBef>
              <a:buNone/>
            </a:pPr>
            <a:r>
              <a:rPr lang="en"/>
              <a:t>Detection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220425" y="258475"/>
            <a:ext cx="8520599" cy="572699"/>
          </a:xfrm>
          <a:prstGeom prst="rect">
            <a:avLst/>
          </a:prstGeom>
        </p:spPr>
        <p:txBody>
          <a:bodyPr anchorCtr="0" anchor="t" bIns="91425" lIns="91425" rIns="91425" tIns="91425">
            <a:noAutofit/>
          </a:bodyPr>
          <a:lstStyle/>
          <a:p>
            <a:pPr rtl="0">
              <a:spcBef>
                <a:spcPts val="0"/>
              </a:spcBef>
              <a:buNone/>
            </a:pPr>
            <a:r>
              <a:rPr lang="en"/>
              <a:t>Detection: </a:t>
            </a:r>
            <a:r>
              <a:rPr lang="en">
                <a:solidFill>
                  <a:schemeClr val="dk2"/>
                </a:solidFill>
              </a:rPr>
              <a:t>What next?</a:t>
            </a:r>
          </a:p>
          <a:p>
            <a:pPr>
              <a:spcBef>
                <a:spcPts val="0"/>
              </a:spcBef>
              <a:buNone/>
            </a:pPr>
            <a:r>
              <a:t/>
            </a:r>
            <a:endParaRPr/>
          </a:p>
        </p:txBody>
      </p:sp>
      <p:sp>
        <p:nvSpPr>
          <p:cNvPr id="91" name="Shape 91"/>
          <p:cNvSpPr txBox="1"/>
          <p:nvPr>
            <p:ph idx="1" type="body"/>
          </p:nvPr>
        </p:nvSpPr>
        <p:spPr>
          <a:xfrm>
            <a:off x="220425" y="1445650"/>
            <a:ext cx="3477899" cy="3416400"/>
          </a:xfrm>
          <a:prstGeom prst="rect">
            <a:avLst/>
          </a:prstGeom>
        </p:spPr>
        <p:txBody>
          <a:bodyPr anchorCtr="0" anchor="t" bIns="91425" lIns="91425" rIns="91425" tIns="91425">
            <a:noAutofit/>
          </a:bodyPr>
          <a:lstStyle/>
          <a:p>
            <a:pPr rtl="0">
              <a:spcBef>
                <a:spcPts val="0"/>
              </a:spcBef>
              <a:buNone/>
            </a:pPr>
            <a:r>
              <a:rPr lang="en"/>
              <a:t>Need to implement custom gestures.. first approach (why?):</a:t>
            </a:r>
          </a:p>
          <a:p>
            <a:pPr rtl="0">
              <a:spcBef>
                <a:spcPts val="0"/>
              </a:spcBef>
              <a:buNone/>
            </a:pPr>
            <a:r>
              <a:t/>
            </a:r>
            <a:endParaRPr/>
          </a:p>
          <a:p>
            <a:pPr rtl="0">
              <a:spcBef>
                <a:spcPts val="0"/>
              </a:spcBef>
              <a:buNone/>
            </a:pPr>
            <a:r>
              <a:rPr lang="en"/>
              <a:t>Problems with this?</a:t>
            </a:r>
          </a:p>
          <a:p>
            <a:pPr rtl="0">
              <a:spcBef>
                <a:spcPts val="0"/>
              </a:spcBef>
              <a:buNone/>
            </a:pPr>
            <a:r>
              <a:t/>
            </a:r>
            <a:endParaRPr/>
          </a:p>
          <a:p>
            <a:pPr>
              <a:spcBef>
                <a:spcPts val="0"/>
              </a:spcBef>
              <a:buNone/>
            </a:pPr>
            <a:r>
              <a:t/>
            </a:r>
            <a:endParaRPr>
              <a:solidFill>
                <a:srgbClr val="FF0000"/>
              </a:solidFill>
            </a:endParaRPr>
          </a:p>
        </p:txBody>
      </p:sp>
      <p:pic>
        <p:nvPicPr>
          <p:cNvPr id="92" name="Shape 92"/>
          <p:cNvPicPr preferRelativeResize="0"/>
          <p:nvPr/>
        </p:nvPicPr>
        <p:blipFill>
          <a:blip r:embed="rId3">
            <a:alphaModFix/>
          </a:blip>
          <a:stretch>
            <a:fillRect/>
          </a:stretch>
        </p:blipFill>
        <p:spPr>
          <a:xfrm>
            <a:off x="3698325" y="1061500"/>
            <a:ext cx="5133975" cy="3867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Two implementation choices:</a:t>
            </a:r>
          </a:p>
          <a:p>
            <a:pPr indent="-228600" lvl="0" marL="457200" rtl="0">
              <a:spcBef>
                <a:spcPts val="0"/>
              </a:spcBef>
              <a:buAutoNum type="arabicParenR"/>
            </a:pPr>
            <a:r>
              <a:rPr lang="en"/>
              <a:t>Logical: has to be more carefully defined, extensively tested and take into account hardware limitations</a:t>
            </a:r>
          </a:p>
          <a:p>
            <a:pPr indent="-228600" lvl="0" marL="457200">
              <a:spcBef>
                <a:spcPts val="0"/>
              </a:spcBef>
              <a:buAutoNum type="arabicParenR"/>
            </a:pPr>
            <a:r>
              <a:rPr lang="en"/>
              <a:t>Algorithmic: implement 1$ unistroke recognizer - could significantly boost performance and accuracy, but it would be difficult to adapt to 3D and might actually create more overhead because it’s designed for more complex gestures.</a:t>
            </a:r>
          </a:p>
        </p:txBody>
      </p:sp>
      <p:sp>
        <p:nvSpPr>
          <p:cNvPr id="98" name="Shape 98"/>
          <p:cNvSpPr txBox="1"/>
          <p:nvPr>
            <p:ph type="title"/>
          </p:nvPr>
        </p:nvSpPr>
        <p:spPr>
          <a:xfrm>
            <a:off x="311700" y="313000"/>
            <a:ext cx="8520599" cy="572699"/>
          </a:xfrm>
          <a:prstGeom prst="rect">
            <a:avLst/>
          </a:prstGeom>
        </p:spPr>
        <p:txBody>
          <a:bodyPr anchorCtr="0" anchor="t" bIns="91425" lIns="91425" rIns="91425" tIns="91425">
            <a:noAutofit/>
          </a:bodyPr>
          <a:lstStyle/>
          <a:p>
            <a:pPr lvl="0" rtl="0">
              <a:spcBef>
                <a:spcPts val="0"/>
              </a:spcBef>
              <a:buNone/>
            </a:pPr>
            <a:r>
              <a:rPr lang="en"/>
              <a:t>Detection: </a:t>
            </a:r>
            <a:r>
              <a:rPr lang="en">
                <a:solidFill>
                  <a:schemeClr val="dk2"/>
                </a:solidFill>
              </a:rPr>
              <a:t>Moving 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Detection: </a:t>
            </a:r>
            <a:r>
              <a:rPr lang="en">
                <a:solidFill>
                  <a:schemeClr val="dk2"/>
                </a:solidFill>
              </a:rPr>
              <a:t>Currently</a:t>
            </a:r>
          </a:p>
        </p:txBody>
      </p:sp>
      <p:sp>
        <p:nvSpPr>
          <p:cNvPr id="104" name="Shape 10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buNone/>
            </a:pPr>
            <a:r>
              <a:rPr lang="en"/>
              <a:t>“Clap” and “Make Fist” currently working in straight-forward logical architecture</a:t>
            </a:r>
          </a:p>
          <a:p>
            <a:pPr rtl="0">
              <a:lnSpc>
                <a:spcPct val="100000"/>
              </a:lnSpc>
              <a:spcBef>
                <a:spcPts val="0"/>
              </a:spcBef>
              <a:buNone/>
            </a:pPr>
            <a:r>
              <a:rPr lang="en"/>
              <a:t>	•Clap: </a:t>
            </a:r>
          </a:p>
          <a:p>
            <a:pPr rtl="0">
              <a:lnSpc>
                <a:spcPct val="100000"/>
              </a:lnSpc>
              <a:spcBef>
                <a:spcPts val="0"/>
              </a:spcBef>
              <a:buNone/>
            </a:pPr>
            <a:r>
              <a:rPr lang="en"/>
              <a:t>		</a:t>
            </a:r>
            <a:r>
              <a:rPr lang="en" sz="1200"/>
              <a:t>-Normal palm vectors face each other</a:t>
            </a:r>
          </a:p>
          <a:p>
            <a:pPr rtl="0">
              <a:lnSpc>
                <a:spcPct val="100000"/>
              </a:lnSpc>
              <a:spcBef>
                <a:spcPts val="0"/>
              </a:spcBef>
              <a:buNone/>
            </a:pPr>
            <a:r>
              <a:rPr lang="en" sz="1200"/>
              <a:t>		-Hands approach each other frame by frame (distance shrinks)</a:t>
            </a:r>
          </a:p>
          <a:p>
            <a:pPr rtl="0">
              <a:lnSpc>
                <a:spcPct val="100000"/>
              </a:lnSpc>
              <a:spcBef>
                <a:spcPts val="0"/>
              </a:spcBef>
              <a:buNone/>
            </a:pPr>
            <a:r>
              <a:rPr lang="en" sz="1200"/>
              <a:t>		-Start point significantly far apart, end point significantly close together.</a:t>
            </a:r>
          </a:p>
          <a:p>
            <a:pPr rtl="0">
              <a:lnSpc>
                <a:spcPct val="100000"/>
              </a:lnSpc>
              <a:spcBef>
                <a:spcPts val="0"/>
              </a:spcBef>
              <a:buNone/>
            </a:pPr>
            <a:r>
              <a:rPr lang="en" sz="1200"/>
              <a:t>	</a:t>
            </a:r>
            <a:r>
              <a:rPr lang="en"/>
              <a:t>•Make Fist:</a:t>
            </a:r>
          </a:p>
          <a:p>
            <a:pPr rtl="0">
              <a:lnSpc>
                <a:spcPct val="100000"/>
              </a:lnSpc>
              <a:spcBef>
                <a:spcPts val="0"/>
              </a:spcBef>
              <a:buNone/>
            </a:pPr>
            <a:r>
              <a:rPr lang="en" sz="1200"/>
              <a:t>		-if((lastFrame.fingersPresent()==5)&amp;&amp;(thisFrame.fingersPresent()==0)&amp;&amp;(palmNormal is facing down))</a:t>
            </a:r>
          </a:p>
          <a:p>
            <a:pPr>
              <a:lnSpc>
                <a:spcPct val="100000"/>
              </a:lnSpc>
              <a:spcBef>
                <a:spcPts val="0"/>
              </a:spcBef>
              <a:buNone/>
            </a:pPr>
            <a:r>
              <a:rPr lang="en" sz="1200"/>
              <a:t>		-Issues with finger detection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475200" y="1462000"/>
            <a:ext cx="8193575" cy="2794349"/>
          </a:xfrm>
          <a:prstGeom prst="rect">
            <a:avLst/>
          </a:prstGeom>
          <a:noFill/>
          <a:ln>
            <a:noFill/>
          </a:ln>
        </p:spPr>
      </p:pic>
      <p:sp>
        <p:nvSpPr>
          <p:cNvPr id="110" name="Shape 110"/>
          <p:cNvSpPr txBox="1"/>
          <p:nvPr/>
        </p:nvSpPr>
        <p:spPr>
          <a:xfrm>
            <a:off x="1412450" y="1555275"/>
            <a:ext cx="2678100" cy="1372500"/>
          </a:xfrm>
          <a:prstGeom prst="rect">
            <a:avLst/>
          </a:prstGeom>
          <a:noFill/>
          <a:ln>
            <a:noFill/>
          </a:ln>
        </p:spPr>
        <p:txBody>
          <a:bodyPr anchorCtr="0" anchor="t" bIns="91425" lIns="91425" rIns="91425" tIns="91425">
            <a:noAutofit/>
          </a:bodyPr>
          <a:lstStyle/>
          <a:p>
            <a:pPr>
              <a:spcBef>
                <a:spcPts val="0"/>
              </a:spcBef>
              <a:buNone/>
            </a:pPr>
            <a:r>
              <a:rPr b="1" lang="en" sz="3600">
                <a:solidFill>
                  <a:srgbClr val="FF0000"/>
                </a:solidFill>
              </a:rPr>
              <a:t>80% of “base”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