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4675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4437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14849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8094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284087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D91E5BF-8963-49F2-82DD-D854DE9C554A}" type="datetimeFigureOut">
              <a:rPr lang="ru-RU" smtClean="0"/>
              <a:t>25.02.2020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1940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D91E5BF-8963-49F2-82DD-D854DE9C554A}" type="datetimeFigureOut">
              <a:rPr lang="ru-RU" smtClean="0"/>
              <a:t>25.02.2020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2144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D91E5BF-8963-49F2-82DD-D854DE9C554A}" type="datetimeFigureOut">
              <a:rPr lang="ru-RU" smtClean="0"/>
              <a:t>25.02.2020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38083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91E5BF-8963-49F2-82DD-D854DE9C554A}" type="datetimeFigureOut">
              <a:rPr lang="ru-RU" smtClean="0"/>
              <a:t>25.02.2020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403036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91E5BF-8963-49F2-82DD-D854DE9C554A}" type="datetimeFigureOut">
              <a:rPr lang="ru-RU" smtClean="0"/>
              <a:t>25.02.2020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75862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91E5BF-8963-49F2-82DD-D854DE9C554A}" type="datetimeFigureOut">
              <a:rPr lang="ru-RU" smtClean="0"/>
              <a:t>25.02.2020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58161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1E5BF-8963-49F2-82DD-D854DE9C554A}" type="datetimeFigureOut">
              <a:rPr lang="ru-RU" smtClean="0"/>
              <a:t>25.02.2020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E1886-D622-4C33-9463-2A1FEE9277BD}" type="slidenum">
              <a:rPr lang="ru-RU" smtClean="0"/>
              <a:t>‹#›</a:t>
            </a:fld>
            <a:endParaRPr lang="ru-RU"/>
          </a:p>
        </p:txBody>
      </p:sp>
    </p:spTree>
    <p:extLst>
      <p:ext uri="{BB962C8B-B14F-4D97-AF65-F5344CB8AC3E}">
        <p14:creationId xmlns:p14="http://schemas.microsoft.com/office/powerpoint/2010/main" val="37522417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Политика информационной безопасности авиакомпании</a:t>
            </a:r>
            <a:endParaRPr lang="ru-RU" dirty="0"/>
          </a:p>
        </p:txBody>
      </p:sp>
    </p:spTree>
    <p:extLst>
      <p:ext uri="{BB962C8B-B14F-4D97-AF65-F5344CB8AC3E}">
        <p14:creationId xmlns:p14="http://schemas.microsoft.com/office/powerpoint/2010/main" val="281988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6859" y="875434"/>
            <a:ext cx="11335870" cy="4601644"/>
          </a:xfrm>
          <a:prstGeom prst="rect">
            <a:avLst/>
          </a:prstGeom>
        </p:spPr>
        <p:txBody>
          <a:bodyPr wrap="square">
            <a:spAutoFit/>
          </a:bodyPr>
          <a:lstStyle/>
          <a:p>
            <a:pPr lvl="0" algn="ctr">
              <a:lnSpc>
                <a:spcPct val="107000"/>
              </a:lnSpc>
              <a:spcBef>
                <a:spcPts val="1200"/>
              </a:spcBef>
              <a:spcAft>
                <a:spcPts val="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МЕРЫ ЗАЩИТЫ ИНФОРМАЦИИ</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0"/>
              </a:spcAft>
            </a:pPr>
            <a:endParaRPr lang="ru-RU" dirty="0" smtClean="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dirty="0" smtClean="0">
                <a:latin typeface="Times New Roman" panose="02020603050405020304" pitchFamily="18" charset="0"/>
                <a:ea typeface="Calibri" panose="020F0502020204030204" pitchFamily="34" charset="0"/>
                <a:cs typeface="Times New Roman" panose="02020603050405020304" pitchFamily="18" charset="0"/>
              </a:rPr>
              <a:t>Информационная </a:t>
            </a:r>
            <a:r>
              <a:rPr lang="ru-RU" dirty="0">
                <a:latin typeface="Times New Roman" panose="02020603050405020304" pitchFamily="18" charset="0"/>
                <a:ea typeface="Calibri" panose="020F0502020204030204" pitchFamily="34" charset="0"/>
                <a:cs typeface="Times New Roman" panose="02020603050405020304" pitchFamily="18" charset="0"/>
              </a:rPr>
              <a:t>безопасность в сфере гражданской авиации достигается своевременным принятием ряда мер и определенных средств защиты в авиакомпаниях, аэропортах и в компаниях-контрагентов.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b="1" dirty="0">
                <a:latin typeface="Times New Roman" panose="02020603050405020304" pitchFamily="18" charset="0"/>
                <a:ea typeface="Calibri" panose="020F0502020204030204" pitchFamily="34" charset="0"/>
                <a:cs typeface="Times New Roman" panose="02020603050405020304" pitchFamily="18" charset="0"/>
              </a:rPr>
              <a:t>Организационные меры</a:t>
            </a:r>
            <a:r>
              <a:rPr lang="ru-RU" b="1" u="sng" dirty="0">
                <a:latin typeface="Times New Roman" panose="02020603050405020304" pitchFamily="18" charset="0"/>
                <a:ea typeface="Calibri" panose="020F0502020204030204" pitchFamily="34" charset="0"/>
                <a:cs typeface="Times New Roman" panose="02020603050405020304" pitchFamily="18" charset="0"/>
              </a:rPr>
              <a:t>.</a:t>
            </a:r>
            <a:r>
              <a:rPr lang="ru-RU" u="sng" dirty="0">
                <a:latin typeface="Times New Roman" panose="02020603050405020304" pitchFamily="18" charset="0"/>
                <a:ea typeface="Calibri" panose="020F0502020204030204" pitchFamily="34" charset="0"/>
                <a:cs typeface="Times New Roman" panose="02020603050405020304" pitchFamily="18" charset="0"/>
              </a:rPr>
              <a:t> В первую очередь, защита информации должна начинаться с человека, сотрудника который возьмёт на себя обязанность по обеспечению информационной безопасности в компании</a:t>
            </a:r>
            <a:r>
              <a:rPr lang="ru-RU" dirty="0">
                <a:latin typeface="Times New Roman" panose="02020603050405020304" pitchFamily="18" charset="0"/>
                <a:ea typeface="Calibri" panose="020F0502020204030204" pitchFamily="34" charset="0"/>
                <a:cs typeface="Times New Roman" panose="02020603050405020304" pitchFamily="18" charset="0"/>
              </a:rPr>
              <a:t>. Если компания очень большая, то одним сотрудником не обойтись, и лучше создать отдел хотя бы из 3 человек, один руководитель и два инженера. В любом случае сотрудник или руководитель отдела должен хорошо разбираться в вопросах защиты информации, уровень компетенции сотрудника обязательно отразится на финансовых затратах на защиту информации. Когда сотрудника нашли - он после изучения информационных процессов в компании должен разработать соответствующие организационно-распорядительные документы, подписываются которые главным лицом в компании.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ru-RU" b="1" dirty="0">
                <a:latin typeface="Times New Roman" panose="02020603050405020304" pitchFamily="18" charset="0"/>
                <a:ea typeface="Calibri" panose="020F0502020204030204" pitchFamily="34" charset="0"/>
                <a:cs typeface="Times New Roman" panose="02020603050405020304" pitchFamily="18" charset="0"/>
              </a:rPr>
              <a:t>Физические меры</a:t>
            </a:r>
            <a:r>
              <a:rPr lang="ru-RU" dirty="0">
                <a:latin typeface="Times New Roman" panose="02020603050405020304" pitchFamily="18" charset="0"/>
                <a:ea typeface="Calibri" panose="020F0502020204030204" pitchFamily="34" charset="0"/>
                <a:cs typeface="Times New Roman" panose="02020603050405020304" pitchFamily="18" charset="0"/>
              </a:rPr>
              <a:t> - ограничение физического доступа к защищаемой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ru-RU" b="1" dirty="0" smtClean="0">
                <a:latin typeface="Times New Roman" panose="02020603050405020304" pitchFamily="18" charset="0"/>
                <a:ea typeface="Calibri" panose="020F0502020204030204" pitchFamily="34" charset="0"/>
              </a:rPr>
              <a:t>Технические </a:t>
            </a:r>
            <a:r>
              <a:rPr lang="ru-RU" b="1" dirty="0">
                <a:latin typeface="Times New Roman" panose="02020603050405020304" pitchFamily="18" charset="0"/>
                <a:ea typeface="Calibri" panose="020F0502020204030204" pitchFamily="34" charset="0"/>
              </a:rPr>
              <a:t>меры</a:t>
            </a:r>
            <a:r>
              <a:rPr lang="ru-RU" dirty="0">
                <a:latin typeface="Times New Roman" panose="02020603050405020304" pitchFamily="18" charset="0"/>
                <a:ea typeface="Calibri" panose="020F0502020204030204" pitchFamily="34" charset="0"/>
              </a:rPr>
              <a:t> - разнообразные средства защиты от НСД, защита информации от утечки по техническим каналам связи, криптографические средства защиты информации, системы защиты от DDOS-атак</a:t>
            </a:r>
            <a:endParaRPr lang="ru-RU" dirty="0"/>
          </a:p>
        </p:txBody>
      </p:sp>
    </p:spTree>
    <p:extLst>
      <p:ext uri="{BB962C8B-B14F-4D97-AF65-F5344CB8AC3E}">
        <p14:creationId xmlns:p14="http://schemas.microsoft.com/office/powerpoint/2010/main" val="148395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6517" y="309894"/>
            <a:ext cx="11026588" cy="6418552"/>
          </a:xfrm>
          <a:prstGeom prst="rect">
            <a:avLst/>
          </a:prstGeom>
        </p:spPr>
        <p:txBody>
          <a:bodyPr wrap="square">
            <a:spAutoFit/>
          </a:bodyPr>
          <a:lstStyle/>
          <a:p>
            <a:pPr marL="457200" indent="54038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Также существуют не только средства, но и методы (принципы защиты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Препятствование</a:t>
            </a:r>
            <a:r>
              <a:rPr lang="ru-RU" dirty="0" smtClean="0">
                <a:latin typeface="Times New Roman" panose="02020603050405020304" pitchFamily="18" charset="0"/>
                <a:ea typeface="Calibri" panose="020F0502020204030204" pitchFamily="34" charset="0"/>
                <a:cs typeface="Times New Roman" panose="02020603050405020304" pitchFamily="18" charset="0"/>
              </a:rPr>
              <a:t> – метод физической защиты информационных систем (ИС), благодаря которому злоумышленники не имеют шанса попасть на охраняемую территорию или к защищаемой информации (к оборудованию, дискам и так далее).</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Управление </a:t>
            </a:r>
            <a:r>
              <a:rPr lang="ru-RU" b="1" dirty="0">
                <a:latin typeface="Times New Roman" panose="02020603050405020304" pitchFamily="18" charset="0"/>
                <a:ea typeface="Calibri" panose="020F0502020204030204" pitchFamily="34" charset="0"/>
                <a:cs typeface="Times New Roman" panose="02020603050405020304" pitchFamily="18" charset="0"/>
              </a:rPr>
              <a:t>доступом </a:t>
            </a:r>
            <a:r>
              <a:rPr lang="ru-RU" dirty="0">
                <a:latin typeface="Times New Roman" panose="02020603050405020304" pitchFamily="18" charset="0"/>
                <a:ea typeface="Calibri" panose="020F0502020204030204" pitchFamily="34" charset="0"/>
                <a:cs typeface="Times New Roman" panose="02020603050405020304" pitchFamily="18" charset="0"/>
              </a:rPr>
              <a:t>– при этом методе защиты информации регулируется и контролируется эксплуатирование ресурсов компьютерной ИС (компонентов БД, программного обеспечения и аппаратуры). Управление доступом несет множество защитных функций:</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Calibri" panose="020F0502020204030204" pitchFamily="34" charset="0"/>
                <a:cs typeface="Times New Roman" panose="02020603050405020304" pitchFamily="18" charset="0"/>
              </a:rPr>
              <a:t>распознавание пользователей, работников и ресурсов системы (всем объектам присваивается персональный идентификационный код);</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b="1" dirty="0" smtClean="0">
                <a:latin typeface="Times New Roman" panose="02020603050405020304" pitchFamily="18" charset="0"/>
                <a:ea typeface="Calibri" panose="020F0502020204030204" pitchFamily="34" charset="0"/>
                <a:cs typeface="Times New Roman" panose="02020603050405020304" pitchFamily="18" charset="0"/>
              </a:rPr>
              <a:t>аутентификация</a:t>
            </a:r>
            <a:r>
              <a:rPr lang="ru-RU" dirty="0" smtClean="0">
                <a:latin typeface="Times New Roman" panose="02020603050405020304" pitchFamily="18" charset="0"/>
                <a:ea typeface="Calibri" panose="020F0502020204030204" pitchFamily="34" charset="0"/>
                <a:cs typeface="Times New Roman" panose="02020603050405020304" pitchFamily="18" charset="0"/>
              </a:rPr>
              <a:t> (установление подлинности) объекта или субъекта согласно представляемого им идентификационному коду;</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Calibri" panose="020F0502020204030204" pitchFamily="34" charset="0"/>
                <a:cs typeface="Times New Roman" panose="02020603050405020304" pitchFamily="18" charset="0"/>
              </a:rPr>
              <a:t>инспекция </a:t>
            </a:r>
            <a:r>
              <a:rPr lang="ru-RU" dirty="0">
                <a:latin typeface="Times New Roman" panose="02020603050405020304" pitchFamily="18" charset="0"/>
                <a:ea typeface="Calibri" panose="020F0502020204030204" pitchFamily="34" charset="0"/>
                <a:cs typeface="Times New Roman" panose="02020603050405020304" pitchFamily="18" charset="0"/>
              </a:rPr>
              <a:t>уровня доступа, то есть проверяется согласованность идентификационного кода, даты и времени суток, уровень и вид запрашиваемых ресурсов и операций принятым правилам;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предоставление доступа и создание условий работы в пределах существующего регламента;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Calibri" panose="020F0502020204030204" pitchFamily="34" charset="0"/>
                <a:cs typeface="Times New Roman" panose="02020603050405020304" pitchFamily="18" charset="0"/>
              </a:rPr>
              <a:t>фиксация (внесение в протокол) запросов к защищаемым ресурсам;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800"/>
              </a:spcAft>
            </a:pPr>
            <a:r>
              <a:rPr lang="ru-RU" b="1" dirty="0">
                <a:latin typeface="Times New Roman" panose="02020603050405020304" pitchFamily="18" charset="0"/>
                <a:ea typeface="Calibri" panose="020F0502020204030204" pitchFamily="34" charset="0"/>
                <a:cs typeface="Times New Roman" panose="02020603050405020304" pitchFamily="18" charset="0"/>
              </a:rPr>
              <a:t>Маскировка</a:t>
            </a:r>
            <a:r>
              <a:rPr lang="ru-RU" dirty="0">
                <a:latin typeface="Times New Roman" panose="02020603050405020304" pitchFamily="18" charset="0"/>
                <a:ea typeface="Calibri" panose="020F0502020204030204" pitchFamily="34" charset="0"/>
                <a:cs typeface="Times New Roman" panose="02020603050405020304" pitchFamily="18" charset="0"/>
              </a:rPr>
              <a:t> – технология охраны данных, ограждающая доступ к ней c помощью криптографии (информация видоизменяется так, что третьи лица без понимания принципа шифровки не имеют возможности ее воспринимать). Этот способ является единственной надежной гарантией защиты данных при передаче их по каналам связи большой протяженности.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latin typeface="Times New Roman" panose="02020603050405020304" pitchFamily="18" charset="0"/>
                <a:ea typeface="Calibri" panose="020F0502020204030204" pitchFamily="34" charset="0"/>
              </a:rPr>
              <a:t/>
            </a:r>
            <a:br>
              <a:rPr lang="ru-RU" dirty="0">
                <a:latin typeface="Times New Roman" panose="02020603050405020304" pitchFamily="18" charset="0"/>
                <a:ea typeface="Calibri" panose="020F0502020204030204" pitchFamily="34" charset="0"/>
              </a:rPr>
            </a:b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751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99247" y="419202"/>
            <a:ext cx="10838329" cy="3751283"/>
          </a:xfrm>
          <a:prstGeom prst="rect">
            <a:avLst/>
          </a:prstGeom>
        </p:spPr>
        <p:txBody>
          <a:bodyPr wrap="square">
            <a:spAutoFit/>
          </a:bodyPr>
          <a:lstStyle/>
          <a:p>
            <a:pPr lvl="0" algn="ctr">
              <a:lnSpc>
                <a:spcPct val="107000"/>
              </a:lnSpc>
              <a:spcBef>
                <a:spcPts val="1200"/>
              </a:spcBef>
              <a:spcAft>
                <a:spcPts val="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ВЫВОД</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800"/>
              </a:spcAft>
            </a:pPr>
            <a:endPar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800"/>
              </a:spcAft>
            </a:pPr>
            <a:r>
              <a:rPr lang="ru-RU"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Важно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помнить, что прежде чем внедрять какие-либо решения по защите информации необходимо разработать политику безопасности, адекватную целям и задачам современного предприятия. В частности, политика безопасности должна описывать порядок предоставления и использования прав доступа пользователей, а также требования отчетности пользователей за свои действия в вопросах безопасности. Система информационной безопасности (СИБ) окажется эффективной, если она будет надежно поддерживать выполнение правил политики безопасности, и наоборот. Этапы построения политики безопасности – это внесение в описание объекта автоматизации структуры ценности и проведение анализа риска, и определение правил для любого процесса пользования данным видом доступа к ресурсам объекта автоматизации, имеющим данную степень ценности. При этом политику безопасности желательно оформить в виде отдельного документа и утвердить руководством предприятия.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915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7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11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01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1635" y="764931"/>
            <a:ext cx="10206318" cy="1738938"/>
          </a:xfrm>
          <a:prstGeom prst="rect">
            <a:avLst/>
          </a:prstGeom>
        </p:spPr>
        <p:txBody>
          <a:bodyPr wrap="square">
            <a:spAutoFit/>
          </a:bodyPr>
          <a:lstStyle/>
          <a:p>
            <a:pPr indent="540385">
              <a:lnSpc>
                <a:spcPct val="107000"/>
              </a:lnSpc>
              <a:spcAft>
                <a:spcPts val="0"/>
              </a:spcAft>
            </a:pPr>
            <a:r>
              <a:rPr lang="ru-RU"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Политика информационной безопасности (ПИБ)</a:t>
            </a:r>
            <a:r>
              <a:rPr lang="ru-RU" sz="2000" i="1" dirty="0">
                <a:latin typeface="Times New Roman" panose="02020603050405020304" pitchFamily="18" charset="0"/>
                <a:ea typeface="Calibri" panose="020F0502020204030204" pitchFamily="34" charset="0"/>
                <a:cs typeface="Times New Roman" panose="02020603050405020304" pitchFamily="18" charset="0"/>
              </a:rPr>
              <a:t> </a:t>
            </a:r>
            <a:r>
              <a:rPr lang="ru-RU" sz="2000" i="1" dirty="0" smtClean="0">
                <a:latin typeface="Times New Roman" panose="02020603050405020304" pitchFamily="18" charset="0"/>
                <a:ea typeface="Calibri" panose="020F0502020204030204" pitchFamily="34" charset="0"/>
                <a:cs typeface="Times New Roman" panose="02020603050405020304" pitchFamily="18" charset="0"/>
              </a:rPr>
              <a:t>организации или </a:t>
            </a:r>
            <a:r>
              <a:rPr lang="ru-RU" sz="2000" i="1" dirty="0">
                <a:latin typeface="Times New Roman" panose="02020603050405020304" pitchFamily="18" charset="0"/>
                <a:ea typeface="Calibri" panose="020F0502020204030204" pitchFamily="34" charset="0"/>
                <a:cs typeface="Times New Roman" panose="02020603050405020304" pitchFamily="18" charset="0"/>
              </a:rPr>
              <a:t>учреждения – </a:t>
            </a:r>
            <a:r>
              <a:rPr lang="ru-RU" sz="2000" dirty="0">
                <a:latin typeface="Times New Roman" panose="02020603050405020304" pitchFamily="18" charset="0"/>
                <a:ea typeface="Calibri" panose="020F0502020204030204" pitchFamily="34" charset="0"/>
                <a:cs typeface="Times New Roman" panose="02020603050405020304" pitchFamily="18" charset="0"/>
              </a:rPr>
              <a:t>совокупность правил, процедур,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практических методов</a:t>
            </a:r>
            <a:r>
              <a:rPr lang="ru-RU" sz="2000" dirty="0">
                <a:latin typeface="Times New Roman" panose="02020603050405020304" pitchFamily="18" charset="0"/>
                <a:ea typeface="Calibri" panose="020F0502020204030204" pitchFamily="34" charset="0"/>
                <a:cs typeface="Times New Roman" panose="02020603050405020304" pitchFamily="18" charset="0"/>
              </a:rPr>
              <a:t>, руководящих принципов, документированных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управленческих </a:t>
            </a:r>
            <a:r>
              <a:rPr lang="ru-RU" sz="2000" dirty="0">
                <a:latin typeface="Times New Roman" panose="02020603050405020304" pitchFamily="18" charset="0"/>
                <a:ea typeface="Calibri" panose="020F0502020204030204" pitchFamily="34" charset="0"/>
                <a:cs typeface="Times New Roman" panose="02020603050405020304" pitchFamily="18" charset="0"/>
              </a:rPr>
              <a:t>решений, направленных на защиту информации 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связанных </a:t>
            </a:r>
            <a:r>
              <a:rPr lang="ru-RU" sz="2000" dirty="0">
                <a:latin typeface="Times New Roman" panose="02020603050405020304" pitchFamily="18" charset="0"/>
                <a:ea typeface="Calibri" panose="020F0502020204030204" pitchFamily="34" charset="0"/>
                <a:cs typeface="Times New Roman" panose="02020603050405020304" pitchFamily="18" charset="0"/>
              </a:rPr>
              <a:t>с ней ресурсов и используемых всеми сотрудниками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организации </a:t>
            </a:r>
            <a:r>
              <a:rPr lang="ru-RU" sz="2000" dirty="0">
                <a:latin typeface="Times New Roman" panose="02020603050405020304" pitchFamily="18" charset="0"/>
                <a:ea typeface="Calibri" panose="020F0502020204030204" pitchFamily="34" charset="0"/>
                <a:cs typeface="Times New Roman" panose="02020603050405020304" pitchFamily="18" charset="0"/>
              </a:rPr>
              <a:t>или учреждения в своей деятельности.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981635" y="3348318"/>
            <a:ext cx="9806527" cy="1851148"/>
          </a:xfrm>
          <a:prstGeom prst="rect">
            <a:avLst/>
          </a:prstGeom>
        </p:spPr>
        <p:txBody>
          <a:bodyPr wrap="square">
            <a:spAutoFit/>
          </a:bodyPr>
          <a:lstStyle/>
          <a:p>
            <a:pPr indent="540385" algn="just">
              <a:lnSpc>
                <a:spcPct val="107000"/>
              </a:lnSpc>
              <a:spcAft>
                <a:spcPts val="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Основные этапы разработки политики информационной безопасности следующие:</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исследование текущего состояния информационной среды и информационной безопасности организации;</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анализ полученных сведений по результатам исследования;</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формирование плана работ по разработке политики информационной безопасности;</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ea typeface="Times New Roman" panose="02020603050405020304" pitchFamily="18" charset="0"/>
              </a:rPr>
              <a:t>разработка политики информационной безопасности организации;</a:t>
            </a:r>
            <a:endParaRPr lang="ru-RU" dirty="0"/>
          </a:p>
        </p:txBody>
      </p:sp>
    </p:spTree>
    <p:extLst>
      <p:ext uri="{BB962C8B-B14F-4D97-AF65-F5344CB8AC3E}">
        <p14:creationId xmlns:p14="http://schemas.microsoft.com/office/powerpoint/2010/main" val="2054605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176" y="121024"/>
            <a:ext cx="11698941" cy="6915119"/>
          </a:xfrm>
          <a:prstGeom prst="rect">
            <a:avLst/>
          </a:prstGeom>
          <a:noFill/>
        </p:spPr>
        <p:txBody>
          <a:bodyPr wrap="square" rtlCol="0">
            <a:spAutoFit/>
          </a:bodyPr>
          <a:lstStyle/>
          <a:p>
            <a:r>
              <a:rPr lang="ru-RU" i="1" dirty="0">
                <a:solidFill>
                  <a:srgbClr val="FF0000"/>
                </a:solidFill>
                <a:latin typeface="Times New Roman" panose="02020603050405020304" pitchFamily="18" charset="0"/>
                <a:cs typeface="Times New Roman" panose="02020603050405020304" pitchFamily="18" charset="0"/>
              </a:rPr>
              <a:t>Информационная (информационно-вычислительная) система </a:t>
            </a:r>
            <a:r>
              <a:rPr lang="ru-RU" dirty="0" smtClean="0">
                <a:latin typeface="Times New Roman" panose="02020603050405020304" pitchFamily="18" charset="0"/>
                <a:cs typeface="Times New Roman" panose="02020603050405020304" pitchFamily="18" charset="0"/>
              </a:rPr>
              <a:t>– организационно </a:t>
            </a:r>
            <a:r>
              <a:rPr lang="ru-RU" dirty="0">
                <a:latin typeface="Times New Roman" panose="02020603050405020304" pitchFamily="18" charset="0"/>
                <a:cs typeface="Times New Roman" panose="02020603050405020304" pitchFamily="18" charset="0"/>
              </a:rPr>
              <a:t>упорядоченная совокупность документов, </a:t>
            </a:r>
            <a:r>
              <a:rPr lang="ru-RU" dirty="0" smtClean="0">
                <a:latin typeface="Times New Roman" panose="02020603050405020304" pitchFamily="18" charset="0"/>
                <a:cs typeface="Times New Roman" panose="02020603050405020304" pitchFamily="18" charset="0"/>
              </a:rPr>
              <a:t>технических </a:t>
            </a:r>
            <a:r>
              <a:rPr lang="ru-RU" dirty="0">
                <a:latin typeface="Times New Roman" panose="02020603050405020304" pitchFamily="18" charset="0"/>
                <a:cs typeface="Times New Roman" panose="02020603050405020304" pitchFamily="18" charset="0"/>
              </a:rPr>
              <a:t>средств и информационных технологий, реализующая </a:t>
            </a:r>
            <a:r>
              <a:rPr lang="ru-RU" dirty="0" smtClean="0">
                <a:latin typeface="Times New Roman" panose="02020603050405020304" pitchFamily="18" charset="0"/>
                <a:cs typeface="Times New Roman" panose="02020603050405020304" pitchFamily="18" charset="0"/>
              </a:rPr>
              <a:t>информационные </a:t>
            </a:r>
            <a:r>
              <a:rPr lang="ru-RU" dirty="0">
                <a:latin typeface="Times New Roman" panose="02020603050405020304" pitchFamily="18" charset="0"/>
                <a:cs typeface="Times New Roman" panose="02020603050405020304" pitchFamily="18" charset="0"/>
              </a:rPr>
              <a:t>(информационно-вычислительные) процессы</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Информационные процессы </a:t>
            </a:r>
            <a:r>
              <a:rPr lang="ru-RU" dirty="0">
                <a:latin typeface="Times New Roman" panose="02020603050405020304" pitchFamily="18" charset="0"/>
                <a:cs typeface="Times New Roman" panose="02020603050405020304" pitchFamily="18" charset="0"/>
              </a:rPr>
              <a:t>– процессы сбора, </a:t>
            </a:r>
            <a:r>
              <a:rPr lang="ru-RU" dirty="0" smtClean="0">
                <a:latin typeface="Times New Roman" panose="02020603050405020304" pitchFamily="18" charset="0"/>
                <a:cs typeface="Times New Roman" panose="02020603050405020304" pitchFamily="18" charset="0"/>
              </a:rPr>
              <a:t>накопления, хранения</a:t>
            </a:r>
            <a:r>
              <a:rPr lang="ru-RU" dirty="0">
                <a:latin typeface="Times New Roman" panose="02020603050405020304" pitchFamily="18" charset="0"/>
                <a:cs typeface="Times New Roman" panose="02020603050405020304" pitchFamily="18" charset="0"/>
              </a:rPr>
              <a:t>, обработки (переработки), передачи и </a:t>
            </a:r>
            <a:r>
              <a:rPr lang="ru-RU" dirty="0" smtClean="0">
                <a:latin typeface="Times New Roman" panose="02020603050405020304" pitchFamily="18" charset="0"/>
                <a:cs typeface="Times New Roman" panose="02020603050405020304" pitchFamily="18" charset="0"/>
              </a:rPr>
              <a:t>использования информации.</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Информационные ресурсы </a:t>
            </a:r>
            <a:r>
              <a:rPr lang="ru-RU" dirty="0">
                <a:latin typeface="Times New Roman" panose="02020603050405020304" pitchFamily="18" charset="0"/>
                <a:cs typeface="Times New Roman" panose="02020603050405020304" pitchFamily="18" charset="0"/>
              </a:rPr>
              <a:t>– отдельные документы или </a:t>
            </a:r>
            <a:r>
              <a:rPr lang="ru-RU" dirty="0" smtClean="0">
                <a:latin typeface="Times New Roman" panose="02020603050405020304" pitchFamily="18" charset="0"/>
                <a:cs typeface="Times New Roman" panose="02020603050405020304" pitchFamily="18" charset="0"/>
              </a:rPr>
              <a:t>массивы </a:t>
            </a:r>
            <a:r>
              <a:rPr lang="ru-RU" dirty="0">
                <a:latin typeface="Times New Roman" panose="02020603050405020304" pitchFamily="18" charset="0"/>
                <a:cs typeface="Times New Roman" panose="02020603050405020304" pitchFamily="18" charset="0"/>
              </a:rPr>
              <a:t>документов в информационных системах</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Объект</a:t>
            </a:r>
            <a:r>
              <a:rPr lang="ru-RU" i="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пассивный компонент системы, хранящий, </a:t>
            </a:r>
            <a:r>
              <a:rPr lang="ru-RU" dirty="0" smtClean="0">
                <a:latin typeface="Times New Roman" panose="02020603050405020304" pitchFamily="18" charset="0"/>
                <a:cs typeface="Times New Roman" panose="02020603050405020304" pitchFamily="18" charset="0"/>
              </a:rPr>
              <a:t>перерабатывающий</a:t>
            </a:r>
            <a:r>
              <a:rPr lang="ru-RU" dirty="0">
                <a:latin typeface="Times New Roman" panose="02020603050405020304" pitchFamily="18" charset="0"/>
                <a:cs typeface="Times New Roman" panose="02020603050405020304" pitchFamily="18" charset="0"/>
              </a:rPr>
              <a:t>, передающий или принимающий информацию; </a:t>
            </a:r>
            <a:r>
              <a:rPr lang="ru-RU" dirty="0" smtClean="0">
                <a:latin typeface="Times New Roman" panose="02020603050405020304" pitchFamily="18" charset="0"/>
                <a:cs typeface="Times New Roman" panose="02020603050405020304" pitchFamily="18" charset="0"/>
              </a:rPr>
              <a:t>примеры </a:t>
            </a:r>
            <a:r>
              <a:rPr lang="ru-RU" dirty="0">
                <a:latin typeface="Times New Roman" panose="02020603050405020304" pitchFamily="18" charset="0"/>
                <a:cs typeface="Times New Roman" panose="02020603050405020304" pitchFamily="18" charset="0"/>
              </a:rPr>
              <a:t>объектов: страницы, файлы, папки, директории, </a:t>
            </a:r>
            <a:r>
              <a:rPr lang="ru-RU" dirty="0" smtClean="0">
                <a:latin typeface="Times New Roman" panose="02020603050405020304" pitchFamily="18" charset="0"/>
                <a:cs typeface="Times New Roman" panose="02020603050405020304" pitchFamily="18" charset="0"/>
              </a:rPr>
              <a:t>компьютерные </a:t>
            </a:r>
            <a:r>
              <a:rPr lang="ru-RU" dirty="0">
                <a:latin typeface="Times New Roman" panose="02020603050405020304" pitchFamily="18" charset="0"/>
                <a:cs typeface="Times New Roman" panose="02020603050405020304" pitchFamily="18" charset="0"/>
              </a:rPr>
              <a:t>программы, устройства (мониторы, диски, принтеры и т. д</a:t>
            </a:r>
            <a:r>
              <a:rPr lang="ru-RU" dirty="0" smtClean="0">
                <a:latin typeface="Times New Roman" panose="02020603050405020304" pitchFamily="18" charset="0"/>
                <a:cs typeface="Times New Roman" panose="02020603050405020304" pitchFamily="18" charset="0"/>
              </a:rPr>
              <a:t>.).</a:t>
            </a:r>
          </a:p>
          <a:p>
            <a:endParaRPr lang="ru-RU" dirty="0" smtClean="0">
              <a:latin typeface="Times New Roman" panose="02020603050405020304" pitchFamily="18" charset="0"/>
              <a:cs typeface="Times New Roman" panose="02020603050405020304" pitchFamily="18" charset="0"/>
            </a:endParaRPr>
          </a:p>
          <a:p>
            <a:r>
              <a:rPr lang="ru-RU" i="1" dirty="0" smtClean="0">
                <a:solidFill>
                  <a:srgbClr val="FF0000"/>
                </a:solidFill>
                <a:latin typeface="Times New Roman" panose="02020603050405020304" pitchFamily="18" charset="0"/>
                <a:cs typeface="Times New Roman" panose="02020603050405020304" pitchFamily="18" charset="0"/>
              </a:rPr>
              <a:t>Субъект</a:t>
            </a:r>
            <a:r>
              <a:rPr lang="ru-RU" i="1" dirty="0" smtClean="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активный компонент системы, который может </a:t>
            </a:r>
            <a:r>
              <a:rPr lang="ru-RU" dirty="0" smtClean="0">
                <a:latin typeface="Times New Roman" panose="02020603050405020304" pitchFamily="18" charset="0"/>
                <a:cs typeface="Times New Roman" panose="02020603050405020304" pitchFamily="18" charset="0"/>
              </a:rPr>
              <a:t>инициировать </a:t>
            </a:r>
            <a:r>
              <a:rPr lang="ru-RU" dirty="0">
                <a:latin typeface="Times New Roman" panose="02020603050405020304" pitchFamily="18" charset="0"/>
                <a:cs typeface="Times New Roman" panose="02020603050405020304" pitchFamily="18" charset="0"/>
              </a:rPr>
              <a:t>поток информации; примеры субъектов: </a:t>
            </a:r>
            <a:r>
              <a:rPr lang="ru-RU" dirty="0" smtClean="0">
                <a:latin typeface="Times New Roman" panose="02020603050405020304" pitchFamily="18" charset="0"/>
                <a:cs typeface="Times New Roman" panose="02020603050405020304" pitchFamily="18" charset="0"/>
              </a:rPr>
              <a:t>пользователь, процесс </a:t>
            </a:r>
            <a:r>
              <a:rPr lang="ru-RU" dirty="0">
                <a:latin typeface="Times New Roman" panose="02020603050405020304" pitchFamily="18" charset="0"/>
                <a:cs typeface="Times New Roman" panose="02020603050405020304" pitchFamily="18" charset="0"/>
              </a:rPr>
              <a:t>либо устройство</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Доступ </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специальный тип взаимодействия между объектом </a:t>
            </a:r>
            <a:r>
              <a:rPr lang="ru-RU" dirty="0" smtClean="0">
                <a:latin typeface="Times New Roman" panose="02020603050405020304" pitchFamily="18" charset="0"/>
                <a:cs typeface="Times New Roman" panose="02020603050405020304" pitchFamily="18" charset="0"/>
              </a:rPr>
              <a:t>и субъектом</a:t>
            </a:r>
            <a:r>
              <a:rPr lang="ru-RU" dirty="0">
                <a:latin typeface="Times New Roman" panose="02020603050405020304" pitchFamily="18" charset="0"/>
                <a:cs typeface="Times New Roman" panose="02020603050405020304" pitchFamily="18" charset="0"/>
              </a:rPr>
              <a:t>, в результате которого создается поток информации </a:t>
            </a:r>
            <a:r>
              <a:rPr lang="ru-RU" dirty="0" smtClean="0">
                <a:latin typeface="Times New Roman" panose="02020603050405020304" pitchFamily="18" charset="0"/>
                <a:cs typeface="Times New Roman" panose="02020603050405020304" pitchFamily="18" charset="0"/>
              </a:rPr>
              <a:t>от одного </a:t>
            </a:r>
            <a:r>
              <a:rPr lang="ru-RU" dirty="0">
                <a:latin typeface="Times New Roman" panose="02020603050405020304" pitchFamily="18" charset="0"/>
                <a:cs typeface="Times New Roman" panose="02020603050405020304" pitchFamily="18" charset="0"/>
              </a:rPr>
              <a:t>к другому</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Атака</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попытка несанкционированного преодоления </a:t>
            </a:r>
            <a:r>
              <a:rPr lang="ru-RU" dirty="0" smtClean="0">
                <a:latin typeface="Times New Roman" panose="02020603050405020304" pitchFamily="18" charset="0"/>
                <a:cs typeface="Times New Roman" panose="02020603050405020304" pitchFamily="18" charset="0"/>
              </a:rPr>
              <a:t>защиты системы.</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Несанкционированный доступ (НСД) </a:t>
            </a:r>
            <a:r>
              <a:rPr lang="ru-RU" dirty="0">
                <a:latin typeface="Times New Roman" panose="02020603050405020304" pitchFamily="18" charset="0"/>
                <a:cs typeface="Times New Roman" panose="02020603050405020304" pitchFamily="18" charset="0"/>
              </a:rPr>
              <a:t>– доступ к </a:t>
            </a:r>
            <a:r>
              <a:rPr lang="ru-RU" dirty="0" smtClean="0">
                <a:latin typeface="Times New Roman" panose="02020603050405020304" pitchFamily="18" charset="0"/>
                <a:cs typeface="Times New Roman" panose="02020603050405020304" pitchFamily="18" charset="0"/>
              </a:rPr>
              <a:t>информации, устройствам </a:t>
            </a:r>
            <a:r>
              <a:rPr lang="ru-RU" dirty="0">
                <a:latin typeface="Times New Roman" panose="02020603050405020304" pitchFamily="18" charset="0"/>
                <a:cs typeface="Times New Roman" panose="02020603050405020304" pitchFamily="18" charset="0"/>
              </a:rPr>
              <a:t>ее хранения и обработки, а также к каналам </a:t>
            </a:r>
            <a:r>
              <a:rPr lang="ru-RU" dirty="0" smtClean="0">
                <a:latin typeface="Times New Roman" panose="02020603050405020304" pitchFamily="18" charset="0"/>
                <a:cs typeface="Times New Roman" panose="02020603050405020304" pitchFamily="18" charset="0"/>
              </a:rPr>
              <a:t>передачи, реализуемый </a:t>
            </a:r>
            <a:r>
              <a:rPr lang="ru-RU" dirty="0">
                <a:latin typeface="Times New Roman" panose="02020603050405020304" pitchFamily="18" charset="0"/>
                <a:cs typeface="Times New Roman" panose="02020603050405020304" pitchFamily="18" charset="0"/>
              </a:rPr>
              <a:t>без ведома (санкции) владельца и нарушающий тем</a:t>
            </a:r>
          </a:p>
          <a:p>
            <a:r>
              <a:rPr lang="ru-RU" dirty="0">
                <a:latin typeface="Times New Roman" panose="02020603050405020304" pitchFamily="18" charset="0"/>
                <a:cs typeface="Times New Roman" panose="02020603050405020304" pitchFamily="18" charset="0"/>
              </a:rPr>
              <a:t>самым установленные правила доступа</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18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6858" y="253909"/>
            <a:ext cx="11187953" cy="5909310"/>
          </a:xfrm>
          <a:prstGeom prst="rect">
            <a:avLst/>
          </a:prstGeom>
        </p:spPr>
        <p:txBody>
          <a:bodyPr wrap="square">
            <a:spAutoFit/>
          </a:bodyPr>
          <a:lstStyle/>
          <a:p>
            <a:r>
              <a:rPr lang="ru-RU" i="1" dirty="0">
                <a:solidFill>
                  <a:srgbClr val="FF0000"/>
                </a:solidFill>
                <a:latin typeface="Times New Roman" panose="02020603050405020304" pitchFamily="18" charset="0"/>
                <a:cs typeface="Times New Roman" panose="02020603050405020304" pitchFamily="18" charset="0"/>
              </a:rPr>
              <a:t>Защита информации </a:t>
            </a:r>
            <a:r>
              <a:rPr lang="ru-RU" dirty="0">
                <a:latin typeface="Times New Roman" panose="02020603050405020304" pitchFamily="18" charset="0"/>
                <a:cs typeface="Times New Roman" panose="02020603050405020304" pitchFamily="18" charset="0"/>
              </a:rPr>
              <a:t>– организационные, правовые, программно-технические и иные меры по предотвращению угроз информационной безопасности и устранению их последствий.</a:t>
            </a:r>
          </a:p>
          <a:p>
            <a:endParaRPr lang="ru-RU" i="1" dirty="0" smtClean="0">
              <a:latin typeface="Times New Roman" panose="02020603050405020304" pitchFamily="18" charset="0"/>
              <a:cs typeface="Times New Roman" panose="02020603050405020304" pitchFamily="18" charset="0"/>
            </a:endParaRPr>
          </a:p>
          <a:p>
            <a:r>
              <a:rPr lang="ru-RU" i="1" dirty="0" smtClean="0">
                <a:solidFill>
                  <a:srgbClr val="FF0000"/>
                </a:solidFill>
                <a:latin typeface="Times New Roman" panose="02020603050405020304" pitchFamily="18" charset="0"/>
                <a:cs typeface="Times New Roman" panose="02020603050405020304" pitchFamily="18" charset="0"/>
              </a:rPr>
              <a:t>Безопасность </a:t>
            </a:r>
            <a:r>
              <a:rPr lang="ru-RU" i="1" dirty="0">
                <a:solidFill>
                  <a:srgbClr val="FF0000"/>
                </a:solidFill>
                <a:latin typeface="Times New Roman" panose="02020603050405020304" pitchFamily="18" charset="0"/>
                <a:cs typeface="Times New Roman" panose="02020603050405020304" pitchFamily="18" charset="0"/>
              </a:rPr>
              <a:t>информации </a:t>
            </a:r>
            <a:r>
              <a:rPr lang="ru-RU" dirty="0">
                <a:latin typeface="Times New Roman" panose="02020603050405020304" pitchFamily="18" charset="0"/>
                <a:cs typeface="Times New Roman" panose="02020603050405020304" pitchFamily="18" charset="0"/>
              </a:rPr>
              <a:t>– защищенность информации от нежелательного (для соответствующих субъектов информационных отношений) ее разглашения (нарушения конфиденциальности), </a:t>
            </a:r>
            <a:r>
              <a:rPr lang="ru-RU" dirty="0" smtClean="0">
                <a:latin typeface="Times New Roman" panose="02020603050405020304" pitchFamily="18" charset="0"/>
                <a:cs typeface="Times New Roman" panose="02020603050405020304" pitchFamily="18" charset="0"/>
              </a:rPr>
              <a:t>искажения </a:t>
            </a:r>
            <a:r>
              <a:rPr lang="ru-RU" dirty="0">
                <a:latin typeface="Times New Roman" panose="02020603050405020304" pitchFamily="18" charset="0"/>
                <a:cs typeface="Times New Roman" panose="02020603050405020304" pitchFamily="18" charset="0"/>
              </a:rPr>
              <a:t>(нарушения целостности), утраты или снижения степени доступности информации, а также незаконного ее тиражирования</a:t>
            </a:r>
            <a:r>
              <a:rPr lang="ru-RU" dirty="0" smtClean="0">
                <a:latin typeface="Times New Roman" panose="02020603050405020304" pitchFamily="18" charset="0"/>
                <a:cs typeface="Times New Roman" panose="02020603050405020304" pitchFamily="18" charset="0"/>
              </a:rPr>
              <a:t>.</a:t>
            </a:r>
            <a:endParaRPr lang="ru-RU" i="1" dirty="0" smtClean="0">
              <a:latin typeface="Times New Roman" panose="02020603050405020304" pitchFamily="18" charset="0"/>
              <a:cs typeface="Times New Roman" panose="02020603050405020304" pitchFamily="18" charset="0"/>
            </a:endParaRPr>
          </a:p>
          <a:p>
            <a:endParaRPr lang="ru-RU" i="1" dirty="0" smtClean="0">
              <a:latin typeface="Times New Roman" panose="02020603050405020304" pitchFamily="18" charset="0"/>
              <a:cs typeface="Times New Roman" panose="02020603050405020304" pitchFamily="18" charset="0"/>
            </a:endParaRPr>
          </a:p>
          <a:p>
            <a:r>
              <a:rPr lang="ru-RU" i="1" dirty="0" smtClean="0">
                <a:latin typeface="Times New Roman" panose="02020603050405020304" pitchFamily="18" charset="0"/>
                <a:cs typeface="Times New Roman" panose="02020603050405020304" pitchFamily="18" charset="0"/>
              </a:rPr>
              <a:t>Безопасность </a:t>
            </a:r>
            <a:r>
              <a:rPr lang="ru-RU" i="1" dirty="0">
                <a:latin typeface="Times New Roman" panose="02020603050405020304" pitchFamily="18" charset="0"/>
                <a:cs typeface="Times New Roman" panose="02020603050405020304" pitchFamily="18" charset="0"/>
              </a:rPr>
              <a:t>любого ресурса информационной </a:t>
            </a:r>
            <a:r>
              <a:rPr lang="ru-RU" i="1" dirty="0" smtClean="0">
                <a:latin typeface="Times New Roman" panose="02020603050405020304" pitchFamily="18" charset="0"/>
                <a:cs typeface="Times New Roman" panose="02020603050405020304" pitchFamily="18" charset="0"/>
              </a:rPr>
              <a:t>системы </a:t>
            </a:r>
            <a:r>
              <a:rPr lang="ru-RU" dirty="0" smtClean="0">
                <a:latin typeface="Times New Roman" panose="02020603050405020304" pitchFamily="18" charset="0"/>
                <a:cs typeface="Times New Roman" panose="02020603050405020304" pitchFamily="18" charset="0"/>
              </a:rPr>
              <a:t>складывается </a:t>
            </a:r>
            <a:r>
              <a:rPr lang="ru-RU" dirty="0">
                <a:latin typeface="Times New Roman" panose="02020603050405020304" pitchFamily="18" charset="0"/>
                <a:cs typeface="Times New Roman" panose="02020603050405020304" pitchFamily="18" charset="0"/>
              </a:rPr>
              <a:t>из обеспечения трех его характеристик: </a:t>
            </a:r>
            <a:r>
              <a:rPr lang="ru-RU" u="sng" dirty="0" smtClean="0">
                <a:latin typeface="Times New Roman" panose="02020603050405020304" pitchFamily="18" charset="0"/>
                <a:cs typeface="Times New Roman" panose="02020603050405020304" pitchFamily="18" charset="0"/>
              </a:rPr>
              <a:t>конфиденциальности</a:t>
            </a:r>
            <a:r>
              <a:rPr lang="ru-RU" u="sng" dirty="0">
                <a:latin typeface="Times New Roman" panose="02020603050405020304" pitchFamily="18" charset="0"/>
                <a:cs typeface="Times New Roman" panose="02020603050405020304" pitchFamily="18" charset="0"/>
              </a:rPr>
              <a:t>, целостности и доступности</a:t>
            </a:r>
            <a:r>
              <a:rPr lang="ru-RU" dirty="0">
                <a:latin typeface="Times New Roman" panose="02020603050405020304" pitchFamily="18" charset="0"/>
                <a:cs typeface="Times New Roman" panose="02020603050405020304" pitchFamily="18" charset="0"/>
              </a:rPr>
              <a:t>, также могут быть </a:t>
            </a:r>
            <a:r>
              <a:rPr lang="ru-RU" dirty="0" smtClean="0">
                <a:latin typeface="Times New Roman" panose="02020603050405020304" pitchFamily="18" charset="0"/>
                <a:cs typeface="Times New Roman" panose="02020603050405020304" pitchFamily="18" charset="0"/>
              </a:rPr>
              <a:t>включены </a:t>
            </a:r>
            <a:r>
              <a:rPr lang="ru-RU" dirty="0">
                <a:latin typeface="Times New Roman" panose="02020603050405020304" pitchFamily="18" charset="0"/>
                <a:cs typeface="Times New Roman" panose="02020603050405020304" pitchFamily="18" charset="0"/>
              </a:rPr>
              <a:t>другие, такие как аутентичность, подотчетность, </a:t>
            </a:r>
            <a:r>
              <a:rPr lang="ru-RU" dirty="0" smtClean="0">
                <a:latin typeface="Times New Roman" panose="02020603050405020304" pitchFamily="18" charset="0"/>
                <a:cs typeface="Times New Roman" panose="02020603050405020304" pitchFamily="18" charset="0"/>
              </a:rPr>
              <a:t>надежность</a:t>
            </a:r>
            <a:r>
              <a:rPr lang="ru-RU" dirty="0">
                <a:latin typeface="Times New Roman" panose="02020603050405020304" pitchFamily="18" charset="0"/>
                <a:cs typeface="Times New Roman" panose="02020603050405020304" pitchFamily="18" charset="0"/>
              </a:rPr>
              <a:t>; или иначе: </a:t>
            </a:r>
            <a:r>
              <a:rPr lang="ru-RU" i="1" dirty="0">
                <a:latin typeface="Times New Roman" panose="02020603050405020304" pitchFamily="18" charset="0"/>
                <a:cs typeface="Times New Roman" panose="02020603050405020304" pitchFamily="18" charset="0"/>
              </a:rPr>
              <a:t>информационная безопасность – </a:t>
            </a:r>
            <a:r>
              <a:rPr lang="ru-RU" dirty="0">
                <a:latin typeface="Times New Roman" panose="02020603050405020304" pitchFamily="18" charset="0"/>
                <a:cs typeface="Times New Roman" panose="02020603050405020304" pitchFamily="18" charset="0"/>
              </a:rPr>
              <a:t>все аспекты,</a:t>
            </a:r>
          </a:p>
          <a:p>
            <a:r>
              <a:rPr lang="ru-RU" dirty="0">
                <a:latin typeface="Times New Roman" panose="02020603050405020304" pitchFamily="18" charset="0"/>
                <a:cs typeface="Times New Roman" panose="02020603050405020304" pitchFamily="18" charset="0"/>
              </a:rPr>
              <a:t>связанные с определением, достижением и поддержанием </a:t>
            </a:r>
            <a:r>
              <a:rPr lang="ru-RU" dirty="0" smtClean="0">
                <a:latin typeface="Times New Roman" panose="02020603050405020304" pitchFamily="18" charset="0"/>
                <a:cs typeface="Times New Roman" panose="02020603050405020304" pitchFamily="18" charset="0"/>
              </a:rPr>
              <a:t>конфиденциальности</a:t>
            </a:r>
            <a:r>
              <a:rPr lang="ru-RU" dirty="0">
                <a:latin typeface="Times New Roman" panose="02020603050405020304" pitchFamily="18" charset="0"/>
                <a:cs typeface="Times New Roman" panose="02020603050405020304" pitchFamily="18" charset="0"/>
              </a:rPr>
              <a:t>, целостности, доступности информации или </a:t>
            </a:r>
            <a:r>
              <a:rPr lang="ru-RU" dirty="0" err="1" smtClean="0">
                <a:latin typeface="Times New Roman" panose="02020603050405020304" pitchFamily="18" charset="0"/>
                <a:cs typeface="Times New Roman" panose="02020603050405020304" pitchFamily="18" charset="0"/>
              </a:rPr>
              <a:t>средствее</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обработки:</a:t>
            </a:r>
          </a:p>
          <a:p>
            <a:endParaRPr lang="ru-RU"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i="1" dirty="0" smtClean="0">
                <a:solidFill>
                  <a:srgbClr val="FF0000"/>
                </a:solidFill>
                <a:latin typeface="Times New Roman" panose="02020603050405020304" pitchFamily="18" charset="0"/>
                <a:cs typeface="Times New Roman" panose="02020603050405020304" pitchFamily="18" charset="0"/>
              </a:rPr>
              <a:t>конфиденциальность</a:t>
            </a:r>
            <a:r>
              <a:rPr lang="ru-RU" i="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confidentiality</a:t>
            </a:r>
            <a:r>
              <a:rPr lang="ru-RU" dirty="0">
                <a:latin typeface="Times New Roman" panose="02020603050405020304" pitchFamily="18" charset="0"/>
                <a:cs typeface="Times New Roman" panose="02020603050405020304" pitchFamily="18" charset="0"/>
              </a:rPr>
              <a:t>) компонента </a:t>
            </a:r>
            <a:r>
              <a:rPr lang="ru-RU" dirty="0" smtClean="0">
                <a:latin typeface="Times New Roman" panose="02020603050405020304" pitchFamily="18" charset="0"/>
                <a:cs typeface="Times New Roman" panose="02020603050405020304" pitchFamily="18" charset="0"/>
              </a:rPr>
              <a:t>системы </a:t>
            </a:r>
            <a:r>
              <a:rPr lang="ru-RU" dirty="0">
                <a:latin typeface="Times New Roman" panose="02020603050405020304" pitchFamily="18" charset="0"/>
                <a:cs typeface="Times New Roman" panose="02020603050405020304" pitchFamily="18" charset="0"/>
              </a:rPr>
              <a:t>заключается в том, что он доступен только тем субъектам </a:t>
            </a:r>
            <a:r>
              <a:rPr lang="ru-RU" dirty="0" smtClean="0">
                <a:latin typeface="Times New Roman" panose="02020603050405020304" pitchFamily="18" charset="0"/>
                <a:cs typeface="Times New Roman" panose="02020603050405020304" pitchFamily="18" charset="0"/>
              </a:rPr>
              <a:t>доступа </a:t>
            </a:r>
            <a:r>
              <a:rPr lang="ru-RU" dirty="0">
                <a:latin typeface="Times New Roman" panose="02020603050405020304" pitchFamily="18" charset="0"/>
                <a:cs typeface="Times New Roman" panose="02020603050405020304" pitchFamily="18" charset="0"/>
              </a:rPr>
              <a:t>(пользователям, программам, процессам), которым </a:t>
            </a:r>
            <a:r>
              <a:rPr lang="ru-RU" dirty="0" smtClean="0">
                <a:latin typeface="Times New Roman" panose="02020603050405020304" pitchFamily="18" charset="0"/>
                <a:cs typeface="Times New Roman" panose="02020603050405020304" pitchFamily="18" charset="0"/>
              </a:rPr>
              <a:t>предоставлены </a:t>
            </a:r>
            <a:r>
              <a:rPr lang="ru-RU" dirty="0">
                <a:latin typeface="Times New Roman" panose="02020603050405020304" pitchFamily="18" charset="0"/>
                <a:cs typeface="Times New Roman" panose="02020603050405020304" pitchFamily="18" charset="0"/>
              </a:rPr>
              <a:t>на то соответствующие полномочия;</a:t>
            </a:r>
          </a:p>
          <a:p>
            <a:pPr marL="285750" indent="-285750">
              <a:buFont typeface="Arial" panose="020B0604020202020204" pitchFamily="34" charset="0"/>
              <a:buChar char="•"/>
            </a:pPr>
            <a:r>
              <a:rPr lang="ru-RU" i="1" dirty="0">
                <a:solidFill>
                  <a:srgbClr val="FF0000"/>
                </a:solidFill>
                <a:latin typeface="Times New Roman" panose="02020603050405020304" pitchFamily="18" charset="0"/>
                <a:cs typeface="Times New Roman" panose="02020603050405020304" pitchFamily="18" charset="0"/>
              </a:rPr>
              <a:t>целостность</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integrity</a:t>
            </a:r>
            <a:r>
              <a:rPr lang="ru-RU" dirty="0">
                <a:latin typeface="Times New Roman" panose="02020603050405020304" pitchFamily="18" charset="0"/>
                <a:cs typeface="Times New Roman" panose="02020603050405020304" pitchFamily="18" charset="0"/>
              </a:rPr>
              <a:t>) компонента предполагает, что </a:t>
            </a:r>
            <a:r>
              <a:rPr lang="ru-RU" dirty="0" smtClean="0">
                <a:latin typeface="Times New Roman" panose="02020603050405020304" pitchFamily="18" charset="0"/>
                <a:cs typeface="Times New Roman" panose="02020603050405020304" pitchFamily="18" charset="0"/>
              </a:rPr>
              <a:t>он может </a:t>
            </a:r>
            <a:r>
              <a:rPr lang="ru-RU" dirty="0">
                <a:latin typeface="Times New Roman" panose="02020603050405020304" pitchFamily="18" charset="0"/>
                <a:cs typeface="Times New Roman" panose="02020603050405020304" pitchFamily="18" charset="0"/>
              </a:rPr>
              <a:t>быть модифицирован только субъектом, имеющим для </a:t>
            </a:r>
            <a:r>
              <a:rPr lang="ru-RU" dirty="0" smtClean="0">
                <a:latin typeface="Times New Roman" panose="02020603050405020304" pitchFamily="18" charset="0"/>
                <a:cs typeface="Times New Roman" panose="02020603050405020304" pitchFamily="18" charset="0"/>
              </a:rPr>
              <a:t>этого </a:t>
            </a:r>
            <a:r>
              <a:rPr lang="ru-RU" dirty="0">
                <a:latin typeface="Times New Roman" panose="02020603050405020304" pitchFamily="18" charset="0"/>
                <a:cs typeface="Times New Roman" panose="02020603050405020304" pitchFamily="18" charset="0"/>
              </a:rPr>
              <a:t>соответствующие права; целостность является гарантией </a:t>
            </a:r>
            <a:r>
              <a:rPr lang="ru-RU" dirty="0" smtClean="0">
                <a:latin typeface="Times New Roman" panose="02020603050405020304" pitchFamily="18" charset="0"/>
                <a:cs typeface="Times New Roman" panose="02020603050405020304" pitchFamily="18" charset="0"/>
              </a:rPr>
              <a:t>корректности </a:t>
            </a:r>
            <a:r>
              <a:rPr lang="ru-RU" dirty="0">
                <a:latin typeface="Times New Roman" panose="02020603050405020304" pitchFamily="18" charset="0"/>
                <a:cs typeface="Times New Roman" panose="02020603050405020304" pitchFamily="18" charset="0"/>
              </a:rPr>
              <a:t>(неизменности, работоспособности) компонента в </a:t>
            </a:r>
            <a:r>
              <a:rPr lang="ru-RU" dirty="0" smtClean="0">
                <a:latin typeface="Times New Roman" panose="02020603050405020304" pitchFamily="18" charset="0"/>
                <a:cs typeface="Times New Roman" panose="02020603050405020304" pitchFamily="18" charset="0"/>
              </a:rPr>
              <a:t>любой </a:t>
            </a:r>
            <a:r>
              <a:rPr lang="ru-RU" dirty="0">
                <a:latin typeface="Times New Roman" panose="02020603050405020304" pitchFamily="18" charset="0"/>
                <a:cs typeface="Times New Roman" panose="02020603050405020304" pitchFamily="18" charset="0"/>
              </a:rPr>
              <a:t>момент времени;</a:t>
            </a:r>
          </a:p>
          <a:p>
            <a:pPr marL="285750" indent="-285750">
              <a:buFont typeface="Arial" panose="020B0604020202020204" pitchFamily="34" charset="0"/>
              <a:buChar char="•"/>
            </a:pPr>
            <a:r>
              <a:rPr lang="ru-RU" i="1" dirty="0">
                <a:solidFill>
                  <a:srgbClr val="FF0000"/>
                </a:solidFill>
                <a:latin typeface="Times New Roman" panose="02020603050405020304" pitchFamily="18" charset="0"/>
                <a:cs typeface="Times New Roman" panose="02020603050405020304" pitchFamily="18" charset="0"/>
              </a:rPr>
              <a:t>доступность</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availability</a:t>
            </a:r>
            <a:r>
              <a:rPr lang="ru-RU" dirty="0">
                <a:latin typeface="Times New Roman" panose="02020603050405020304" pitchFamily="18" charset="0"/>
                <a:cs typeface="Times New Roman" panose="02020603050405020304" pitchFamily="18" charset="0"/>
              </a:rPr>
              <a:t>) компонента означает, что </a:t>
            </a:r>
            <a:r>
              <a:rPr lang="ru-RU" dirty="0" smtClean="0">
                <a:latin typeface="Times New Roman" panose="02020603050405020304" pitchFamily="18" charset="0"/>
                <a:cs typeface="Times New Roman" panose="02020603050405020304" pitchFamily="18" charset="0"/>
              </a:rPr>
              <a:t>имеющий </a:t>
            </a:r>
            <a:r>
              <a:rPr lang="ru-RU" dirty="0">
                <a:latin typeface="Times New Roman" panose="02020603050405020304" pitchFamily="18" charset="0"/>
                <a:cs typeface="Times New Roman" panose="02020603050405020304" pitchFamily="18" charset="0"/>
              </a:rPr>
              <a:t>соответствующие полномочия субъект может в любое </a:t>
            </a:r>
            <a:r>
              <a:rPr lang="ru-RU" dirty="0" smtClean="0">
                <a:latin typeface="Times New Roman" panose="02020603050405020304" pitchFamily="18" charset="0"/>
                <a:cs typeface="Times New Roman" panose="02020603050405020304" pitchFamily="18" charset="0"/>
              </a:rPr>
              <a:t>время без </a:t>
            </a:r>
            <a:r>
              <a:rPr lang="ru-RU" dirty="0">
                <a:latin typeface="Times New Roman" panose="02020603050405020304" pitchFamily="18" charset="0"/>
                <a:cs typeface="Times New Roman" panose="02020603050405020304" pitchFamily="18" charset="0"/>
              </a:rPr>
              <a:t>особых проблем получить доступ к необходимому </a:t>
            </a:r>
            <a:r>
              <a:rPr lang="ru-RU" dirty="0" smtClean="0">
                <a:latin typeface="Times New Roman" panose="02020603050405020304" pitchFamily="18" charset="0"/>
                <a:cs typeface="Times New Roman" panose="02020603050405020304" pitchFamily="18" charset="0"/>
              </a:rPr>
              <a:t>компоненту системы </a:t>
            </a:r>
            <a:r>
              <a:rPr lang="ru-RU" dirty="0">
                <a:latin typeface="Times New Roman" panose="02020603050405020304" pitchFamily="18" charset="0"/>
                <a:cs typeface="Times New Roman" panose="02020603050405020304" pitchFamily="18" charset="0"/>
              </a:rPr>
              <a:t>(ресурсу).</a:t>
            </a:r>
          </a:p>
        </p:txBody>
      </p:sp>
    </p:spTree>
    <p:extLst>
      <p:ext uri="{BB962C8B-B14F-4D97-AF65-F5344CB8AC3E}">
        <p14:creationId xmlns:p14="http://schemas.microsoft.com/office/powerpoint/2010/main" val="107212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8564" y="1629961"/>
            <a:ext cx="10945906" cy="3220625"/>
          </a:xfrm>
          <a:prstGeom prst="rect">
            <a:avLst/>
          </a:prstGeom>
        </p:spPr>
        <p:txBody>
          <a:bodyPr wrap="square">
            <a:spAutoFit/>
          </a:bodyPr>
          <a:lstStyle/>
          <a:p>
            <a:pPr indent="54038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Политика информационной безопасности </a:t>
            </a:r>
            <a:r>
              <a:rPr lang="ru-RU" u="sng" dirty="0">
                <a:latin typeface="Times New Roman" panose="02020603050405020304" pitchFamily="18" charset="0"/>
                <a:ea typeface="Calibri" panose="020F0502020204030204" pitchFamily="34" charset="0"/>
                <a:cs typeface="Times New Roman" panose="02020603050405020304" pitchFamily="18" charset="0"/>
              </a:rPr>
              <a:t>неразрывно связана с развитием компании, ее стратегическим планированием</a:t>
            </a:r>
            <a:r>
              <a:rPr lang="ru-RU" dirty="0">
                <a:latin typeface="Times New Roman" panose="02020603050405020304" pitchFamily="18" charset="0"/>
                <a:ea typeface="Calibri" panose="020F0502020204030204" pitchFamily="34" charset="0"/>
                <a:cs typeface="Times New Roman" panose="02020603050405020304" pitchFamily="18" charset="0"/>
              </a:rPr>
              <a:t>, она определяет общие принципы и порядок обеспечения информационной безопасности на предприятии. Политика информационной безопасности тесно интегрируется в работу предприятия на всем этапе его существования. Все решения, предпринимаемые на предприятии, должны учитывать её требования</a:t>
            </a:r>
            <a:r>
              <a:rPr lang="ru-RU" dirty="0" smtClean="0">
                <a:latin typeface="Times New Roman" panose="02020603050405020304" pitchFamily="18" charset="0"/>
                <a:ea typeface="Calibri" panose="020F0502020204030204" pitchFamily="34" charset="0"/>
                <a:cs typeface="Times New Roman" panose="02020603050405020304" pitchFamily="18" charset="0"/>
              </a:rPr>
              <a:t>.</a:t>
            </a:r>
          </a:p>
          <a:p>
            <a:pPr indent="540385" algn="just">
              <a:lnSpc>
                <a:spcPct val="107000"/>
              </a:lnSpc>
              <a:spcAft>
                <a:spcPts val="0"/>
              </a:spcAft>
            </a:pPr>
            <a:endParaRPr lang="ru-RU" sz="1400" dirty="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i="1" dirty="0" smtClean="0">
                <a:latin typeface="Times New Roman" panose="02020603050405020304" pitchFamily="18" charset="0"/>
                <a:ea typeface="Times New Roman" panose="02020603050405020304" pitchFamily="18" charset="0"/>
                <a:cs typeface="Times New Roman" panose="02020603050405020304" pitchFamily="18" charset="0"/>
              </a:rPr>
              <a:t>Основные этапы разработки политики информационной безопасности следующие:</a:t>
            </a:r>
            <a:endParaRPr lang="ru-RU" sz="1400" i="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Times New Roman" panose="02020603050405020304" pitchFamily="18" charset="0"/>
                <a:cs typeface="Times New Roman" panose="02020603050405020304" pitchFamily="18" charset="0"/>
              </a:rPr>
              <a:t>исследование </a:t>
            </a:r>
            <a:r>
              <a:rPr lang="ru-RU" dirty="0">
                <a:latin typeface="Times New Roman" panose="02020603050405020304" pitchFamily="18" charset="0"/>
                <a:ea typeface="Times New Roman" panose="02020603050405020304" pitchFamily="18" charset="0"/>
                <a:cs typeface="Times New Roman" panose="02020603050405020304" pitchFamily="18" charset="0"/>
              </a:rPr>
              <a:t>текущего состояния информационной среды и информационной безопасности организации;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анализ полученных сведений по результатам исследования;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формирование плана работ по разработке политики информационной безопасности;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разработка политики информационной безопасности организации;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4592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58466" y="209065"/>
            <a:ext cx="2898549" cy="374077"/>
          </a:xfrm>
          <a:prstGeom prst="rect">
            <a:avLst/>
          </a:prstGeom>
        </p:spPr>
        <p:txBody>
          <a:bodyPr wrap="none">
            <a:spAutoFit/>
          </a:bodyPr>
          <a:lstStyle/>
          <a:p>
            <a:pPr lvl="0" algn="ctr">
              <a:lnSpc>
                <a:spcPct val="107000"/>
              </a:lnSpc>
              <a:spcBef>
                <a:spcPts val="1200"/>
              </a:spcBef>
              <a:spcAft>
                <a:spcPts val="80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ПОСТАНОВКА ЗАДАЧИ</a:t>
            </a:r>
            <a:endParaRPr lang="ru-RU"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842287" y="530573"/>
            <a:ext cx="535680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 данной работе требуется изучить информационную систему авиакомпании «</a:t>
            </a:r>
            <a:r>
              <a:rPr kumimoji="0" lang="en-US"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BELAVIA</a:t>
            </a: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Для этого необходимо </a:t>
            </a:r>
            <a:r>
              <a:rPr kumimoji="0" lang="ru-RU" altLang="ru-RU"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выделить участки с наиболее важной информацией, уделить внимание изучению различных путей нанесения вреда: уничтожение информации, физическое повреждение носителей информации, программное повреждение информации (вирусы). На основании полученных данных разработать план по выявлению угроз и их устранению. </a:t>
            </a:r>
            <a:endParaRPr kumimoji="0" lang="ru-RU" altLang="ru-RU"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Конечный документ должен удовлетворять следующим требованиям:</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лаконичность</a:t>
            </a:r>
            <a:r>
              <a:rPr kumimoji="0" lang="ru-RU" altLang="ru-RU"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большой объем документа отпугнет любого пользователя, ваш документ никто никогда не прочитает.</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доступность простому обывателю</a:t>
            </a:r>
            <a:r>
              <a:rPr kumimoji="0" lang="ru-RU" altLang="ru-RU"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конечный пользователь должен понимать, что написано в политике о защите информации.</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Рисунок 1" descr="5b19b12a5b47d1eff6b4b1dc03c1cb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393" y="697601"/>
            <a:ext cx="4627262" cy="4879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34121" y="52368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976757" y="5899717"/>
            <a:ext cx="9700207" cy="646331"/>
          </a:xfrm>
          <a:prstGeom prst="rect">
            <a:avLst/>
          </a:prstGeom>
        </p:spPr>
        <p:txBody>
          <a:bodyPr wrap="square">
            <a:spAutoFit/>
          </a:bodyPr>
          <a:lstStyle/>
          <a:p>
            <a:r>
              <a:rPr lang="ru-RU" dirty="0">
                <a:solidFill>
                  <a:srgbClr val="FF0000"/>
                </a:solidFill>
                <a:latin typeface="Times New Roman" panose="02020603050405020304" pitchFamily="18" charset="0"/>
                <a:ea typeface="Calibri" panose="020F0502020204030204" pitchFamily="34" charset="0"/>
              </a:rPr>
              <a:t>П</a:t>
            </a:r>
            <a:r>
              <a:rPr lang="ru-RU" dirty="0" smtClean="0">
                <a:solidFill>
                  <a:srgbClr val="FF0000"/>
                </a:solidFill>
                <a:latin typeface="Times New Roman" panose="02020603050405020304" pitchFamily="18" charset="0"/>
                <a:ea typeface="Calibri" panose="020F0502020204030204" pitchFamily="34" charset="0"/>
              </a:rPr>
              <a:t>олитика </a:t>
            </a:r>
            <a:r>
              <a:rPr lang="ru-RU" dirty="0">
                <a:solidFill>
                  <a:srgbClr val="FF0000"/>
                </a:solidFill>
                <a:latin typeface="Times New Roman" panose="02020603050405020304" pitchFamily="18" charset="0"/>
                <a:ea typeface="Calibri" panose="020F0502020204030204" pitchFamily="34" charset="0"/>
              </a:rPr>
              <a:t>ИБ должна быть документом первого уровня, ее должны расширять и дополнять другие документы (положения и инструкции), которые уже будут описывать что-то конкретное.</a:t>
            </a:r>
            <a:endParaRPr lang="ru-RU" dirty="0">
              <a:solidFill>
                <a:srgbClr val="FF0000"/>
              </a:solidFill>
            </a:endParaRPr>
          </a:p>
        </p:txBody>
      </p:sp>
    </p:spTree>
    <p:extLst>
      <p:ext uri="{BB962C8B-B14F-4D97-AF65-F5344CB8AC3E}">
        <p14:creationId xmlns:p14="http://schemas.microsoft.com/office/powerpoint/2010/main" val="100663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8871" y="1075765"/>
            <a:ext cx="10058400" cy="3945054"/>
          </a:xfrm>
          <a:prstGeom prst="rect">
            <a:avLst/>
          </a:prstGeom>
        </p:spPr>
        <p:txBody>
          <a:bodyPr wrap="square">
            <a:spAutoFit/>
          </a:bodyPr>
          <a:lstStyle/>
          <a:p>
            <a:pPr marL="342900" lvl="0" indent="-342900" algn="ctr">
              <a:lnSpc>
                <a:spcPct val="107000"/>
              </a:lnSpc>
              <a:spcBef>
                <a:spcPts val="1200"/>
              </a:spcBef>
              <a:spcAft>
                <a:spcPts val="0"/>
              </a:spcAft>
              <a:buFont typeface="+mj-lt"/>
              <a:buAutoNum type="arabicPeriod"/>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СПЕЦИФИКА РУКОВОДСТВА АВИАКОМПАНИИ ПО ИНФОРМАЦИОННОЙ </a:t>
            </a:r>
            <a:r>
              <a:rPr lang="ru-RU" b="1" kern="0"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БЕЗОПАСНОСТИ</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0"/>
              </a:spcAft>
            </a:pPr>
            <a:endParaRPr lang="ru-RU" dirty="0" smtClean="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Руководство должно состоять из следующих разделов:</a:t>
            </a:r>
            <a:endParaRPr lang="ru-RU" sz="1400" b="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dirty="0" smtClean="0">
                <a:latin typeface="Times New Roman" panose="02020603050405020304" pitchFamily="18" charset="0"/>
                <a:ea typeface="Calibri" panose="020F0502020204030204" pitchFamily="34" charset="0"/>
                <a:cs typeface="Times New Roman" panose="02020603050405020304" pitchFamily="18" charset="0"/>
              </a:rPr>
              <a:t>Охраняемые </a:t>
            </a:r>
            <a:r>
              <a:rPr lang="ru-RU" u="sng" dirty="0">
                <a:latin typeface="Times New Roman" panose="02020603050405020304" pitchFamily="18" charset="0"/>
                <a:ea typeface="Calibri" panose="020F0502020204030204" pitchFamily="34" charset="0"/>
                <a:cs typeface="Times New Roman" panose="02020603050405020304" pitchFamily="18" charset="0"/>
              </a:rPr>
              <a:t>сведения</a:t>
            </a:r>
            <a:r>
              <a:rPr lang="ru-RU" dirty="0">
                <a:latin typeface="Times New Roman" panose="02020603050405020304" pitchFamily="18" charset="0"/>
                <a:ea typeface="Calibri" panose="020F0502020204030204" pitchFamily="34" charset="0"/>
                <a:cs typeface="Times New Roman" panose="02020603050405020304" pitchFamily="18" charset="0"/>
              </a:rPr>
              <a:t> в организации;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Демаскирующие признаки</a:t>
            </a:r>
            <a:r>
              <a:rPr lang="ru-RU" spc="10" dirty="0">
                <a:latin typeface="Times New Roman" panose="02020603050405020304" pitchFamily="18" charset="0"/>
                <a:ea typeface="Calibri" panose="020F0502020204030204" pitchFamily="34" charset="0"/>
                <a:cs typeface="Times New Roman" panose="02020603050405020304" pitchFamily="18" charset="0"/>
              </a:rPr>
              <a:t> охраняемых </a:t>
            </a:r>
            <a:r>
              <a:rPr lang="ru-RU" u="sng" spc="10" dirty="0">
                <a:latin typeface="Times New Roman" panose="02020603050405020304" pitchFamily="18" charset="0"/>
                <a:ea typeface="Calibri" panose="020F0502020204030204" pitchFamily="34" charset="0"/>
                <a:cs typeface="Times New Roman" panose="02020603050405020304" pitchFamily="18" charset="0"/>
              </a:rPr>
              <a:t>сведений</a:t>
            </a:r>
            <a:r>
              <a:rPr lang="ru-RU" spc="10" dirty="0">
                <a:latin typeface="Times New Roman" panose="02020603050405020304" pitchFamily="18" charset="0"/>
                <a:ea typeface="Calibri" panose="020F0502020204030204" pitchFamily="34" charset="0"/>
                <a:cs typeface="Times New Roman" panose="02020603050405020304" pitchFamily="18" charset="0"/>
              </a:rPr>
              <a:t> и технические </a:t>
            </a:r>
            <a:r>
              <a:rPr lang="ru-RU" u="sng" spc="10" dirty="0">
                <a:latin typeface="Times New Roman" panose="02020603050405020304" pitchFamily="18" charset="0"/>
                <a:ea typeface="Calibri" panose="020F0502020204030204" pitchFamily="34" charset="0"/>
                <a:cs typeface="Times New Roman" panose="02020603050405020304" pitchFamily="18" charset="0"/>
              </a:rPr>
              <a:t>каналы утечки</a:t>
            </a:r>
            <a:r>
              <a:rPr lang="ru-RU" spc="10" dirty="0">
                <a:latin typeface="Times New Roman" panose="02020603050405020304" pitchFamily="18" charset="0"/>
                <a:ea typeface="Calibri" panose="020F0502020204030204" pitchFamily="34" charset="0"/>
                <a:cs typeface="Times New Roman" panose="02020603050405020304" pitchFamily="18" charset="0"/>
              </a:rPr>
              <a:t>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spc="10" dirty="0">
                <a:latin typeface="Times New Roman" panose="02020603050405020304" pitchFamily="18" charset="0"/>
                <a:ea typeface="Calibri" panose="020F0502020204030204" pitchFamily="34" charset="0"/>
                <a:cs typeface="Times New Roman" panose="02020603050405020304" pitchFamily="18" charset="0"/>
              </a:rPr>
              <a:t>Оценка возможностей технических разведок и других источников угроз безопасности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spc="10" dirty="0">
                <a:latin typeface="Times New Roman" panose="02020603050405020304" pitchFamily="18" charset="0"/>
                <a:ea typeface="Calibri" panose="020F0502020204030204" pitchFamily="34" charset="0"/>
                <a:cs typeface="Times New Roman" panose="02020603050405020304" pitchFamily="18" charset="0"/>
              </a:rPr>
              <a:t>Организационные и технические </a:t>
            </a:r>
            <a:r>
              <a:rPr lang="ru-RU" u="sng" spc="10" dirty="0">
                <a:latin typeface="Times New Roman" panose="02020603050405020304" pitchFamily="18" charset="0"/>
                <a:ea typeface="Calibri" panose="020F0502020204030204" pitchFamily="34" charset="0"/>
                <a:cs typeface="Times New Roman" panose="02020603050405020304" pitchFamily="18" charset="0"/>
              </a:rPr>
              <a:t>мероприятия по защите информации</a:t>
            </a:r>
            <a:r>
              <a:rPr lang="ru-RU" spc="10" dirty="0">
                <a:latin typeface="Times New Roman" panose="02020603050405020304" pitchFamily="18"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Обязанности и права</a:t>
            </a:r>
            <a:r>
              <a:rPr lang="ru-RU" spc="10" dirty="0">
                <a:latin typeface="Times New Roman" panose="02020603050405020304" pitchFamily="18" charset="0"/>
                <a:ea typeface="Calibri" panose="020F0502020204030204" pitchFamily="34" charset="0"/>
                <a:cs typeface="Times New Roman" panose="02020603050405020304" pitchFamily="18" charset="0"/>
              </a:rPr>
              <a:t> должностных </a:t>
            </a:r>
            <a:r>
              <a:rPr lang="ru-RU" u="sng" spc="10" dirty="0">
                <a:latin typeface="Times New Roman" panose="02020603050405020304" pitchFamily="18" charset="0"/>
                <a:ea typeface="Calibri" panose="020F0502020204030204" pitchFamily="34" charset="0"/>
                <a:cs typeface="Times New Roman" panose="02020603050405020304" pitchFamily="18" charset="0"/>
              </a:rPr>
              <a:t>лиц</a:t>
            </a:r>
            <a:r>
              <a:rPr lang="ru-RU" spc="10" dirty="0">
                <a:latin typeface="Times New Roman" panose="02020603050405020304" pitchFamily="18" charset="0"/>
                <a:ea typeface="Calibri" panose="020F0502020204030204" pitchFamily="34" charset="0"/>
                <a:cs typeface="Times New Roman" panose="02020603050405020304" pitchFamily="18" charset="0"/>
              </a:rPr>
              <a:t> по защите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Планирование работ</a:t>
            </a:r>
            <a:r>
              <a:rPr lang="ru-RU" spc="10" dirty="0">
                <a:latin typeface="Times New Roman" panose="02020603050405020304" pitchFamily="18" charset="0"/>
                <a:ea typeface="Calibri" panose="020F0502020204030204" pitchFamily="34" charset="0"/>
                <a:cs typeface="Times New Roman" panose="02020603050405020304" pitchFamily="18" charset="0"/>
              </a:rPr>
              <a:t> по защите информации и контролю;</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Контроль</a:t>
            </a:r>
            <a:r>
              <a:rPr lang="ru-RU" spc="10" dirty="0">
                <a:latin typeface="Times New Roman" panose="02020603050405020304" pitchFamily="18" charset="0"/>
                <a:ea typeface="Calibri" panose="020F0502020204030204" pitchFamily="34" charset="0"/>
                <a:cs typeface="Times New Roman" panose="02020603050405020304" pitchFamily="18" charset="0"/>
              </a:rPr>
              <a:t> состояния защиты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Взаимодействие</a:t>
            </a:r>
            <a:r>
              <a:rPr lang="ru-RU" spc="10" dirty="0">
                <a:latin typeface="Times New Roman" panose="02020603050405020304" pitchFamily="18" charset="0"/>
                <a:ea typeface="Calibri" panose="020F0502020204030204" pitchFamily="34" charset="0"/>
                <a:cs typeface="Times New Roman" panose="02020603050405020304" pitchFamily="18" charset="0"/>
              </a:rPr>
              <a:t> </a:t>
            </a:r>
            <a:r>
              <a:rPr lang="ru-RU" u="sng" spc="10" dirty="0">
                <a:latin typeface="Times New Roman" panose="02020603050405020304" pitchFamily="18" charset="0"/>
                <a:ea typeface="Calibri" panose="020F0502020204030204" pitchFamily="34" charset="0"/>
                <a:cs typeface="Times New Roman" panose="02020603050405020304" pitchFamily="18" charset="0"/>
              </a:rPr>
              <a:t>с</a:t>
            </a:r>
            <a:r>
              <a:rPr lang="ru-RU" spc="10" dirty="0">
                <a:latin typeface="Times New Roman" panose="02020603050405020304" pitchFamily="18" charset="0"/>
                <a:ea typeface="Calibri" panose="020F0502020204030204" pitchFamily="34" charset="0"/>
                <a:cs typeface="Times New Roman" panose="02020603050405020304" pitchFamily="18" charset="0"/>
              </a:rPr>
              <a:t> другими </a:t>
            </a:r>
            <a:r>
              <a:rPr lang="ru-RU" u="sng" spc="10" dirty="0">
                <a:latin typeface="Times New Roman" panose="02020603050405020304" pitchFamily="18" charset="0"/>
                <a:ea typeface="Calibri" panose="020F0502020204030204" pitchFamily="34" charset="0"/>
                <a:cs typeface="Times New Roman" panose="02020603050405020304" pitchFamily="18" charset="0"/>
              </a:rPr>
              <a:t>предприятиями</a:t>
            </a:r>
            <a:r>
              <a:rPr lang="ru-RU" spc="10" dirty="0">
                <a:latin typeface="Times New Roman" panose="02020603050405020304" pitchFamily="18" charset="0"/>
                <a:ea typeface="Calibri" panose="020F0502020204030204" pitchFamily="34" charset="0"/>
                <a:cs typeface="Times New Roman" panose="02020603050405020304" pitchFamily="18" charset="0"/>
              </a:rPr>
              <a:t> (учреждениями, организациями), КГБ</a:t>
            </a:r>
            <a:r>
              <a:rPr lang="ru-RU" spc="10" dirty="0">
                <a:solidFill>
                  <a:srgbClr val="2D2D2D"/>
                </a:solidFill>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120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3777" y="246487"/>
            <a:ext cx="11483788" cy="6019597"/>
          </a:xfrm>
          <a:prstGeom prst="rect">
            <a:avLst/>
          </a:prstGeom>
        </p:spPr>
        <p:txBody>
          <a:bodyPr wrap="square">
            <a:spAutoFit/>
          </a:bodyPr>
          <a:lstStyle/>
          <a:p>
            <a:pPr marL="342900" lvl="0" indent="-342900" algn="ctr">
              <a:lnSpc>
                <a:spcPct val="107000"/>
              </a:lnSpc>
              <a:spcBef>
                <a:spcPts val="1200"/>
              </a:spcBef>
              <a:spcAft>
                <a:spcPts val="0"/>
              </a:spcAft>
              <a:buFont typeface="+mj-lt"/>
              <a:buAutoNum type="arabicPeriod"/>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ПОЛИТИКА ИНФОРМАЦИОННОЙ БЕЗОПАСНОСТИ АВИАКОМПАНИИ</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indent="540385" algn="just">
              <a:lnSpc>
                <a:spcPct val="107000"/>
              </a:lnSpc>
              <a:spcAft>
                <a:spcPts val="0"/>
              </a:spcAft>
            </a:pPr>
            <a:r>
              <a:rPr lang="ru-RU" u="sng" dirty="0">
                <a:latin typeface="Times New Roman" panose="02020603050405020304" pitchFamily="18" charset="0"/>
                <a:ea typeface="Calibri" panose="020F0502020204030204" pitchFamily="34" charset="0"/>
                <a:cs typeface="Times New Roman" panose="02020603050405020304" pitchFamily="18" charset="0"/>
              </a:rPr>
              <a:t>Пассажир</a:t>
            </a:r>
            <a:r>
              <a:rPr lang="ru-RU" dirty="0">
                <a:latin typeface="Times New Roman" panose="02020603050405020304" pitchFamily="18" charset="0"/>
                <a:ea typeface="Calibri" panose="020F0502020204030204" pitchFamily="34" charset="0"/>
                <a:cs typeface="Times New Roman" panose="02020603050405020304" pitchFamily="18" charset="0"/>
              </a:rPr>
              <a:t> при бронировании </a:t>
            </a:r>
            <a:r>
              <a:rPr lang="ru-RU" u="sng" dirty="0">
                <a:latin typeface="Times New Roman" panose="02020603050405020304" pitchFamily="18" charset="0"/>
                <a:ea typeface="Calibri" panose="020F0502020204030204" pitchFamily="34" charset="0"/>
                <a:cs typeface="Times New Roman" panose="02020603050405020304" pitchFamily="18" charset="0"/>
              </a:rPr>
              <a:t>сообщает</a:t>
            </a:r>
            <a:r>
              <a:rPr lang="ru-RU" dirty="0">
                <a:latin typeface="Times New Roman" panose="02020603050405020304" pitchFamily="18" charset="0"/>
                <a:ea typeface="Calibri" panose="020F0502020204030204" pitchFamily="34" charset="0"/>
                <a:cs typeface="Times New Roman" panose="02020603050405020304" pitchFamily="18" charset="0"/>
              </a:rPr>
              <a:t> авиакомпании или агенту по продаже перевозок необходимую </a:t>
            </a:r>
            <a:r>
              <a:rPr lang="ru-RU" u="sng" dirty="0">
                <a:latin typeface="Times New Roman" panose="02020603050405020304" pitchFamily="18" charset="0"/>
                <a:ea typeface="Calibri" panose="020F0502020204030204" pitchFamily="34" charset="0"/>
                <a:cs typeface="Times New Roman" panose="02020603050405020304" pitchFamily="18" charset="0"/>
              </a:rPr>
              <a:t>информацию</a:t>
            </a:r>
            <a:r>
              <a:rPr lang="ru-RU" dirty="0">
                <a:latin typeface="Times New Roman" panose="02020603050405020304" pitchFamily="18" charset="0"/>
                <a:ea typeface="Calibri" panose="020F0502020204030204" pitchFamily="34" charset="0"/>
                <a:cs typeface="Times New Roman" panose="02020603050405020304" pitchFamily="18" charset="0"/>
              </a:rPr>
              <a:t> о </a:t>
            </a:r>
            <a:r>
              <a:rPr lang="ru-RU" u="sng" dirty="0">
                <a:latin typeface="Times New Roman" panose="02020603050405020304" pitchFamily="18" charset="0"/>
                <a:ea typeface="Calibri" panose="020F0502020204030204" pitchFamily="34" charset="0"/>
                <a:cs typeface="Times New Roman" panose="02020603050405020304" pitchFamily="18" charset="0"/>
              </a:rPr>
              <a:t>маршруте перевозки, дате и времени вылета, необходимом количестве бронируемых мест, классе обслуживания на борту воздушного судна, имеющемся гражданстве, а также информацию о своих персональных данных.</a:t>
            </a:r>
            <a:r>
              <a:rPr lang="ru-RU" dirty="0">
                <a:latin typeface="Times New Roman" panose="02020603050405020304" pitchFamily="18" charset="0"/>
                <a:ea typeface="Calibri" panose="020F0502020204030204" pitchFamily="34" charset="0"/>
                <a:cs typeface="Times New Roman" panose="02020603050405020304" pitchFamily="18" charset="0"/>
              </a:rPr>
              <a:t>  В случае отказа пассажира от предоставления информации, необходимой для бронирования, бронирование не производится. Пассажир при бронировании может сообщить номер телефона или иной способ контакта для его информирования.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Информация личного характера, полученная в формате бумажных регистрационных форм или через сайт компании, используется, среди прочего, для целей </a:t>
            </a:r>
            <a:r>
              <a:rPr lang="ru-RU" u="sng" dirty="0">
                <a:latin typeface="Times New Roman" panose="02020603050405020304" pitchFamily="18" charset="0"/>
                <a:ea typeface="Calibri" panose="020F0502020204030204" pitchFamily="34" charset="0"/>
                <a:cs typeface="Times New Roman" panose="02020603050405020304" pitchFamily="18" charset="0"/>
              </a:rPr>
              <a:t>регистрирования</a:t>
            </a:r>
            <a:r>
              <a:rPr lang="ru-RU" dirty="0">
                <a:latin typeface="Times New Roman" panose="02020603050405020304" pitchFamily="18" charset="0"/>
                <a:ea typeface="Calibri" panose="020F0502020204030204" pitchFamily="34" charset="0"/>
                <a:cs typeface="Times New Roman" panose="02020603050405020304" pitchFamily="18" charset="0"/>
              </a:rPr>
              <a:t> пользователей, </a:t>
            </a:r>
            <a:r>
              <a:rPr lang="ru-RU" u="sng" dirty="0">
                <a:latin typeface="Times New Roman" panose="02020603050405020304" pitchFamily="18" charset="0"/>
                <a:ea typeface="Calibri" panose="020F0502020204030204" pitchFamily="34" charset="0"/>
                <a:cs typeface="Times New Roman" panose="02020603050405020304" pitchFamily="18" charset="0"/>
              </a:rPr>
              <a:t>отслеживания политики </a:t>
            </a:r>
            <a:r>
              <a:rPr lang="ru-RU" dirty="0">
                <a:latin typeface="Times New Roman" panose="02020603050405020304" pitchFamily="18" charset="0"/>
                <a:ea typeface="Calibri" panose="020F0502020204030204" pitchFamily="34" charset="0"/>
                <a:cs typeface="Times New Roman" panose="02020603050405020304" pitchFamily="18" charset="0"/>
              </a:rPr>
              <a:t>и </a:t>
            </a:r>
            <a:r>
              <a:rPr lang="ru-RU" u="sng" dirty="0">
                <a:latin typeface="Times New Roman" panose="02020603050405020304" pitchFamily="18" charset="0"/>
                <a:ea typeface="Calibri" panose="020F0502020204030204" pitchFamily="34" charset="0"/>
                <a:cs typeface="Times New Roman" panose="02020603050405020304" pitchFamily="18" charset="0"/>
              </a:rPr>
              <a:t>статистики</a:t>
            </a:r>
            <a:r>
              <a:rPr lang="ru-RU" dirty="0">
                <a:latin typeface="Times New Roman" panose="02020603050405020304" pitchFamily="18" charset="0"/>
                <a:ea typeface="Calibri" panose="020F0502020204030204" pitchFamily="34" charset="0"/>
                <a:cs typeface="Times New Roman" panose="02020603050405020304" pitchFamily="18" charset="0"/>
              </a:rPr>
              <a:t>, а также в </a:t>
            </a:r>
            <a:r>
              <a:rPr lang="ru-RU" u="sng" dirty="0">
                <a:latin typeface="Times New Roman" panose="02020603050405020304" pitchFamily="18" charset="0"/>
                <a:ea typeface="Calibri" panose="020F0502020204030204" pitchFamily="34" charset="0"/>
                <a:cs typeface="Times New Roman" panose="02020603050405020304" pitchFamily="18" charset="0"/>
              </a:rPr>
              <a:t>целях, разрешенных пассажиром</a:t>
            </a:r>
            <a:r>
              <a:rPr lang="ru-RU" dirty="0">
                <a:latin typeface="Times New Roman" panose="02020603050405020304" pitchFamily="18" charset="0"/>
                <a:ea typeface="Calibri" panose="020F0502020204030204" pitchFamily="34" charset="0"/>
                <a:cs typeface="Times New Roman" panose="02020603050405020304" pitchFamily="18" charset="0"/>
              </a:rPr>
              <a:t>. Кроме того, </a:t>
            </a:r>
            <a:r>
              <a:rPr lang="en-US" dirty="0">
                <a:latin typeface="Times New Roman" panose="02020603050405020304" pitchFamily="18" charset="0"/>
                <a:ea typeface="Calibri" panose="020F0502020204030204" pitchFamily="34" charset="0"/>
                <a:cs typeface="Times New Roman" panose="02020603050405020304" pitchFamily="18" charset="0"/>
              </a:rPr>
              <a:t>BELAVIA</a:t>
            </a:r>
            <a:r>
              <a:rPr lang="ru-RU" dirty="0">
                <a:latin typeface="Times New Roman" panose="02020603050405020304" pitchFamily="18" charset="0"/>
                <a:ea typeface="Calibri" panose="020F0502020204030204" pitchFamily="34" charset="0"/>
                <a:cs typeface="Times New Roman" panose="02020603050405020304" pitchFamily="18" charset="0"/>
              </a:rPr>
              <a:t> использует информацию личного характера для поддержания связи с клиентами иными способами. Информация также используется для того, чтобы </a:t>
            </a:r>
            <a:r>
              <a:rPr lang="ru-RU" u="sng" dirty="0">
                <a:latin typeface="Times New Roman" panose="02020603050405020304" pitchFamily="18" charset="0"/>
                <a:ea typeface="Calibri" panose="020F0502020204030204" pitchFamily="34" charset="0"/>
                <a:cs typeface="Times New Roman" panose="02020603050405020304" pitchFamily="18" charset="0"/>
              </a:rPr>
              <a:t>проинформировать о внесении существенных изменений в настоящую Политику информационной безопасности.</a:t>
            </a:r>
            <a:r>
              <a:rPr lang="ru-RU" dirty="0">
                <a:latin typeface="Times New Roman" panose="02020603050405020304" pitchFamily="18" charset="0"/>
                <a:ea typeface="Calibri" panose="020F0502020204030204" pitchFamily="34" charset="0"/>
                <a:cs typeface="Times New Roman" panose="02020603050405020304" pitchFamily="18" charset="0"/>
              </a:rPr>
              <a:t> Время от времени пользователям сайта компании предлагается предоставлять информацию в формате опросов или анкет.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en-US" u="sng" dirty="0">
                <a:latin typeface="Times New Roman" panose="02020603050405020304" pitchFamily="18" charset="0"/>
                <a:ea typeface="Calibri" panose="020F0502020204030204" pitchFamily="34" charset="0"/>
                <a:cs typeface="Times New Roman" panose="02020603050405020304" pitchFamily="18" charset="0"/>
              </a:rPr>
              <a:t>BELAVIA</a:t>
            </a:r>
            <a:r>
              <a:rPr lang="ru-RU" u="sng" dirty="0">
                <a:latin typeface="Times New Roman" panose="02020603050405020304" pitchFamily="18" charset="0"/>
                <a:ea typeface="Calibri" panose="020F0502020204030204" pitchFamily="34" charset="0"/>
                <a:cs typeface="Times New Roman" panose="02020603050405020304" pitchFamily="18" charset="0"/>
              </a:rPr>
              <a:t> нанимает другие компании</a:t>
            </a:r>
            <a:r>
              <a:rPr lang="ru-RU" dirty="0">
                <a:latin typeface="Times New Roman" panose="02020603050405020304" pitchFamily="18" charset="0"/>
                <a:ea typeface="Calibri" panose="020F0502020204030204" pitchFamily="34" charset="0"/>
                <a:cs typeface="Times New Roman" panose="02020603050405020304" pitchFamily="18" charset="0"/>
              </a:rPr>
              <a:t>, которые предоставляют услуги, такие как обработка и доставка информации, размещение информации, доставка содержания и услуг на сайт компании, </a:t>
            </a:r>
            <a:r>
              <a:rPr lang="ru-RU" u="sng" dirty="0" smtClean="0">
                <a:latin typeface="Times New Roman" panose="02020603050405020304" pitchFamily="18" charset="0"/>
                <a:ea typeface="Calibri" panose="020F0502020204030204" pitchFamily="34" charset="0"/>
                <a:cs typeface="Times New Roman" panose="02020603050405020304" pitchFamily="18" charset="0"/>
              </a:rPr>
              <a:t>выполнение статистического анализа</a:t>
            </a:r>
            <a:r>
              <a:rPr lang="ru-RU" dirty="0">
                <a:latin typeface="Times New Roman" panose="02020603050405020304" pitchFamily="18" charset="0"/>
                <a:ea typeface="Calibri" panose="020F0502020204030204" pitchFamily="34" charset="0"/>
                <a:cs typeface="Times New Roman" panose="02020603050405020304" pitchFamily="18" charset="0"/>
              </a:rPr>
              <a:t>. Чтобы эти компании могли предоставлять эти услуги, </a:t>
            </a:r>
            <a:r>
              <a:rPr lang="en-US" dirty="0">
                <a:latin typeface="Times New Roman" panose="02020603050405020304" pitchFamily="18" charset="0"/>
                <a:ea typeface="Calibri" panose="020F0502020204030204" pitchFamily="34" charset="0"/>
                <a:cs typeface="Times New Roman" panose="02020603050405020304" pitchFamily="18" charset="0"/>
              </a:rPr>
              <a:t>BELAVIA</a:t>
            </a:r>
            <a:r>
              <a:rPr lang="ru-RU" dirty="0">
                <a:latin typeface="Times New Roman" panose="02020603050405020304" pitchFamily="18" charset="0"/>
                <a:ea typeface="Calibri" panose="020F0502020204030204" pitchFamily="34" charset="0"/>
                <a:cs typeface="Times New Roman" panose="02020603050405020304" pitchFamily="18" charset="0"/>
              </a:rPr>
              <a:t> сообщает им информацию личного характера, однако им будет разрешено получать только ту информацию личного характера, которая необходима им для предоставления услуг. </a:t>
            </a:r>
            <a:r>
              <a:rPr lang="ru-RU" u="sng" dirty="0">
                <a:latin typeface="Times New Roman" panose="02020603050405020304" pitchFamily="18" charset="0"/>
                <a:ea typeface="Calibri" panose="020F0502020204030204" pitchFamily="34" charset="0"/>
                <a:cs typeface="Times New Roman" panose="02020603050405020304" pitchFamily="18" charset="0"/>
              </a:rPr>
              <a:t>Они обязаны соблюдать конфиденциальность этой информации, и им запрещено использовать ее в иных целях</a:t>
            </a:r>
            <a:r>
              <a:rPr lang="ru-RU"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1400" u="sng"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44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951" y="207322"/>
            <a:ext cx="6529159" cy="6612323"/>
          </a:xfrm>
          <a:prstGeom prst="rect">
            <a:avLst/>
          </a:prstGeom>
        </p:spPr>
        <p:txBody>
          <a:bodyPr wrap="square">
            <a:spAutoFit/>
          </a:bodyPr>
          <a:lstStyle/>
          <a:p>
            <a:pPr marL="457200" indent="540385" algn="just">
              <a:lnSpc>
                <a:spcPct val="107000"/>
              </a:lnSpc>
              <a:spcAft>
                <a:spcPts val="0"/>
              </a:spcAft>
            </a:pPr>
            <a:r>
              <a:rPr lang="ru-RU" u="sng" dirty="0">
                <a:latin typeface="Times New Roman" panose="02020603050405020304" pitchFamily="18" charset="0"/>
                <a:ea typeface="Calibri" panose="020F0502020204030204" pitchFamily="34" charset="0"/>
                <a:cs typeface="Times New Roman" panose="02020603050405020304" pitchFamily="18" charset="0"/>
              </a:rPr>
              <a:t>Авиакомпания может использовать или раскрывать личные данные потребителя и по иным причинам, в том числе, если мы считаем, что это необходимо в целях выполнения требований закона или решений суда, для защиты прав или собственности компании, защиты личной безопасности пользователей нашего сайта и других соглашений, в целях расследования или принятия мер в отношении незаконной или предполагаемой незаконной деятельности, в связи с корпоративными сделками, такими как разукрупнение, слияние, продажа активов или в маловероятном случае банкротства, или в иных целях в соответствии с вашим согласием.</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BELAVIA</a:t>
            </a:r>
            <a:r>
              <a:rPr lang="ru-RU" dirty="0">
                <a:latin typeface="Times New Roman" panose="02020603050405020304" pitchFamily="18" charset="0"/>
                <a:ea typeface="Calibri" panose="020F0502020204030204" pitchFamily="34" charset="0"/>
                <a:cs typeface="Times New Roman" panose="02020603050405020304" pitchFamily="18" charset="0"/>
              </a:rPr>
              <a:t> может раскрывать содержание сообщений или писем, однако не будет размещена или опубликована информацию личного характера, а также, за исключением случаев, предусмотренных в настоящей Политике конфиденциальности, такая информация не будет предоставляться оказывающим услуги третьим сторонам без вашего согласия. Информация не будет продана, предоставлена на правах аренды или лизинга, наши списки пользователей с адресами электронной почты третьим сторонам.</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208" y="1290959"/>
            <a:ext cx="5627940" cy="3924300"/>
          </a:xfrm>
          <a:prstGeom prst="rect">
            <a:avLst/>
          </a:prstGeom>
        </p:spPr>
      </p:pic>
    </p:spTree>
    <p:extLst>
      <p:ext uri="{BB962C8B-B14F-4D97-AF65-F5344CB8AC3E}">
        <p14:creationId xmlns:p14="http://schemas.microsoft.com/office/powerpoint/2010/main" val="12536721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1492</Words>
  <Application>Microsoft Office PowerPoint</Application>
  <PresentationFormat>Широкоэкранный</PresentationFormat>
  <Paragraphs>82</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Symbol</vt:lpstr>
      <vt:lpstr>Times New Roman</vt:lpstr>
      <vt:lpstr>Тема Office</vt:lpstr>
      <vt:lpstr>Политика информационной безопасности авиакомпании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Политика информационной безопасности авиакомпании</dc:title>
  <dc:creator>Student</dc:creator>
  <cp:lastModifiedBy>Alex Chernyavsky</cp:lastModifiedBy>
  <cp:revision>9</cp:revision>
  <dcterms:created xsi:type="dcterms:W3CDTF">2020-02-11T06:05:32Z</dcterms:created>
  <dcterms:modified xsi:type="dcterms:W3CDTF">2020-02-24T22:23:26Z</dcterms:modified>
</cp:coreProperties>
</file>