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03" r:id="rId2"/>
    <p:sldId id="402" r:id="rId3"/>
    <p:sldId id="404"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47" d="100"/>
          <a:sy n="147" d="100"/>
        </p:scale>
        <p:origin x="66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1C7F0-EF75-0DA6-8944-244DD6C7B6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15F11E2-26E1-763C-0C3D-CAB49B7FB8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B51D228-EF15-8A75-5088-D52A912FAA9A}"/>
              </a:ext>
            </a:extLst>
          </p:cNvPr>
          <p:cNvSpPr>
            <a:spLocks noGrp="1"/>
          </p:cNvSpPr>
          <p:nvPr>
            <p:ph type="dt" sz="half" idx="10"/>
          </p:nvPr>
        </p:nvSpPr>
        <p:spPr/>
        <p:txBody>
          <a:bodyPr/>
          <a:lstStyle/>
          <a:p>
            <a:fld id="{0DDF9AAB-233E-4936-97A0-A426C49CBEB3}" type="datetimeFigureOut">
              <a:rPr lang="en-AU" smtClean="0"/>
              <a:t>16/10/2025</a:t>
            </a:fld>
            <a:endParaRPr lang="en-AU"/>
          </a:p>
        </p:txBody>
      </p:sp>
      <p:sp>
        <p:nvSpPr>
          <p:cNvPr id="5" name="Footer Placeholder 4">
            <a:extLst>
              <a:ext uri="{FF2B5EF4-FFF2-40B4-BE49-F238E27FC236}">
                <a16:creationId xmlns:a16="http://schemas.microsoft.com/office/drawing/2014/main" id="{5970337F-95A7-CF98-EBA1-06B5FC7194C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080D9CC-AD5F-2598-0E33-61FC9B41F65B}"/>
              </a:ext>
            </a:extLst>
          </p:cNvPr>
          <p:cNvSpPr>
            <a:spLocks noGrp="1"/>
          </p:cNvSpPr>
          <p:nvPr>
            <p:ph type="sldNum" sz="quarter" idx="12"/>
          </p:nvPr>
        </p:nvSpPr>
        <p:spPr/>
        <p:txBody>
          <a:bodyPr/>
          <a:lstStyle/>
          <a:p>
            <a:fld id="{71194F0A-61C8-42AC-AED3-361C61B5D938}" type="slidenum">
              <a:rPr lang="en-AU" smtClean="0"/>
              <a:t>‹#›</a:t>
            </a:fld>
            <a:endParaRPr lang="en-AU"/>
          </a:p>
        </p:txBody>
      </p:sp>
    </p:spTree>
    <p:extLst>
      <p:ext uri="{BB962C8B-B14F-4D97-AF65-F5344CB8AC3E}">
        <p14:creationId xmlns:p14="http://schemas.microsoft.com/office/powerpoint/2010/main" val="4050275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CC94-99B4-4725-930A-A5E934CC404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ED085B6-B534-2821-8288-3D55DB556D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098EF1-2BD6-5220-0F0E-64C20FACAFFC}"/>
              </a:ext>
            </a:extLst>
          </p:cNvPr>
          <p:cNvSpPr>
            <a:spLocks noGrp="1"/>
          </p:cNvSpPr>
          <p:nvPr>
            <p:ph type="dt" sz="half" idx="10"/>
          </p:nvPr>
        </p:nvSpPr>
        <p:spPr/>
        <p:txBody>
          <a:bodyPr/>
          <a:lstStyle/>
          <a:p>
            <a:fld id="{0DDF9AAB-233E-4936-97A0-A426C49CBEB3}" type="datetimeFigureOut">
              <a:rPr lang="en-AU" smtClean="0"/>
              <a:t>16/10/2025</a:t>
            </a:fld>
            <a:endParaRPr lang="en-AU"/>
          </a:p>
        </p:txBody>
      </p:sp>
      <p:sp>
        <p:nvSpPr>
          <p:cNvPr id="5" name="Footer Placeholder 4">
            <a:extLst>
              <a:ext uri="{FF2B5EF4-FFF2-40B4-BE49-F238E27FC236}">
                <a16:creationId xmlns:a16="http://schemas.microsoft.com/office/drawing/2014/main" id="{8CBCC098-F16A-2B92-FBB2-E9597AFAB5F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2407E3B-F6C3-5690-5A23-66114FC07691}"/>
              </a:ext>
            </a:extLst>
          </p:cNvPr>
          <p:cNvSpPr>
            <a:spLocks noGrp="1"/>
          </p:cNvSpPr>
          <p:nvPr>
            <p:ph type="sldNum" sz="quarter" idx="12"/>
          </p:nvPr>
        </p:nvSpPr>
        <p:spPr/>
        <p:txBody>
          <a:bodyPr/>
          <a:lstStyle/>
          <a:p>
            <a:fld id="{71194F0A-61C8-42AC-AED3-361C61B5D938}" type="slidenum">
              <a:rPr lang="en-AU" smtClean="0"/>
              <a:t>‹#›</a:t>
            </a:fld>
            <a:endParaRPr lang="en-AU"/>
          </a:p>
        </p:txBody>
      </p:sp>
    </p:spTree>
    <p:extLst>
      <p:ext uri="{BB962C8B-B14F-4D97-AF65-F5344CB8AC3E}">
        <p14:creationId xmlns:p14="http://schemas.microsoft.com/office/powerpoint/2010/main" val="3689179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0F139F-9E87-C3B9-F690-E718F01EC2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16F1542-924F-CACC-EEA2-0053B57C3B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C08FDB3-B426-DEF9-32F8-B16053A328B8}"/>
              </a:ext>
            </a:extLst>
          </p:cNvPr>
          <p:cNvSpPr>
            <a:spLocks noGrp="1"/>
          </p:cNvSpPr>
          <p:nvPr>
            <p:ph type="dt" sz="half" idx="10"/>
          </p:nvPr>
        </p:nvSpPr>
        <p:spPr/>
        <p:txBody>
          <a:bodyPr/>
          <a:lstStyle/>
          <a:p>
            <a:fld id="{0DDF9AAB-233E-4936-97A0-A426C49CBEB3}" type="datetimeFigureOut">
              <a:rPr lang="en-AU" smtClean="0"/>
              <a:t>16/10/2025</a:t>
            </a:fld>
            <a:endParaRPr lang="en-AU"/>
          </a:p>
        </p:txBody>
      </p:sp>
      <p:sp>
        <p:nvSpPr>
          <p:cNvPr id="5" name="Footer Placeholder 4">
            <a:extLst>
              <a:ext uri="{FF2B5EF4-FFF2-40B4-BE49-F238E27FC236}">
                <a16:creationId xmlns:a16="http://schemas.microsoft.com/office/drawing/2014/main" id="{9F14CC21-F674-A8FF-1256-34D14DF253E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D704795-4CF7-033C-3A24-15D494D39946}"/>
              </a:ext>
            </a:extLst>
          </p:cNvPr>
          <p:cNvSpPr>
            <a:spLocks noGrp="1"/>
          </p:cNvSpPr>
          <p:nvPr>
            <p:ph type="sldNum" sz="quarter" idx="12"/>
          </p:nvPr>
        </p:nvSpPr>
        <p:spPr/>
        <p:txBody>
          <a:bodyPr/>
          <a:lstStyle/>
          <a:p>
            <a:fld id="{71194F0A-61C8-42AC-AED3-361C61B5D938}" type="slidenum">
              <a:rPr lang="en-AU" smtClean="0"/>
              <a:t>‹#›</a:t>
            </a:fld>
            <a:endParaRPr lang="en-AU"/>
          </a:p>
        </p:txBody>
      </p:sp>
    </p:spTree>
    <p:extLst>
      <p:ext uri="{BB962C8B-B14F-4D97-AF65-F5344CB8AC3E}">
        <p14:creationId xmlns:p14="http://schemas.microsoft.com/office/powerpoint/2010/main" val="1907086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0427-7FD5-E3D2-789B-050D9B9044C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7550441-C8A3-2B40-D012-6003574BF0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21FAA5B-1B69-4171-1F81-8087BBAD0932}"/>
              </a:ext>
            </a:extLst>
          </p:cNvPr>
          <p:cNvSpPr>
            <a:spLocks noGrp="1"/>
          </p:cNvSpPr>
          <p:nvPr>
            <p:ph type="dt" sz="half" idx="10"/>
          </p:nvPr>
        </p:nvSpPr>
        <p:spPr/>
        <p:txBody>
          <a:bodyPr/>
          <a:lstStyle/>
          <a:p>
            <a:fld id="{0DDF9AAB-233E-4936-97A0-A426C49CBEB3}" type="datetimeFigureOut">
              <a:rPr lang="en-AU" smtClean="0"/>
              <a:t>16/10/2025</a:t>
            </a:fld>
            <a:endParaRPr lang="en-AU"/>
          </a:p>
        </p:txBody>
      </p:sp>
      <p:sp>
        <p:nvSpPr>
          <p:cNvPr id="5" name="Footer Placeholder 4">
            <a:extLst>
              <a:ext uri="{FF2B5EF4-FFF2-40B4-BE49-F238E27FC236}">
                <a16:creationId xmlns:a16="http://schemas.microsoft.com/office/drawing/2014/main" id="{8347F64E-C513-2897-9B98-AC7E6996356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0392411-E4B7-BB61-D12D-208DFFB278EA}"/>
              </a:ext>
            </a:extLst>
          </p:cNvPr>
          <p:cNvSpPr>
            <a:spLocks noGrp="1"/>
          </p:cNvSpPr>
          <p:nvPr>
            <p:ph type="sldNum" sz="quarter" idx="12"/>
          </p:nvPr>
        </p:nvSpPr>
        <p:spPr/>
        <p:txBody>
          <a:bodyPr/>
          <a:lstStyle/>
          <a:p>
            <a:fld id="{71194F0A-61C8-42AC-AED3-361C61B5D938}" type="slidenum">
              <a:rPr lang="en-AU" smtClean="0"/>
              <a:t>‹#›</a:t>
            </a:fld>
            <a:endParaRPr lang="en-AU"/>
          </a:p>
        </p:txBody>
      </p:sp>
    </p:spTree>
    <p:extLst>
      <p:ext uri="{BB962C8B-B14F-4D97-AF65-F5344CB8AC3E}">
        <p14:creationId xmlns:p14="http://schemas.microsoft.com/office/powerpoint/2010/main" val="735258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1A9E-0792-1D87-9616-D25D1A4484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44EFB84-A1D5-B770-6772-1B73B3E44C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B2BBC2-001A-4919-4F46-E2682CFD6436}"/>
              </a:ext>
            </a:extLst>
          </p:cNvPr>
          <p:cNvSpPr>
            <a:spLocks noGrp="1"/>
          </p:cNvSpPr>
          <p:nvPr>
            <p:ph type="dt" sz="half" idx="10"/>
          </p:nvPr>
        </p:nvSpPr>
        <p:spPr/>
        <p:txBody>
          <a:bodyPr/>
          <a:lstStyle/>
          <a:p>
            <a:fld id="{0DDF9AAB-233E-4936-97A0-A426C49CBEB3}" type="datetimeFigureOut">
              <a:rPr lang="en-AU" smtClean="0"/>
              <a:t>16/10/2025</a:t>
            </a:fld>
            <a:endParaRPr lang="en-AU"/>
          </a:p>
        </p:txBody>
      </p:sp>
      <p:sp>
        <p:nvSpPr>
          <p:cNvPr id="5" name="Footer Placeholder 4">
            <a:extLst>
              <a:ext uri="{FF2B5EF4-FFF2-40B4-BE49-F238E27FC236}">
                <a16:creationId xmlns:a16="http://schemas.microsoft.com/office/drawing/2014/main" id="{BE521CBD-816F-D22E-FDEB-539F42604FF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C333DF3-BE16-AED0-53DF-5FCAD5471377}"/>
              </a:ext>
            </a:extLst>
          </p:cNvPr>
          <p:cNvSpPr>
            <a:spLocks noGrp="1"/>
          </p:cNvSpPr>
          <p:nvPr>
            <p:ph type="sldNum" sz="quarter" idx="12"/>
          </p:nvPr>
        </p:nvSpPr>
        <p:spPr/>
        <p:txBody>
          <a:bodyPr/>
          <a:lstStyle/>
          <a:p>
            <a:fld id="{71194F0A-61C8-42AC-AED3-361C61B5D938}" type="slidenum">
              <a:rPr lang="en-AU" smtClean="0"/>
              <a:t>‹#›</a:t>
            </a:fld>
            <a:endParaRPr lang="en-AU"/>
          </a:p>
        </p:txBody>
      </p:sp>
    </p:spTree>
    <p:extLst>
      <p:ext uri="{BB962C8B-B14F-4D97-AF65-F5344CB8AC3E}">
        <p14:creationId xmlns:p14="http://schemas.microsoft.com/office/powerpoint/2010/main" val="1993920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D555-1330-EEBB-9F63-3FD3211DC6E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D44F18B-9F77-8DDF-9070-415486E37E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6801830-D65B-ED7A-0871-28D0F19D5C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50B5761-FAB0-6A83-6884-F324F8715AF2}"/>
              </a:ext>
            </a:extLst>
          </p:cNvPr>
          <p:cNvSpPr>
            <a:spLocks noGrp="1"/>
          </p:cNvSpPr>
          <p:nvPr>
            <p:ph type="dt" sz="half" idx="10"/>
          </p:nvPr>
        </p:nvSpPr>
        <p:spPr/>
        <p:txBody>
          <a:bodyPr/>
          <a:lstStyle/>
          <a:p>
            <a:fld id="{0DDF9AAB-233E-4936-97A0-A426C49CBEB3}" type="datetimeFigureOut">
              <a:rPr lang="en-AU" smtClean="0"/>
              <a:t>16/10/2025</a:t>
            </a:fld>
            <a:endParaRPr lang="en-AU"/>
          </a:p>
        </p:txBody>
      </p:sp>
      <p:sp>
        <p:nvSpPr>
          <p:cNvPr id="6" name="Footer Placeholder 5">
            <a:extLst>
              <a:ext uri="{FF2B5EF4-FFF2-40B4-BE49-F238E27FC236}">
                <a16:creationId xmlns:a16="http://schemas.microsoft.com/office/drawing/2014/main" id="{53577754-9045-1CD0-8F12-7D7438DDAF0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E39F91F-9E8B-3672-2F27-2EA699D8ACA5}"/>
              </a:ext>
            </a:extLst>
          </p:cNvPr>
          <p:cNvSpPr>
            <a:spLocks noGrp="1"/>
          </p:cNvSpPr>
          <p:nvPr>
            <p:ph type="sldNum" sz="quarter" idx="12"/>
          </p:nvPr>
        </p:nvSpPr>
        <p:spPr/>
        <p:txBody>
          <a:bodyPr/>
          <a:lstStyle/>
          <a:p>
            <a:fld id="{71194F0A-61C8-42AC-AED3-361C61B5D938}" type="slidenum">
              <a:rPr lang="en-AU" smtClean="0"/>
              <a:t>‹#›</a:t>
            </a:fld>
            <a:endParaRPr lang="en-AU"/>
          </a:p>
        </p:txBody>
      </p:sp>
    </p:spTree>
    <p:extLst>
      <p:ext uri="{BB962C8B-B14F-4D97-AF65-F5344CB8AC3E}">
        <p14:creationId xmlns:p14="http://schemas.microsoft.com/office/powerpoint/2010/main" val="862979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545F9-91E1-C652-40EF-0F0ECF08194D}"/>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D23A8EE-9163-75F0-6713-28A89271D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F3097E-1A07-AA40-79DE-548B669136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AA8BBFB-789A-4404-5361-2A649D232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229A2A-1DC4-60E5-7EFA-9548A253A0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589036C3-1F1E-3D18-0D43-19EDEB2AA8B3}"/>
              </a:ext>
            </a:extLst>
          </p:cNvPr>
          <p:cNvSpPr>
            <a:spLocks noGrp="1"/>
          </p:cNvSpPr>
          <p:nvPr>
            <p:ph type="dt" sz="half" idx="10"/>
          </p:nvPr>
        </p:nvSpPr>
        <p:spPr/>
        <p:txBody>
          <a:bodyPr/>
          <a:lstStyle/>
          <a:p>
            <a:fld id="{0DDF9AAB-233E-4936-97A0-A426C49CBEB3}" type="datetimeFigureOut">
              <a:rPr lang="en-AU" smtClean="0"/>
              <a:t>16/10/2025</a:t>
            </a:fld>
            <a:endParaRPr lang="en-AU"/>
          </a:p>
        </p:txBody>
      </p:sp>
      <p:sp>
        <p:nvSpPr>
          <p:cNvPr id="8" name="Footer Placeholder 7">
            <a:extLst>
              <a:ext uri="{FF2B5EF4-FFF2-40B4-BE49-F238E27FC236}">
                <a16:creationId xmlns:a16="http://schemas.microsoft.com/office/drawing/2014/main" id="{A7949734-2C83-1B6F-57FF-4B849144920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EA08ABE-C0E4-E8EA-4D34-BC6032EAFE1D}"/>
              </a:ext>
            </a:extLst>
          </p:cNvPr>
          <p:cNvSpPr>
            <a:spLocks noGrp="1"/>
          </p:cNvSpPr>
          <p:nvPr>
            <p:ph type="sldNum" sz="quarter" idx="12"/>
          </p:nvPr>
        </p:nvSpPr>
        <p:spPr/>
        <p:txBody>
          <a:bodyPr/>
          <a:lstStyle/>
          <a:p>
            <a:fld id="{71194F0A-61C8-42AC-AED3-361C61B5D938}" type="slidenum">
              <a:rPr lang="en-AU" smtClean="0"/>
              <a:t>‹#›</a:t>
            </a:fld>
            <a:endParaRPr lang="en-AU"/>
          </a:p>
        </p:txBody>
      </p:sp>
    </p:spTree>
    <p:extLst>
      <p:ext uri="{BB962C8B-B14F-4D97-AF65-F5344CB8AC3E}">
        <p14:creationId xmlns:p14="http://schemas.microsoft.com/office/powerpoint/2010/main" val="179519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9184-54DE-9A83-9C67-A4558FB9095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9E019489-9A8F-D117-82B0-15AD22D7161B}"/>
              </a:ext>
            </a:extLst>
          </p:cNvPr>
          <p:cNvSpPr>
            <a:spLocks noGrp="1"/>
          </p:cNvSpPr>
          <p:nvPr>
            <p:ph type="dt" sz="half" idx="10"/>
          </p:nvPr>
        </p:nvSpPr>
        <p:spPr/>
        <p:txBody>
          <a:bodyPr/>
          <a:lstStyle/>
          <a:p>
            <a:fld id="{0DDF9AAB-233E-4936-97A0-A426C49CBEB3}" type="datetimeFigureOut">
              <a:rPr lang="en-AU" smtClean="0"/>
              <a:t>16/10/2025</a:t>
            </a:fld>
            <a:endParaRPr lang="en-AU"/>
          </a:p>
        </p:txBody>
      </p:sp>
      <p:sp>
        <p:nvSpPr>
          <p:cNvPr id="4" name="Footer Placeholder 3">
            <a:extLst>
              <a:ext uri="{FF2B5EF4-FFF2-40B4-BE49-F238E27FC236}">
                <a16:creationId xmlns:a16="http://schemas.microsoft.com/office/drawing/2014/main" id="{70B6F500-E1BA-75A0-BB35-3BA72CDD066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9CF04CA-BDEB-11A6-7530-E839464CF5A3}"/>
              </a:ext>
            </a:extLst>
          </p:cNvPr>
          <p:cNvSpPr>
            <a:spLocks noGrp="1"/>
          </p:cNvSpPr>
          <p:nvPr>
            <p:ph type="sldNum" sz="quarter" idx="12"/>
          </p:nvPr>
        </p:nvSpPr>
        <p:spPr/>
        <p:txBody>
          <a:bodyPr/>
          <a:lstStyle/>
          <a:p>
            <a:fld id="{71194F0A-61C8-42AC-AED3-361C61B5D938}" type="slidenum">
              <a:rPr lang="en-AU" smtClean="0"/>
              <a:t>‹#›</a:t>
            </a:fld>
            <a:endParaRPr lang="en-AU"/>
          </a:p>
        </p:txBody>
      </p:sp>
    </p:spTree>
    <p:extLst>
      <p:ext uri="{BB962C8B-B14F-4D97-AF65-F5344CB8AC3E}">
        <p14:creationId xmlns:p14="http://schemas.microsoft.com/office/powerpoint/2010/main" val="83614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229B48-E3F4-8886-E886-501646716039}"/>
              </a:ext>
            </a:extLst>
          </p:cNvPr>
          <p:cNvSpPr>
            <a:spLocks noGrp="1"/>
          </p:cNvSpPr>
          <p:nvPr>
            <p:ph type="dt" sz="half" idx="10"/>
          </p:nvPr>
        </p:nvSpPr>
        <p:spPr/>
        <p:txBody>
          <a:bodyPr/>
          <a:lstStyle/>
          <a:p>
            <a:fld id="{0DDF9AAB-233E-4936-97A0-A426C49CBEB3}" type="datetimeFigureOut">
              <a:rPr lang="en-AU" smtClean="0"/>
              <a:t>16/10/2025</a:t>
            </a:fld>
            <a:endParaRPr lang="en-AU"/>
          </a:p>
        </p:txBody>
      </p:sp>
      <p:sp>
        <p:nvSpPr>
          <p:cNvPr id="3" name="Footer Placeholder 2">
            <a:extLst>
              <a:ext uri="{FF2B5EF4-FFF2-40B4-BE49-F238E27FC236}">
                <a16:creationId xmlns:a16="http://schemas.microsoft.com/office/drawing/2014/main" id="{D752CD62-6304-60C4-BB0A-27F19BEE63B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A4C0381-C4F2-3386-CECA-1B6CAF7CC435}"/>
              </a:ext>
            </a:extLst>
          </p:cNvPr>
          <p:cNvSpPr>
            <a:spLocks noGrp="1"/>
          </p:cNvSpPr>
          <p:nvPr>
            <p:ph type="sldNum" sz="quarter" idx="12"/>
          </p:nvPr>
        </p:nvSpPr>
        <p:spPr/>
        <p:txBody>
          <a:bodyPr/>
          <a:lstStyle/>
          <a:p>
            <a:fld id="{71194F0A-61C8-42AC-AED3-361C61B5D938}" type="slidenum">
              <a:rPr lang="en-AU" smtClean="0"/>
              <a:t>‹#›</a:t>
            </a:fld>
            <a:endParaRPr lang="en-AU"/>
          </a:p>
        </p:txBody>
      </p:sp>
    </p:spTree>
    <p:extLst>
      <p:ext uri="{BB962C8B-B14F-4D97-AF65-F5344CB8AC3E}">
        <p14:creationId xmlns:p14="http://schemas.microsoft.com/office/powerpoint/2010/main" val="693759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9EEE-1944-A308-8603-80AE7C6A7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D01D684-DC4F-E67C-ECB9-E29245C9D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AFE4B15B-5561-8C3A-FBDE-2D9905320E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B005C-3305-A384-599C-6E359193A858}"/>
              </a:ext>
            </a:extLst>
          </p:cNvPr>
          <p:cNvSpPr>
            <a:spLocks noGrp="1"/>
          </p:cNvSpPr>
          <p:nvPr>
            <p:ph type="dt" sz="half" idx="10"/>
          </p:nvPr>
        </p:nvSpPr>
        <p:spPr/>
        <p:txBody>
          <a:bodyPr/>
          <a:lstStyle/>
          <a:p>
            <a:fld id="{0DDF9AAB-233E-4936-97A0-A426C49CBEB3}" type="datetimeFigureOut">
              <a:rPr lang="en-AU" smtClean="0"/>
              <a:t>16/10/2025</a:t>
            </a:fld>
            <a:endParaRPr lang="en-AU"/>
          </a:p>
        </p:txBody>
      </p:sp>
      <p:sp>
        <p:nvSpPr>
          <p:cNvPr id="6" name="Footer Placeholder 5">
            <a:extLst>
              <a:ext uri="{FF2B5EF4-FFF2-40B4-BE49-F238E27FC236}">
                <a16:creationId xmlns:a16="http://schemas.microsoft.com/office/drawing/2014/main" id="{EC3C4399-5AD2-AF90-25CD-94C2EEBD50B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6E1A9FB-09CF-00C2-CDF8-4557F83E9364}"/>
              </a:ext>
            </a:extLst>
          </p:cNvPr>
          <p:cNvSpPr>
            <a:spLocks noGrp="1"/>
          </p:cNvSpPr>
          <p:nvPr>
            <p:ph type="sldNum" sz="quarter" idx="12"/>
          </p:nvPr>
        </p:nvSpPr>
        <p:spPr/>
        <p:txBody>
          <a:bodyPr/>
          <a:lstStyle/>
          <a:p>
            <a:fld id="{71194F0A-61C8-42AC-AED3-361C61B5D938}" type="slidenum">
              <a:rPr lang="en-AU" smtClean="0"/>
              <a:t>‹#›</a:t>
            </a:fld>
            <a:endParaRPr lang="en-AU"/>
          </a:p>
        </p:txBody>
      </p:sp>
    </p:spTree>
    <p:extLst>
      <p:ext uri="{BB962C8B-B14F-4D97-AF65-F5344CB8AC3E}">
        <p14:creationId xmlns:p14="http://schemas.microsoft.com/office/powerpoint/2010/main" val="74299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C97D-3B7C-3560-C0F4-73BE030332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AE64ABD-3FD2-1940-0D2C-642BE21EEC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968E3A8-2177-92A5-79A7-2674910035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CA1D6-8466-CE71-CFE5-E65B4AAF0307}"/>
              </a:ext>
            </a:extLst>
          </p:cNvPr>
          <p:cNvSpPr>
            <a:spLocks noGrp="1"/>
          </p:cNvSpPr>
          <p:nvPr>
            <p:ph type="dt" sz="half" idx="10"/>
          </p:nvPr>
        </p:nvSpPr>
        <p:spPr/>
        <p:txBody>
          <a:bodyPr/>
          <a:lstStyle/>
          <a:p>
            <a:fld id="{0DDF9AAB-233E-4936-97A0-A426C49CBEB3}" type="datetimeFigureOut">
              <a:rPr lang="en-AU" smtClean="0"/>
              <a:t>16/10/2025</a:t>
            </a:fld>
            <a:endParaRPr lang="en-AU"/>
          </a:p>
        </p:txBody>
      </p:sp>
      <p:sp>
        <p:nvSpPr>
          <p:cNvPr id="6" name="Footer Placeholder 5">
            <a:extLst>
              <a:ext uri="{FF2B5EF4-FFF2-40B4-BE49-F238E27FC236}">
                <a16:creationId xmlns:a16="http://schemas.microsoft.com/office/drawing/2014/main" id="{CF0CC902-C431-0C12-2A47-6A024A39253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F012A7A-97EB-D399-E9EA-F20D85735685}"/>
              </a:ext>
            </a:extLst>
          </p:cNvPr>
          <p:cNvSpPr>
            <a:spLocks noGrp="1"/>
          </p:cNvSpPr>
          <p:nvPr>
            <p:ph type="sldNum" sz="quarter" idx="12"/>
          </p:nvPr>
        </p:nvSpPr>
        <p:spPr/>
        <p:txBody>
          <a:bodyPr/>
          <a:lstStyle/>
          <a:p>
            <a:fld id="{71194F0A-61C8-42AC-AED3-361C61B5D938}" type="slidenum">
              <a:rPr lang="en-AU" smtClean="0"/>
              <a:t>‹#›</a:t>
            </a:fld>
            <a:endParaRPr lang="en-AU"/>
          </a:p>
        </p:txBody>
      </p:sp>
    </p:spTree>
    <p:extLst>
      <p:ext uri="{BB962C8B-B14F-4D97-AF65-F5344CB8AC3E}">
        <p14:creationId xmlns:p14="http://schemas.microsoft.com/office/powerpoint/2010/main" val="2123799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ADC586-803E-844C-2E62-3917B20F50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922CE1B-2716-9BAE-C174-C119D6CA96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30A2F13-85AC-3981-9C0C-9E587E1856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DF9AAB-233E-4936-97A0-A426C49CBEB3}" type="datetimeFigureOut">
              <a:rPr lang="en-AU" smtClean="0"/>
              <a:t>16/10/2025</a:t>
            </a:fld>
            <a:endParaRPr lang="en-AU"/>
          </a:p>
        </p:txBody>
      </p:sp>
      <p:sp>
        <p:nvSpPr>
          <p:cNvPr id="5" name="Footer Placeholder 4">
            <a:extLst>
              <a:ext uri="{FF2B5EF4-FFF2-40B4-BE49-F238E27FC236}">
                <a16:creationId xmlns:a16="http://schemas.microsoft.com/office/drawing/2014/main" id="{BFE513C1-46B2-3E17-A897-60B8F1ADDC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28383767-6ADC-7475-8C43-372C3F96CF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194F0A-61C8-42AC-AED3-361C61B5D938}" type="slidenum">
              <a:rPr lang="en-AU" smtClean="0"/>
              <a:t>‹#›</a:t>
            </a:fld>
            <a:endParaRPr lang="en-AU"/>
          </a:p>
        </p:txBody>
      </p:sp>
    </p:spTree>
    <p:extLst>
      <p:ext uri="{BB962C8B-B14F-4D97-AF65-F5344CB8AC3E}">
        <p14:creationId xmlns:p14="http://schemas.microsoft.com/office/powerpoint/2010/main" val="2694479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hyperlink" Target="https://doi.org/10.1007/s00484-011-0454-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ADABE-ACAC-65D6-31CE-5C844D501733}"/>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DAD5EDA-C72D-F775-71EC-5F10ED3992F4}"/>
              </a:ext>
            </a:extLst>
          </p:cNvPr>
          <p:cNvSpPr>
            <a:spLocks noGrp="1"/>
          </p:cNvSpPr>
          <p:nvPr>
            <p:ph type="title"/>
          </p:nvPr>
        </p:nvSpPr>
        <p:spPr>
          <a:xfrm>
            <a:off x="254668" y="104525"/>
            <a:ext cx="11937332" cy="6056326"/>
          </a:xfrm>
        </p:spPr>
        <p:txBody>
          <a:bodyPr>
            <a:normAutofit/>
          </a:bodyPr>
          <a:lstStyle/>
          <a:p>
            <a:r>
              <a:rPr lang="en-AU" sz="3200"/>
              <a:t>Methodology for computing the UTCI</a:t>
            </a:r>
            <a:br>
              <a:rPr lang="en-AU" sz="3200"/>
            </a:br>
            <a:r>
              <a:rPr lang="en-AU" sz="3200"/>
              <a:t>1) Estimate the mean radiant temperature (MRT) as in (Napoli,2020)*, but integrating eqn. 6 over the entire daily light time</a:t>
            </a:r>
            <a:br>
              <a:rPr lang="en-AU" sz="3200"/>
            </a:br>
            <a:br>
              <a:rPr lang="en-AU" sz="3200"/>
            </a:br>
            <a:r>
              <a:rPr lang="en-AU" sz="3200"/>
              <a:t>2) Get the UTCI values from lookup tables.</a:t>
            </a:r>
            <a:br>
              <a:rPr lang="en-AU" sz="3200"/>
            </a:br>
            <a:r>
              <a:rPr lang="en-AU" sz="3200"/>
              <a:t>ESM-4 of (Brode et al, 2012)**.</a:t>
            </a:r>
            <a:br>
              <a:rPr lang="en-AU" sz="3200"/>
            </a:br>
            <a:br>
              <a:rPr lang="en-AU" sz="3200"/>
            </a:br>
            <a:br>
              <a:rPr lang="en-AU" sz="3200"/>
            </a:br>
            <a:r>
              <a:rPr lang="en-AU" sz="3200"/>
              <a:t>In the case of CMIP6 data the variables used are </a:t>
            </a:r>
            <a:r>
              <a:rPr lang="en-AU" sz="3200" err="1"/>
              <a:t>tasmax</a:t>
            </a:r>
            <a:r>
              <a:rPr lang="en-AU" sz="3200"/>
              <a:t>, </a:t>
            </a:r>
            <a:r>
              <a:rPr lang="en-AU" sz="3200" err="1"/>
              <a:t>hursmax</a:t>
            </a:r>
            <a:r>
              <a:rPr lang="en-AU" sz="3200"/>
              <a:t>, </a:t>
            </a:r>
            <a:r>
              <a:rPr lang="en-AU" sz="3200" err="1"/>
              <a:t>sfcWindmax</a:t>
            </a:r>
            <a:r>
              <a:rPr lang="en-AU" sz="3200"/>
              <a:t>, </a:t>
            </a:r>
            <a:r>
              <a:rPr lang="en-AU" sz="3200" err="1"/>
              <a:t>rsds</a:t>
            </a:r>
            <a:r>
              <a:rPr lang="en-AU" sz="3200"/>
              <a:t>, </a:t>
            </a:r>
            <a:r>
              <a:rPr lang="en-AU" sz="3200" err="1"/>
              <a:t>rsus,rlds</a:t>
            </a:r>
            <a:r>
              <a:rPr lang="en-AU" sz="3200"/>
              <a:t>, </a:t>
            </a:r>
            <a:r>
              <a:rPr lang="en-AU" sz="3200" err="1"/>
              <a:t>rlus</a:t>
            </a:r>
            <a:r>
              <a:rPr lang="en-AU" sz="3200"/>
              <a:t>. No model used in this study, except for the IPSL historical r1i1p1f1 has </a:t>
            </a:r>
            <a:r>
              <a:rPr lang="en-AU" sz="3200" err="1"/>
              <a:t>rsdsdiff</a:t>
            </a:r>
            <a:r>
              <a:rPr lang="en-AU" sz="3200"/>
              <a:t> and is assumed to be zero when calculating the MRT.</a:t>
            </a:r>
            <a:endParaRPr lang="en-US" sz="3200">
              <a:latin typeface="+mn-lt"/>
            </a:endParaRPr>
          </a:p>
        </p:txBody>
      </p:sp>
      <p:sp>
        <p:nvSpPr>
          <p:cNvPr id="11" name="TextBox 10">
            <a:extLst>
              <a:ext uri="{FF2B5EF4-FFF2-40B4-BE49-F238E27FC236}">
                <a16:creationId xmlns:a16="http://schemas.microsoft.com/office/drawing/2014/main" id="{F713EDB2-92D0-8076-8F3C-337EAB0371BE}"/>
              </a:ext>
            </a:extLst>
          </p:cNvPr>
          <p:cNvSpPr txBox="1"/>
          <p:nvPr/>
        </p:nvSpPr>
        <p:spPr>
          <a:xfrm>
            <a:off x="53630" y="5976185"/>
            <a:ext cx="5384678" cy="646331"/>
          </a:xfrm>
          <a:prstGeom prst="rect">
            <a:avLst/>
          </a:prstGeom>
          <a:noFill/>
        </p:spPr>
        <p:txBody>
          <a:bodyPr wrap="square">
            <a:spAutoFit/>
          </a:bodyPr>
          <a:lstStyle/>
          <a:p>
            <a:r>
              <a:rPr lang="es-419" noProof="0"/>
              <a:t>*  h</a:t>
            </a:r>
            <a:r>
              <a:rPr lang="en-AU"/>
              <a:t>ttps://doi.org/10.1007/s00484-020-01900-5</a:t>
            </a:r>
          </a:p>
          <a:p>
            <a:r>
              <a:rPr lang="en-AU" noProof="0"/>
              <a:t>**</a:t>
            </a:r>
            <a:r>
              <a:rPr lang="en-AU"/>
              <a:t> </a:t>
            </a:r>
            <a:r>
              <a:rPr lang="es-419" noProof="0"/>
              <a:t>h</a:t>
            </a:r>
            <a:r>
              <a:rPr lang="en-AU"/>
              <a:t>ttps://doi.org/10.1007/s00484-011-0454-1</a:t>
            </a:r>
            <a:endParaRPr lang="es-419" noProof="0"/>
          </a:p>
        </p:txBody>
      </p:sp>
    </p:spTree>
    <p:extLst>
      <p:ext uri="{BB962C8B-B14F-4D97-AF65-F5344CB8AC3E}">
        <p14:creationId xmlns:p14="http://schemas.microsoft.com/office/powerpoint/2010/main" val="1141879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463A4-97D2-4F63-B07F-876818BB03AD}"/>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itle 1">
                <a:extLst>
                  <a:ext uri="{FF2B5EF4-FFF2-40B4-BE49-F238E27FC236}">
                    <a16:creationId xmlns:a16="http://schemas.microsoft.com/office/drawing/2014/main" id="{2CA3866F-61DA-DC5E-838D-E687ED6E020C}"/>
                  </a:ext>
                </a:extLst>
              </p:cNvPr>
              <p:cNvSpPr>
                <a:spLocks noGrp="1"/>
              </p:cNvSpPr>
              <p:nvPr>
                <p:ph type="title"/>
              </p:nvPr>
            </p:nvSpPr>
            <p:spPr>
              <a:xfrm>
                <a:off x="127334" y="117495"/>
                <a:ext cx="11937332" cy="6056326"/>
              </a:xfrm>
            </p:spPr>
            <p:txBody>
              <a:bodyPr>
                <a:normAutofit fontScale="90000"/>
              </a:bodyPr>
              <a:lstStyle/>
              <a:p>
                <a:r>
                  <a:rPr lang="en-AU" sz="3200" dirty="0"/>
                  <a:t>Methodology for computing the UTCI*</a:t>
                </a:r>
                <a:br>
                  <a:rPr lang="en-AU" sz="3200" dirty="0"/>
                </a:br>
                <a:r>
                  <a:rPr lang="en-AU" sz="3200" dirty="0"/>
                  <a:t>1) Estimate the mean radiant temperature (MRT) as in (Napoli,2020)*, but integrating eqn. 6 over the entire daylight period</a:t>
                </a:r>
                <a:br>
                  <a:rPr lang="en-AU" sz="3200" dirty="0"/>
                </a:br>
                <a:br>
                  <a:rPr lang="en-AU" sz="3200" dirty="0"/>
                </a:br>
                <a:r>
                  <a:rPr lang="en-AU" sz="3200" dirty="0" err="1"/>
                  <a:t>eqn</a:t>
                </a:r>
                <a:r>
                  <a:rPr lang="en-AU" sz="3200" dirty="0"/>
                  <a:t> 6 integrated over a day: </a:t>
                </a:r>
                <a14:m>
                  <m:oMath xmlns:m="http://schemas.openxmlformats.org/officeDocument/2006/math">
                    <m:acc>
                      <m:accPr>
                        <m:chr m:val="̅"/>
                        <m:ctrlPr>
                          <a:rPr lang="en-AU" sz="3200" i="1" smtClean="0">
                            <a:latin typeface="Cambria Math" panose="02040503050406030204" pitchFamily="18" charset="0"/>
                          </a:rPr>
                        </m:ctrlPr>
                      </m:accPr>
                      <m:e>
                        <m:func>
                          <m:funcPr>
                            <m:ctrlPr>
                              <a:rPr lang="en-AU" sz="3200" i="1">
                                <a:latin typeface="Cambria Math" panose="02040503050406030204" pitchFamily="18" charset="0"/>
                              </a:rPr>
                            </m:ctrlPr>
                          </m:funcPr>
                          <m:fName>
                            <m:r>
                              <m:rPr>
                                <m:sty m:val="p"/>
                              </m:rPr>
                              <a:rPr lang="en-AU" sz="3200">
                                <a:latin typeface="Cambria Math" panose="02040503050406030204" pitchFamily="18" charset="0"/>
                              </a:rPr>
                              <m:t>cos</m:t>
                            </m:r>
                          </m:fName>
                          <m:e>
                            <m:sSub>
                              <m:sSubPr>
                                <m:ctrlPr>
                                  <a:rPr lang="en-AU" sz="3200" i="1" smtClean="0">
                                    <a:latin typeface="Cambria Math" panose="02040503050406030204" pitchFamily="18" charset="0"/>
                                  </a:rPr>
                                </m:ctrlPr>
                              </m:sSubPr>
                              <m:e>
                                <m:r>
                                  <a:rPr lang="en-AU" sz="3200" i="1">
                                    <a:latin typeface="Cambria Math" panose="02040503050406030204" pitchFamily="18" charset="0"/>
                                    <a:ea typeface="Cambria Math" panose="02040503050406030204" pitchFamily="18" charset="0"/>
                                  </a:rPr>
                                  <m:t>𝜃</m:t>
                                </m:r>
                              </m:e>
                              <m:sub>
                                <m:r>
                                  <a:rPr lang="en-AU" sz="3200" b="0" i="1" smtClean="0">
                                    <a:latin typeface="Cambria Math" panose="02040503050406030204" pitchFamily="18" charset="0"/>
                                  </a:rPr>
                                  <m:t>0</m:t>
                                </m:r>
                              </m:sub>
                            </m:sSub>
                          </m:e>
                        </m:func>
                      </m:e>
                    </m:acc>
                    <m:r>
                      <a:rPr lang="en-AU" sz="3200" b="0" i="1" smtClean="0">
                        <a:latin typeface="Cambria Math" panose="02040503050406030204" pitchFamily="18" charset="0"/>
                      </a:rPr>
                      <m:t>=</m:t>
                    </m:r>
                    <m:func>
                      <m:funcPr>
                        <m:ctrlPr>
                          <a:rPr lang="en-AU" sz="3200" i="1">
                            <a:latin typeface="Cambria Math" panose="02040503050406030204" pitchFamily="18" charset="0"/>
                          </a:rPr>
                        </m:ctrlPr>
                      </m:funcPr>
                      <m:fName>
                        <m:r>
                          <m:rPr>
                            <m:sty m:val="p"/>
                          </m:rPr>
                          <a:rPr lang="en-AU" sz="3200">
                            <a:latin typeface="Cambria Math" panose="02040503050406030204" pitchFamily="18" charset="0"/>
                          </a:rPr>
                          <m:t>sin</m:t>
                        </m:r>
                      </m:fName>
                      <m:e>
                        <m:r>
                          <a:rPr lang="en-AU" sz="3200" i="1">
                            <a:latin typeface="Cambria Math" panose="02040503050406030204" pitchFamily="18" charset="0"/>
                            <a:ea typeface="Cambria Math" panose="02040503050406030204" pitchFamily="18" charset="0"/>
                          </a:rPr>
                          <m:t>𝛿</m:t>
                        </m:r>
                      </m:e>
                    </m:func>
                    <m:func>
                      <m:funcPr>
                        <m:ctrlPr>
                          <a:rPr lang="en-AU" sz="3200" b="0" i="1" smtClean="0">
                            <a:latin typeface="Cambria Math" panose="02040503050406030204" pitchFamily="18" charset="0"/>
                          </a:rPr>
                        </m:ctrlPr>
                      </m:funcPr>
                      <m:fName>
                        <m:r>
                          <m:rPr>
                            <m:sty m:val="p"/>
                          </m:rPr>
                          <a:rPr lang="en-AU" sz="3200" b="0" i="0" smtClean="0">
                            <a:latin typeface="Cambria Math" panose="02040503050406030204" pitchFamily="18" charset="0"/>
                          </a:rPr>
                          <m:t>sin</m:t>
                        </m:r>
                      </m:fName>
                      <m:e>
                        <m:r>
                          <a:rPr lang="en-AU" sz="3200" b="0" i="1" smtClean="0">
                            <a:latin typeface="Cambria Math" panose="02040503050406030204" pitchFamily="18" charset="0"/>
                            <a:ea typeface="Cambria Math" panose="02040503050406030204" pitchFamily="18" charset="0"/>
                          </a:rPr>
                          <m:t>𝜙</m:t>
                        </m:r>
                      </m:e>
                    </m:func>
                    <m:r>
                      <a:rPr lang="en-AU" sz="3200" b="0" i="1" smtClean="0">
                        <a:latin typeface="Cambria Math" panose="02040503050406030204" pitchFamily="18" charset="0"/>
                      </a:rPr>
                      <m:t>+</m:t>
                    </m:r>
                    <m:f>
                      <m:fPr>
                        <m:ctrlPr>
                          <a:rPr lang="en-AU" sz="3200" b="0" i="1" smtClean="0">
                            <a:latin typeface="Cambria Math" panose="02040503050406030204" pitchFamily="18" charset="0"/>
                          </a:rPr>
                        </m:ctrlPr>
                      </m:fPr>
                      <m:num>
                        <m:r>
                          <a:rPr lang="en-AU" sz="3200" b="0" i="1" smtClean="0">
                            <a:latin typeface="Cambria Math" panose="02040503050406030204" pitchFamily="18" charset="0"/>
                          </a:rPr>
                          <m:t>2</m:t>
                        </m:r>
                      </m:num>
                      <m:den>
                        <m:r>
                          <a:rPr lang="en-AU" sz="3200" b="0" i="1" smtClean="0">
                            <a:latin typeface="Cambria Math" panose="02040503050406030204" pitchFamily="18" charset="0"/>
                          </a:rPr>
                          <m:t>𝐻</m:t>
                        </m:r>
                      </m:den>
                    </m:f>
                    <m:func>
                      <m:funcPr>
                        <m:ctrlPr>
                          <a:rPr lang="en-AU" sz="3200" i="1">
                            <a:latin typeface="Cambria Math" panose="02040503050406030204" pitchFamily="18" charset="0"/>
                          </a:rPr>
                        </m:ctrlPr>
                      </m:funcPr>
                      <m:fName>
                        <m:r>
                          <m:rPr>
                            <m:sty m:val="p"/>
                          </m:rPr>
                          <a:rPr lang="en-AU" sz="3200">
                            <a:latin typeface="Cambria Math" panose="02040503050406030204" pitchFamily="18" charset="0"/>
                          </a:rPr>
                          <m:t>cos</m:t>
                        </m:r>
                      </m:fName>
                      <m:e>
                        <m:r>
                          <a:rPr lang="en-AU" sz="3200" i="1">
                            <a:latin typeface="Cambria Math" panose="02040503050406030204" pitchFamily="18" charset="0"/>
                            <a:ea typeface="Cambria Math" panose="02040503050406030204" pitchFamily="18" charset="0"/>
                          </a:rPr>
                          <m:t>𝛿</m:t>
                        </m:r>
                      </m:e>
                    </m:func>
                    <m:func>
                      <m:funcPr>
                        <m:ctrlPr>
                          <a:rPr lang="en-AU" sz="3200" i="1">
                            <a:latin typeface="Cambria Math" panose="02040503050406030204" pitchFamily="18" charset="0"/>
                          </a:rPr>
                        </m:ctrlPr>
                      </m:funcPr>
                      <m:fName>
                        <m:r>
                          <m:rPr>
                            <m:sty m:val="p"/>
                          </m:rPr>
                          <a:rPr lang="en-AU" sz="3200">
                            <a:latin typeface="Cambria Math" panose="02040503050406030204" pitchFamily="18" charset="0"/>
                          </a:rPr>
                          <m:t>sin</m:t>
                        </m:r>
                      </m:fName>
                      <m:e>
                        <m:r>
                          <a:rPr lang="en-AU" sz="3200" i="1">
                            <a:latin typeface="Cambria Math" panose="02040503050406030204" pitchFamily="18" charset="0"/>
                            <a:ea typeface="Cambria Math" panose="02040503050406030204" pitchFamily="18" charset="0"/>
                          </a:rPr>
                          <m:t>𝜙</m:t>
                        </m:r>
                      </m:e>
                    </m:func>
                    <m:func>
                      <m:funcPr>
                        <m:ctrlPr>
                          <a:rPr lang="en-AU" sz="3200" b="0" i="1" smtClean="0">
                            <a:latin typeface="Cambria Math" panose="02040503050406030204" pitchFamily="18" charset="0"/>
                          </a:rPr>
                        </m:ctrlPr>
                      </m:funcPr>
                      <m:fName>
                        <m:r>
                          <m:rPr>
                            <m:sty m:val="p"/>
                          </m:rPr>
                          <a:rPr lang="en-AU" sz="3200" b="0" i="0" smtClean="0">
                            <a:latin typeface="Cambria Math" panose="02040503050406030204" pitchFamily="18" charset="0"/>
                          </a:rPr>
                          <m:t>cos</m:t>
                        </m:r>
                      </m:fName>
                      <m:e>
                        <m:r>
                          <a:rPr lang="en-AU" sz="3200" b="0" i="1" smtClean="0">
                            <a:latin typeface="Cambria Math" panose="02040503050406030204" pitchFamily="18" charset="0"/>
                          </a:rPr>
                          <m:t>𝐻</m:t>
                        </m:r>
                        <m:r>
                          <a:rPr lang="en-AU" sz="3200" b="0" i="1" smtClean="0">
                            <a:latin typeface="Cambria Math" panose="02040503050406030204" pitchFamily="18" charset="0"/>
                          </a:rPr>
                          <m:t>/2</m:t>
                        </m:r>
                      </m:e>
                    </m:func>
                  </m:oMath>
                </a14:m>
                <a:br>
                  <a:rPr lang="en-AU" sz="3200" dirty="0"/>
                </a:br>
                <a:br>
                  <a:rPr lang="en-AU" sz="3200" dirty="0"/>
                </a:br>
                <a:br>
                  <a:rPr lang="en-AU" sz="3200" dirty="0"/>
                </a:br>
                <a:br>
                  <a:rPr lang="en-AU" sz="3200" dirty="0"/>
                </a:br>
                <a:br>
                  <a:rPr lang="en-AU" sz="3200" dirty="0"/>
                </a:br>
                <a:r>
                  <a:rPr lang="en-AU" sz="3200" dirty="0"/>
                  <a:t>In terms of the CMIP6 variables, </a:t>
                </a:r>
                <a14:m>
                  <m:oMath xmlns:m="http://schemas.openxmlformats.org/officeDocument/2006/math">
                    <m:sSubSup>
                      <m:sSubSupPr>
                        <m:ctrlPr>
                          <a:rPr lang="en-AU" sz="3200" i="1" smtClean="0">
                            <a:latin typeface="Cambria Math" panose="02040503050406030204" pitchFamily="18" charset="0"/>
                          </a:rPr>
                        </m:ctrlPr>
                      </m:sSubSupPr>
                      <m:e>
                        <m:r>
                          <a:rPr lang="en-AU" sz="3200" b="0" i="1" smtClean="0">
                            <a:latin typeface="Cambria Math" panose="02040503050406030204" pitchFamily="18" charset="0"/>
                          </a:rPr>
                          <m:t>𝐿</m:t>
                        </m:r>
                      </m:e>
                      <m:sub>
                        <m:r>
                          <m:rPr>
                            <m:sty m:val="p"/>
                          </m:rPr>
                          <a:rPr lang="en-AU" sz="3200" b="0" i="0" smtClean="0">
                            <a:latin typeface="Cambria Math" panose="02040503050406030204" pitchFamily="18" charset="0"/>
                          </a:rPr>
                          <m:t>surf</m:t>
                        </m:r>
                      </m:sub>
                      <m:sup>
                        <m:r>
                          <m:rPr>
                            <m:sty m:val="p"/>
                          </m:rPr>
                          <a:rPr lang="en-AU" sz="3200" b="0" i="0" smtClean="0">
                            <a:latin typeface="Cambria Math" panose="02040503050406030204" pitchFamily="18" charset="0"/>
                          </a:rPr>
                          <m:t>dn</m:t>
                        </m:r>
                      </m:sup>
                    </m:sSubSup>
                  </m:oMath>
                </a14:m>
                <a:r>
                  <a:rPr lang="en-AU" sz="3200" dirty="0"/>
                  <a:t>=</a:t>
                </a:r>
                <a:r>
                  <a:rPr lang="en-AU" sz="3200" dirty="0" err="1"/>
                  <a:t>rlds</a:t>
                </a:r>
                <a:r>
                  <a:rPr lang="en-AU" sz="3200" dirty="0"/>
                  <a:t>, </a:t>
                </a:r>
                <a14:m>
                  <m:oMath xmlns:m="http://schemas.openxmlformats.org/officeDocument/2006/math">
                    <m:sSubSup>
                      <m:sSubSupPr>
                        <m:ctrlPr>
                          <a:rPr lang="en-AU" sz="3200" i="1">
                            <a:latin typeface="Cambria Math" panose="02040503050406030204" pitchFamily="18" charset="0"/>
                          </a:rPr>
                        </m:ctrlPr>
                      </m:sSubSupPr>
                      <m:e>
                        <m:r>
                          <a:rPr lang="en-AU" sz="3200" i="1">
                            <a:latin typeface="Cambria Math" panose="02040503050406030204" pitchFamily="18" charset="0"/>
                          </a:rPr>
                          <m:t>𝐿</m:t>
                        </m:r>
                      </m:e>
                      <m:sub>
                        <m:r>
                          <m:rPr>
                            <m:sty m:val="p"/>
                          </m:rPr>
                          <a:rPr lang="en-AU" sz="3200">
                            <a:latin typeface="Cambria Math" panose="02040503050406030204" pitchFamily="18" charset="0"/>
                          </a:rPr>
                          <m:t>surf</m:t>
                        </m:r>
                      </m:sub>
                      <m:sup>
                        <m:r>
                          <m:rPr>
                            <m:sty m:val="p"/>
                          </m:rPr>
                          <a:rPr lang="en-AU" sz="3200" b="0" i="0" smtClean="0">
                            <a:latin typeface="Cambria Math" panose="02040503050406030204" pitchFamily="18" charset="0"/>
                          </a:rPr>
                          <m:t>up</m:t>
                        </m:r>
                      </m:sup>
                    </m:sSubSup>
                  </m:oMath>
                </a14:m>
                <a:r>
                  <a:rPr lang="en-AU" sz="3200" dirty="0"/>
                  <a:t>=</a:t>
                </a:r>
                <a:r>
                  <a:rPr lang="en-AU" sz="3200" dirty="0" err="1"/>
                  <a:t>rlus</a:t>
                </a:r>
                <a:r>
                  <a:rPr lang="en-AU" sz="3200" dirty="0"/>
                  <a:t>, </a:t>
                </a:r>
                <a14:m>
                  <m:oMath xmlns:m="http://schemas.openxmlformats.org/officeDocument/2006/math">
                    <m:sSubSup>
                      <m:sSubSupPr>
                        <m:ctrlPr>
                          <a:rPr lang="en-AU" sz="3200" i="1">
                            <a:latin typeface="Cambria Math" panose="02040503050406030204" pitchFamily="18" charset="0"/>
                          </a:rPr>
                        </m:ctrlPr>
                      </m:sSubSupPr>
                      <m:e>
                        <m:r>
                          <a:rPr lang="en-AU" sz="3200" b="0" i="1" smtClean="0">
                            <a:latin typeface="Cambria Math" panose="02040503050406030204" pitchFamily="18" charset="0"/>
                          </a:rPr>
                          <m:t>𝑆</m:t>
                        </m:r>
                      </m:e>
                      <m:sub>
                        <m:r>
                          <m:rPr>
                            <m:sty m:val="p"/>
                          </m:rPr>
                          <a:rPr lang="en-AU" sz="3200">
                            <a:latin typeface="Cambria Math" panose="02040503050406030204" pitchFamily="18" charset="0"/>
                          </a:rPr>
                          <m:t>surf</m:t>
                        </m:r>
                      </m:sub>
                      <m:sup>
                        <m:r>
                          <m:rPr>
                            <m:sty m:val="p"/>
                          </m:rPr>
                          <a:rPr lang="en-AU" sz="3200">
                            <a:latin typeface="Cambria Math" panose="02040503050406030204" pitchFamily="18" charset="0"/>
                          </a:rPr>
                          <m:t>dn</m:t>
                        </m:r>
                        <m:r>
                          <a:rPr lang="en-AU" sz="3200" b="0" i="0" smtClean="0">
                            <a:latin typeface="Cambria Math" panose="02040503050406030204" pitchFamily="18" charset="0"/>
                          </a:rPr>
                          <m:t>,</m:t>
                        </m:r>
                        <m:r>
                          <m:rPr>
                            <m:sty m:val="p"/>
                          </m:rPr>
                          <a:rPr lang="en-AU" sz="3200" b="0" i="0" smtClean="0">
                            <a:latin typeface="Cambria Math" panose="02040503050406030204" pitchFamily="18" charset="0"/>
                          </a:rPr>
                          <m:t>diffuse</m:t>
                        </m:r>
                      </m:sup>
                    </m:sSubSup>
                  </m:oMath>
                </a14:m>
                <a:r>
                  <a:rPr lang="en-AU" sz="3200" dirty="0"/>
                  <a:t>=</a:t>
                </a:r>
                <a:r>
                  <a:rPr lang="en-AU" sz="3200" dirty="0" err="1"/>
                  <a:t>rsdsdiff</a:t>
                </a:r>
                <a:r>
                  <a:rPr lang="en-AU" sz="3200" dirty="0"/>
                  <a:t>, </a:t>
                </a:r>
                <a14:m>
                  <m:oMath xmlns:m="http://schemas.openxmlformats.org/officeDocument/2006/math">
                    <m:sSubSup>
                      <m:sSubSupPr>
                        <m:ctrlPr>
                          <a:rPr lang="en-AU" sz="3200" i="1">
                            <a:latin typeface="Cambria Math" panose="02040503050406030204" pitchFamily="18" charset="0"/>
                          </a:rPr>
                        </m:ctrlPr>
                      </m:sSubSupPr>
                      <m:e>
                        <m:r>
                          <a:rPr lang="en-AU" sz="3200" i="1">
                            <a:latin typeface="Cambria Math" panose="02040503050406030204" pitchFamily="18" charset="0"/>
                          </a:rPr>
                          <m:t>𝑆</m:t>
                        </m:r>
                      </m:e>
                      <m:sub>
                        <m:r>
                          <m:rPr>
                            <m:sty m:val="p"/>
                          </m:rPr>
                          <a:rPr lang="en-AU" sz="3200">
                            <a:latin typeface="Cambria Math" panose="02040503050406030204" pitchFamily="18" charset="0"/>
                          </a:rPr>
                          <m:t>surf</m:t>
                        </m:r>
                      </m:sub>
                      <m:sup>
                        <m:r>
                          <m:rPr>
                            <m:sty m:val="p"/>
                          </m:rPr>
                          <a:rPr lang="en-AU" sz="3200" b="0" i="0" smtClean="0">
                            <a:latin typeface="Cambria Math" panose="02040503050406030204" pitchFamily="18" charset="0"/>
                          </a:rPr>
                          <m:t>up</m:t>
                        </m:r>
                      </m:sup>
                    </m:sSubSup>
                  </m:oMath>
                </a14:m>
                <a:r>
                  <a:rPr lang="en-AU" sz="3200" dirty="0"/>
                  <a:t>=</a:t>
                </a:r>
                <a:r>
                  <a:rPr lang="en-AU" sz="3200" dirty="0" err="1"/>
                  <a:t>rsus</a:t>
                </a:r>
                <a:r>
                  <a:rPr lang="en-AU" sz="3200" dirty="0"/>
                  <a:t>, </a:t>
                </a:r>
                <a14:m>
                  <m:oMath xmlns:m="http://schemas.openxmlformats.org/officeDocument/2006/math">
                    <m:sSup>
                      <m:sSupPr>
                        <m:ctrlPr>
                          <a:rPr lang="en-AU" sz="3200" i="1" smtClean="0">
                            <a:latin typeface="Cambria Math" panose="02040503050406030204" pitchFamily="18" charset="0"/>
                          </a:rPr>
                        </m:ctrlPr>
                      </m:sSupPr>
                      <m:e>
                        <m:r>
                          <a:rPr lang="en-AU" sz="3200" b="0" i="1" smtClean="0">
                            <a:latin typeface="Cambria Math" panose="02040503050406030204" pitchFamily="18" charset="0"/>
                          </a:rPr>
                          <m:t>𝐼</m:t>
                        </m:r>
                      </m:e>
                      <m:sup>
                        <m:r>
                          <a:rPr lang="en-AU" sz="3200" b="0" i="1" smtClean="0">
                            <a:latin typeface="Cambria Math" panose="02040503050406030204" pitchFamily="18" charset="0"/>
                          </a:rPr>
                          <m:t>∗</m:t>
                        </m:r>
                      </m:sup>
                    </m:sSup>
                    <m:r>
                      <a:rPr lang="en-AU" sz="3200" b="0" i="1" smtClean="0">
                        <a:latin typeface="Cambria Math" panose="02040503050406030204" pitchFamily="18" charset="0"/>
                      </a:rPr>
                      <m:t>=</m:t>
                    </m:r>
                    <m:f>
                      <m:fPr>
                        <m:type m:val="lin"/>
                        <m:ctrlPr>
                          <a:rPr lang="en-AU" sz="3200" b="0" i="1" smtClean="0">
                            <a:latin typeface="Cambria Math" panose="02040503050406030204" pitchFamily="18" charset="0"/>
                          </a:rPr>
                        </m:ctrlPr>
                      </m:fPr>
                      <m:num>
                        <m:r>
                          <m:rPr>
                            <m:sty m:val="p"/>
                          </m:rPr>
                          <a:rPr lang="en-AU" sz="3200" i="0">
                            <a:latin typeface="Cambria Math" panose="02040503050406030204" pitchFamily="18" charset="0"/>
                          </a:rPr>
                          <m:t>rsds</m:t>
                        </m:r>
                      </m:num>
                      <m:den>
                        <m:acc>
                          <m:accPr>
                            <m:chr m:val="̅"/>
                            <m:ctrlPr>
                              <a:rPr lang="en-AU" sz="3200" i="1">
                                <a:latin typeface="Cambria Math" panose="02040503050406030204" pitchFamily="18" charset="0"/>
                              </a:rPr>
                            </m:ctrlPr>
                          </m:accPr>
                          <m:e>
                            <m:func>
                              <m:funcPr>
                                <m:ctrlPr>
                                  <a:rPr lang="en-AU" sz="3200" i="1">
                                    <a:latin typeface="Cambria Math" panose="02040503050406030204" pitchFamily="18" charset="0"/>
                                  </a:rPr>
                                </m:ctrlPr>
                              </m:funcPr>
                              <m:fName>
                                <m:r>
                                  <m:rPr>
                                    <m:sty m:val="p"/>
                                  </m:rPr>
                                  <a:rPr lang="en-AU" sz="3200">
                                    <a:latin typeface="Cambria Math" panose="02040503050406030204" pitchFamily="18" charset="0"/>
                                  </a:rPr>
                                  <m:t>cos</m:t>
                                </m:r>
                              </m:fName>
                              <m:e>
                                <m:r>
                                  <a:rPr lang="en-AU" sz="3200" i="1">
                                    <a:latin typeface="Cambria Math" panose="02040503050406030204" pitchFamily="18" charset="0"/>
                                    <a:ea typeface="Cambria Math" panose="02040503050406030204" pitchFamily="18" charset="0"/>
                                  </a:rPr>
                                  <m:t>𝜃</m:t>
                                </m:r>
                              </m:e>
                            </m:func>
                          </m:e>
                        </m:acc>
                      </m:den>
                    </m:f>
                  </m:oMath>
                </a14:m>
                <a:br>
                  <a:rPr lang="en-US" sz="3200" dirty="0">
                    <a:latin typeface="+mn-lt"/>
                  </a:rPr>
                </a:br>
                <a14:m>
                  <m:oMath xmlns:m="http://schemas.openxmlformats.org/officeDocument/2006/math">
                    <m:sSub>
                      <m:sSubPr>
                        <m:ctrlPr>
                          <a:rPr lang="en-AU" sz="3200" b="0" i="1" smtClean="0">
                            <a:latin typeface="Cambria Math" panose="02040503050406030204" pitchFamily="18" charset="0"/>
                          </a:rPr>
                        </m:ctrlPr>
                      </m:sSubPr>
                      <m:e>
                        <m:r>
                          <a:rPr lang="en-AU" sz="3200" b="0" i="1" smtClean="0">
                            <a:latin typeface="Cambria Math" panose="02040503050406030204" pitchFamily="18" charset="0"/>
                          </a:rPr>
                          <m:t>𝑓</m:t>
                        </m:r>
                      </m:e>
                      <m:sub>
                        <m:r>
                          <a:rPr lang="en-AU" sz="3200" b="0" i="1" smtClean="0">
                            <a:latin typeface="Cambria Math" panose="02040503050406030204" pitchFamily="18" charset="0"/>
                          </a:rPr>
                          <m:t>𝑎</m:t>
                        </m:r>
                      </m:sub>
                    </m:sSub>
                    <m:r>
                      <a:rPr lang="en-AU" sz="3200" b="0" i="1" smtClean="0">
                        <a:latin typeface="Cambria Math" panose="02040503050406030204" pitchFamily="18" charset="0"/>
                      </a:rPr>
                      <m:t>=0.5</m:t>
                    </m:r>
                  </m:oMath>
                </a14:m>
                <a:r>
                  <a:rPr lang="en-US" sz="3200" dirty="0">
                    <a:latin typeface="+mn-lt"/>
                  </a:rPr>
                  <a:t>, </a:t>
                </a:r>
                <a14:m>
                  <m:oMath xmlns:m="http://schemas.openxmlformats.org/officeDocument/2006/math">
                    <m:sSub>
                      <m:sSubPr>
                        <m:ctrlPr>
                          <a:rPr lang="en-AU" sz="3200" i="1">
                            <a:latin typeface="Cambria Math" panose="02040503050406030204" pitchFamily="18" charset="0"/>
                          </a:rPr>
                        </m:ctrlPr>
                      </m:sSubPr>
                      <m:e>
                        <m:r>
                          <a:rPr lang="en-AU" sz="3200" i="1" smtClean="0">
                            <a:latin typeface="Cambria Math" panose="02040503050406030204" pitchFamily="18" charset="0"/>
                            <a:ea typeface="Cambria Math" panose="02040503050406030204" pitchFamily="18" charset="0"/>
                          </a:rPr>
                          <m:t>𝜀</m:t>
                        </m:r>
                      </m:e>
                      <m:sub>
                        <m:r>
                          <a:rPr lang="en-AU" sz="3200" b="0" i="1" smtClean="0">
                            <a:latin typeface="Cambria Math" panose="02040503050406030204" pitchFamily="18" charset="0"/>
                          </a:rPr>
                          <m:t>𝑝</m:t>
                        </m:r>
                      </m:sub>
                    </m:sSub>
                    <m:r>
                      <a:rPr lang="en-AU" sz="3200" i="1">
                        <a:latin typeface="Cambria Math" panose="02040503050406030204" pitchFamily="18" charset="0"/>
                      </a:rPr>
                      <m:t>=0.</m:t>
                    </m:r>
                  </m:oMath>
                </a14:m>
                <a:r>
                  <a:rPr lang="en-US" sz="3200" dirty="0">
                    <a:latin typeface="+mn-lt"/>
                  </a:rPr>
                  <a:t>97, </a:t>
                </a:r>
                <a14:m>
                  <m:oMath xmlns:m="http://schemas.openxmlformats.org/officeDocument/2006/math">
                    <m:sSub>
                      <m:sSubPr>
                        <m:ctrlPr>
                          <a:rPr lang="en-AU" sz="3200" i="1">
                            <a:latin typeface="Cambria Math" panose="02040503050406030204" pitchFamily="18" charset="0"/>
                          </a:rPr>
                        </m:ctrlPr>
                      </m:sSubPr>
                      <m:e>
                        <m:r>
                          <a:rPr lang="en-AU" sz="3200" b="0" i="1" smtClean="0">
                            <a:latin typeface="Cambria Math" panose="02040503050406030204" pitchFamily="18" charset="0"/>
                          </a:rPr>
                          <m:t>𝑎</m:t>
                        </m:r>
                      </m:e>
                      <m:sub>
                        <m:r>
                          <a:rPr lang="en-AU" sz="3200" b="0" i="1" smtClean="0">
                            <a:latin typeface="Cambria Math" panose="02040503050406030204" pitchFamily="18" charset="0"/>
                          </a:rPr>
                          <m:t>𝑖𝑟</m:t>
                        </m:r>
                      </m:sub>
                    </m:sSub>
                    <m:r>
                      <a:rPr lang="en-AU" sz="3200" i="1">
                        <a:latin typeface="Cambria Math" panose="02040503050406030204" pitchFamily="18" charset="0"/>
                      </a:rPr>
                      <m:t>=0.</m:t>
                    </m:r>
                    <m:r>
                      <a:rPr lang="en-AU" sz="3200" b="0" i="1" smtClean="0">
                        <a:latin typeface="Cambria Math" panose="02040503050406030204" pitchFamily="18" charset="0"/>
                      </a:rPr>
                      <m:t>7</m:t>
                    </m:r>
                  </m:oMath>
                </a14:m>
                <a:r>
                  <a:rPr lang="en-US" sz="3200" dirty="0">
                    <a:latin typeface="+mn-lt"/>
                  </a:rPr>
                  <a:t>, </a:t>
                </a:r>
                <a14:m>
                  <m:oMath xmlns:m="http://schemas.openxmlformats.org/officeDocument/2006/math">
                    <m:sSub>
                      <m:sSubPr>
                        <m:ctrlPr>
                          <a:rPr lang="en-AU" sz="3200" i="1" smtClean="0">
                            <a:latin typeface="Cambria Math" panose="02040503050406030204" pitchFamily="18" charset="0"/>
                          </a:rPr>
                        </m:ctrlPr>
                      </m:sSubPr>
                      <m:e>
                        <m:r>
                          <a:rPr lang="en-AU" sz="3200" i="1">
                            <a:latin typeface="Cambria Math" panose="02040503050406030204" pitchFamily="18" charset="0"/>
                          </a:rPr>
                          <m:t>𝑓</m:t>
                        </m:r>
                      </m:e>
                      <m:sub>
                        <m:r>
                          <a:rPr lang="en-AU" sz="3200" b="0" i="1" smtClean="0">
                            <a:latin typeface="Cambria Math" panose="02040503050406030204" pitchFamily="18" charset="0"/>
                          </a:rPr>
                          <m:t>𝑝</m:t>
                        </m:r>
                      </m:sub>
                    </m:sSub>
                    <m:r>
                      <a:rPr lang="en-AU" sz="3200" i="1">
                        <a:latin typeface="Cambria Math" panose="02040503050406030204" pitchFamily="18" charset="0"/>
                      </a:rPr>
                      <m:t>=</m:t>
                    </m:r>
                    <m:r>
                      <a:rPr lang="en-AU" sz="3200" b="0" i="1" smtClean="0">
                        <a:latin typeface="Cambria Math" panose="02040503050406030204" pitchFamily="18" charset="0"/>
                      </a:rPr>
                      <m:t>0.3</m:t>
                    </m:r>
                    <m:func>
                      <m:funcPr>
                        <m:ctrlPr>
                          <a:rPr lang="en-AU" sz="3200" i="1">
                            <a:latin typeface="Cambria Math" panose="02040503050406030204" pitchFamily="18" charset="0"/>
                          </a:rPr>
                        </m:ctrlPr>
                      </m:funcPr>
                      <m:fName>
                        <m:r>
                          <m:rPr>
                            <m:sty m:val="p"/>
                          </m:rPr>
                          <a:rPr lang="en-AU" sz="3200">
                            <a:latin typeface="Cambria Math" panose="02040503050406030204" pitchFamily="18" charset="0"/>
                          </a:rPr>
                          <m:t>cos</m:t>
                        </m:r>
                      </m:fName>
                      <m:e>
                        <m:d>
                          <m:dPr>
                            <m:ctrlPr>
                              <a:rPr lang="en-AU" sz="3200" i="1" smtClean="0">
                                <a:latin typeface="Cambria Math" panose="02040503050406030204" pitchFamily="18" charset="0"/>
                              </a:rPr>
                            </m:ctrlPr>
                          </m:dPr>
                          <m:e>
                            <m:r>
                              <a:rPr lang="en-AU" sz="3200" i="1" smtClean="0">
                                <a:latin typeface="Cambria Math" panose="02040503050406030204" pitchFamily="18" charset="0"/>
                                <a:ea typeface="Cambria Math" panose="02040503050406030204" pitchFamily="18" charset="0"/>
                              </a:rPr>
                              <m:t>𝛾</m:t>
                            </m:r>
                            <m:d>
                              <m:dPr>
                                <m:ctrlPr>
                                  <a:rPr lang="en-AU" sz="3200" i="1" smtClean="0">
                                    <a:latin typeface="Cambria Math" panose="02040503050406030204" pitchFamily="18" charset="0"/>
                                    <a:ea typeface="Cambria Math" panose="02040503050406030204" pitchFamily="18" charset="0"/>
                                  </a:rPr>
                                </m:ctrlPr>
                              </m:dPr>
                              <m:e>
                                <m:r>
                                  <a:rPr lang="en-AU" sz="3200" b="0" i="1" smtClean="0">
                                    <a:latin typeface="Cambria Math" panose="02040503050406030204" pitchFamily="18" charset="0"/>
                                    <a:ea typeface="Cambria Math" panose="02040503050406030204" pitchFamily="18" charset="0"/>
                                  </a:rPr>
                                  <m:t>0.998−</m:t>
                                </m:r>
                                <m:f>
                                  <m:fPr>
                                    <m:type m:val="lin"/>
                                    <m:ctrlPr>
                                      <a:rPr lang="en-AU" sz="3200" b="0" i="1" smtClean="0">
                                        <a:latin typeface="Cambria Math" panose="02040503050406030204" pitchFamily="18" charset="0"/>
                                        <a:ea typeface="Cambria Math" panose="02040503050406030204" pitchFamily="18" charset="0"/>
                                      </a:rPr>
                                    </m:ctrlPr>
                                  </m:fPr>
                                  <m:num>
                                    <m:sSup>
                                      <m:sSupPr>
                                        <m:ctrlPr>
                                          <a:rPr lang="en-AU" sz="3200" b="0" i="1" smtClean="0">
                                            <a:latin typeface="Cambria Math" panose="02040503050406030204" pitchFamily="18" charset="0"/>
                                            <a:ea typeface="Cambria Math" panose="02040503050406030204" pitchFamily="18" charset="0"/>
                                          </a:rPr>
                                        </m:ctrlPr>
                                      </m:sSupPr>
                                      <m:e>
                                        <m:r>
                                          <a:rPr lang="en-AU" sz="3200" b="0" i="1" smtClean="0">
                                            <a:latin typeface="Cambria Math" panose="02040503050406030204" pitchFamily="18" charset="0"/>
                                            <a:ea typeface="Cambria Math" panose="02040503050406030204" pitchFamily="18" charset="0"/>
                                          </a:rPr>
                                          <m:t>𝛾</m:t>
                                        </m:r>
                                      </m:e>
                                      <m:sup>
                                        <m:r>
                                          <a:rPr lang="en-AU" sz="3200" b="0" i="1" smtClean="0">
                                            <a:latin typeface="Cambria Math" panose="02040503050406030204" pitchFamily="18" charset="0"/>
                                            <a:ea typeface="Cambria Math" panose="02040503050406030204" pitchFamily="18" charset="0"/>
                                          </a:rPr>
                                          <m:t>2</m:t>
                                        </m:r>
                                      </m:sup>
                                    </m:sSup>
                                  </m:num>
                                  <m:den>
                                    <m:r>
                                      <a:rPr lang="en-AU" sz="3200" b="0" i="1" smtClean="0">
                                        <a:latin typeface="Cambria Math" panose="02040503050406030204" pitchFamily="18" charset="0"/>
                                        <a:ea typeface="Cambria Math" panose="02040503050406030204" pitchFamily="18" charset="0"/>
                                      </a:rPr>
                                      <m:t>500000</m:t>
                                    </m:r>
                                  </m:den>
                                </m:f>
                              </m:e>
                            </m:d>
                          </m:e>
                        </m:d>
                      </m:e>
                    </m:func>
                  </m:oMath>
                </a14:m>
                <a:endParaRPr lang="en-US" sz="3200" dirty="0">
                  <a:latin typeface="+mn-lt"/>
                </a:endParaRPr>
              </a:p>
            </p:txBody>
          </p:sp>
        </mc:Choice>
        <mc:Fallback>
          <p:sp>
            <p:nvSpPr>
              <p:cNvPr id="7" name="Title 1">
                <a:extLst>
                  <a:ext uri="{FF2B5EF4-FFF2-40B4-BE49-F238E27FC236}">
                    <a16:creationId xmlns:a16="http://schemas.microsoft.com/office/drawing/2014/main" id="{2CA3866F-61DA-DC5E-838D-E687ED6E020C}"/>
                  </a:ext>
                </a:extLst>
              </p:cNvPr>
              <p:cNvSpPr>
                <a:spLocks noGrp="1" noRot="1" noChangeAspect="1" noMove="1" noResize="1" noEditPoints="1" noAdjustHandles="1" noChangeArrowheads="1" noChangeShapeType="1" noTextEdit="1"/>
              </p:cNvSpPr>
              <p:nvPr>
                <p:ph type="title"/>
              </p:nvPr>
            </p:nvSpPr>
            <p:spPr>
              <a:xfrm>
                <a:off x="127334" y="117495"/>
                <a:ext cx="11937332" cy="6056326"/>
              </a:xfrm>
              <a:blipFill>
                <a:blip r:embed="rId2"/>
                <a:stretch>
                  <a:fillRect l="-1124"/>
                </a:stretch>
              </a:blipFill>
            </p:spPr>
            <p:txBody>
              <a:bodyPr/>
              <a:lstStyle/>
              <a:p>
                <a:r>
                  <a:rPr lang="en-AU">
                    <a:noFill/>
                  </a:rPr>
                  <a:t> </a:t>
                </a:r>
              </a:p>
            </p:txBody>
          </p:sp>
        </mc:Fallback>
      </mc:AlternateContent>
      <p:sp>
        <p:nvSpPr>
          <p:cNvPr id="11" name="TextBox 10">
            <a:extLst>
              <a:ext uri="{FF2B5EF4-FFF2-40B4-BE49-F238E27FC236}">
                <a16:creationId xmlns:a16="http://schemas.microsoft.com/office/drawing/2014/main" id="{174CB6F8-F755-FC9A-AB54-8CF446087FCA}"/>
              </a:ext>
            </a:extLst>
          </p:cNvPr>
          <p:cNvSpPr txBox="1"/>
          <p:nvPr/>
        </p:nvSpPr>
        <p:spPr>
          <a:xfrm>
            <a:off x="0" y="6291092"/>
            <a:ext cx="5384678" cy="369332"/>
          </a:xfrm>
          <a:prstGeom prst="rect">
            <a:avLst/>
          </a:prstGeom>
          <a:noFill/>
        </p:spPr>
        <p:txBody>
          <a:bodyPr wrap="square">
            <a:spAutoFit/>
          </a:bodyPr>
          <a:lstStyle/>
          <a:p>
            <a:r>
              <a:rPr lang="es-419" noProof="0" dirty="0"/>
              <a:t>*  h</a:t>
            </a:r>
            <a:r>
              <a:rPr lang="en-AU" dirty="0"/>
              <a:t>ttps://doi.org/10.1007/s00484-020-01900-5</a:t>
            </a:r>
          </a:p>
        </p:txBody>
      </p:sp>
      <p:pic>
        <p:nvPicPr>
          <p:cNvPr id="3" name="Picture 2">
            <a:extLst>
              <a:ext uri="{FF2B5EF4-FFF2-40B4-BE49-F238E27FC236}">
                <a16:creationId xmlns:a16="http://schemas.microsoft.com/office/drawing/2014/main" id="{0A7E5FEB-3DAF-F00D-CCFC-AEB7E34A51F9}"/>
              </a:ext>
            </a:extLst>
          </p:cNvPr>
          <p:cNvPicPr>
            <a:picLocks noChangeAspect="1"/>
          </p:cNvPicPr>
          <p:nvPr/>
        </p:nvPicPr>
        <p:blipFill>
          <a:blip r:embed="rId3"/>
          <a:srcRect t="32544"/>
          <a:stretch/>
        </p:blipFill>
        <p:spPr>
          <a:xfrm>
            <a:off x="897469" y="3281464"/>
            <a:ext cx="9861322" cy="971102"/>
          </a:xfrm>
          <a:prstGeom prst="rect">
            <a:avLst/>
          </a:prstGeom>
        </p:spPr>
      </p:pic>
      <p:sp>
        <p:nvSpPr>
          <p:cNvPr id="5" name="TextBox 4">
            <a:extLst>
              <a:ext uri="{FF2B5EF4-FFF2-40B4-BE49-F238E27FC236}">
                <a16:creationId xmlns:a16="http://schemas.microsoft.com/office/drawing/2014/main" id="{BD62303B-DD13-03CE-51BA-F7F659DA1424}"/>
              </a:ext>
            </a:extLst>
          </p:cNvPr>
          <p:cNvSpPr txBox="1"/>
          <p:nvPr/>
        </p:nvSpPr>
        <p:spPr>
          <a:xfrm>
            <a:off x="4811950" y="1697875"/>
            <a:ext cx="2120630" cy="369332"/>
          </a:xfrm>
          <a:prstGeom prst="rect">
            <a:avLst/>
          </a:prstGeom>
          <a:noFill/>
        </p:spPr>
        <p:txBody>
          <a:bodyPr wrap="square" rtlCol="0">
            <a:spAutoFit/>
          </a:bodyPr>
          <a:lstStyle/>
          <a:p>
            <a:r>
              <a:rPr lang="en-AU" dirty="0"/>
              <a:t>Solar declination</a:t>
            </a:r>
          </a:p>
        </p:txBody>
      </p:sp>
      <p:sp>
        <p:nvSpPr>
          <p:cNvPr id="6" name="TextBox 5">
            <a:extLst>
              <a:ext uri="{FF2B5EF4-FFF2-40B4-BE49-F238E27FC236}">
                <a16:creationId xmlns:a16="http://schemas.microsoft.com/office/drawing/2014/main" id="{CC34085B-ACC5-5B28-49B6-958DEF683A57}"/>
              </a:ext>
            </a:extLst>
          </p:cNvPr>
          <p:cNvSpPr txBox="1"/>
          <p:nvPr/>
        </p:nvSpPr>
        <p:spPr>
          <a:xfrm>
            <a:off x="5970724" y="2773984"/>
            <a:ext cx="2120630" cy="369332"/>
          </a:xfrm>
          <a:prstGeom prst="rect">
            <a:avLst/>
          </a:prstGeom>
          <a:noFill/>
        </p:spPr>
        <p:txBody>
          <a:bodyPr wrap="square" rtlCol="0">
            <a:spAutoFit/>
          </a:bodyPr>
          <a:lstStyle/>
          <a:p>
            <a:r>
              <a:rPr lang="en-AU" dirty="0"/>
              <a:t>Latitude</a:t>
            </a:r>
          </a:p>
        </p:txBody>
      </p:sp>
      <p:cxnSp>
        <p:nvCxnSpPr>
          <p:cNvPr id="10" name="Straight Arrow Connector 9">
            <a:extLst>
              <a:ext uri="{FF2B5EF4-FFF2-40B4-BE49-F238E27FC236}">
                <a16:creationId xmlns:a16="http://schemas.microsoft.com/office/drawing/2014/main" id="{971C8A0C-CF60-9AF9-A8FF-67114C8E4A1D}"/>
              </a:ext>
            </a:extLst>
          </p:cNvPr>
          <p:cNvCxnSpPr/>
          <p:nvPr/>
        </p:nvCxnSpPr>
        <p:spPr>
          <a:xfrm>
            <a:off x="6199762" y="1970250"/>
            <a:ext cx="181583" cy="304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3B1D32B-7573-320B-CEC2-2FEED47EE4F2}"/>
              </a:ext>
            </a:extLst>
          </p:cNvPr>
          <p:cNvCxnSpPr>
            <a:cxnSpLocks/>
          </p:cNvCxnSpPr>
          <p:nvPr/>
        </p:nvCxnSpPr>
        <p:spPr>
          <a:xfrm flipV="1">
            <a:off x="6888367" y="2635617"/>
            <a:ext cx="291829" cy="2529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F11FBB2A-C0EA-D924-BEE7-0A7D063DBABF}"/>
              </a:ext>
            </a:extLst>
          </p:cNvPr>
          <p:cNvSpPr txBox="1"/>
          <p:nvPr/>
        </p:nvSpPr>
        <p:spPr>
          <a:xfrm>
            <a:off x="7763856" y="2743200"/>
            <a:ext cx="3657600" cy="369332"/>
          </a:xfrm>
          <a:prstGeom prst="rect">
            <a:avLst/>
          </a:prstGeom>
          <a:noFill/>
        </p:spPr>
        <p:txBody>
          <a:bodyPr wrap="square" rtlCol="0">
            <a:spAutoFit/>
          </a:bodyPr>
          <a:lstStyle/>
          <a:p>
            <a:r>
              <a:rPr lang="en-AU"/>
              <a:t>Duration of daylight (in hours angle)</a:t>
            </a:r>
          </a:p>
        </p:txBody>
      </p:sp>
      <p:cxnSp>
        <p:nvCxnSpPr>
          <p:cNvPr id="18" name="Straight Arrow Connector 17">
            <a:extLst>
              <a:ext uri="{FF2B5EF4-FFF2-40B4-BE49-F238E27FC236}">
                <a16:creationId xmlns:a16="http://schemas.microsoft.com/office/drawing/2014/main" id="{563D835E-B4B5-71D9-55B7-0C896EA944AD}"/>
              </a:ext>
            </a:extLst>
          </p:cNvPr>
          <p:cNvCxnSpPr>
            <a:cxnSpLocks/>
          </p:cNvCxnSpPr>
          <p:nvPr/>
        </p:nvCxnSpPr>
        <p:spPr>
          <a:xfrm flipH="1" flipV="1">
            <a:off x="8000563" y="2662136"/>
            <a:ext cx="243191" cy="1913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7998A5F0-5B78-867D-E55C-848175A79884}"/>
                  </a:ext>
                </a:extLst>
              </p:cNvPr>
              <p:cNvSpPr txBox="1"/>
              <p:nvPr/>
            </p:nvSpPr>
            <p:spPr>
              <a:xfrm>
                <a:off x="7763856" y="6005753"/>
                <a:ext cx="4165476" cy="923330"/>
              </a:xfrm>
              <a:prstGeom prst="rect">
                <a:avLst/>
              </a:prstGeom>
              <a:noFill/>
            </p:spPr>
            <p:txBody>
              <a:bodyPr wrap="square">
                <a:spAutoFit/>
              </a:bodyPr>
              <a:lstStyle/>
              <a:p>
                <a14:m>
                  <m:oMath xmlns:m="http://schemas.openxmlformats.org/officeDocument/2006/math">
                    <m:r>
                      <a:rPr lang="en-AU" sz="1800" i="1" smtClean="0">
                        <a:latin typeface="Cambria Math" panose="02040503050406030204" pitchFamily="18" charset="0"/>
                        <a:ea typeface="Cambria Math" panose="02040503050406030204" pitchFamily="18" charset="0"/>
                      </a:rPr>
                      <m:t>𝛾</m:t>
                    </m:r>
                  </m:oMath>
                </a14:m>
                <a:r>
                  <a:rPr lang="es-419" noProof="0" dirty="0"/>
                  <a:t> = 90°-</a:t>
                </a:r>
                <a:r>
                  <a:rPr lang="en-AU" dirty="0">
                    <a:ea typeface="Cambria Math" panose="02040503050406030204" pitchFamily="18" charset="0"/>
                  </a:rPr>
                  <a:t>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ea typeface="Cambria Math" panose="02040503050406030204" pitchFamily="18" charset="0"/>
                          </a:rPr>
                          <m:t>𝜃</m:t>
                        </m:r>
                      </m:e>
                      <m:sub>
                        <m:r>
                          <a:rPr lang="en-AU" i="1">
                            <a:latin typeface="Cambria Math" panose="02040503050406030204" pitchFamily="18" charset="0"/>
                          </a:rPr>
                          <m:t>0</m:t>
                        </m:r>
                      </m:sub>
                    </m:sSub>
                  </m:oMath>
                </a14:m>
                <a:r>
                  <a:rPr lang="es-419" noProof="0" dirty="0"/>
                  <a:t>, </a:t>
                </a:r>
                <a:r>
                  <a:rPr lang="en-AU" dirty="0"/>
                  <a:t>solar  elevation angle</a:t>
                </a:r>
              </a:p>
              <a:p>
                <a14:m>
                  <m:oMath xmlns:m="http://schemas.openxmlformats.org/officeDocument/2006/math">
                    <m:func>
                      <m:funcPr>
                        <m:ctrlPr>
                          <a:rPr lang="en-AU" i="1">
                            <a:latin typeface="Cambria Math" panose="02040503050406030204" pitchFamily="18" charset="0"/>
                          </a:rPr>
                        </m:ctrlPr>
                      </m:funcPr>
                      <m:fName>
                        <m:r>
                          <m:rPr>
                            <m:sty m:val="p"/>
                          </m:rPr>
                          <a:rPr lang="en-AU">
                            <a:latin typeface="Cambria Math" panose="02040503050406030204" pitchFamily="18" charset="0"/>
                          </a:rPr>
                          <m:t>cos</m:t>
                        </m:r>
                      </m:fName>
                      <m:e>
                        <m:r>
                          <m:rPr>
                            <m:nor/>
                          </m:rPr>
                          <a:rPr lang="es-419" i="1" dirty="0"/>
                          <m:t>H</m:t>
                        </m:r>
                        <m:r>
                          <m:rPr>
                            <m:nor/>
                          </m:rPr>
                          <a:rPr lang="es-419" dirty="0"/>
                          <m:t>/2</m:t>
                        </m:r>
                      </m:e>
                    </m:func>
                    <m:r>
                      <a:rPr lang="en-AU" b="0" i="1" smtClean="0">
                        <a:latin typeface="Cambria Math" panose="02040503050406030204" pitchFamily="18" charset="0"/>
                        <a:ea typeface="Cambria Math" panose="02040503050406030204" pitchFamily="18" charset="0"/>
                      </a:rPr>
                      <m:t>=</m:t>
                    </m:r>
                    <m:r>
                      <m:rPr>
                        <m:sty m:val="p"/>
                      </m:rPr>
                      <a:rPr lang="en-AU" b="0" i="0" smtClean="0">
                        <a:latin typeface="Cambria Math" panose="02040503050406030204" pitchFamily="18" charset="0"/>
                        <a:ea typeface="Cambria Math" panose="02040503050406030204" pitchFamily="18" charset="0"/>
                      </a:rPr>
                      <m:t>max</m:t>
                    </m:r>
                    <m:d>
                      <m:dPr>
                        <m:ctrlPr>
                          <a:rPr lang="en-AU" b="0" i="1" smtClean="0">
                            <a:latin typeface="Cambria Math" panose="02040503050406030204" pitchFamily="18" charset="0"/>
                            <a:ea typeface="Cambria Math" panose="02040503050406030204" pitchFamily="18" charset="0"/>
                          </a:rPr>
                        </m:ctrlPr>
                      </m:dPr>
                      <m:e>
                        <m:r>
                          <m:rPr>
                            <m:sty m:val="p"/>
                          </m:rPr>
                          <a:rPr lang="en-AU" b="0" i="0" smtClean="0">
                            <a:latin typeface="Cambria Math" panose="02040503050406030204" pitchFamily="18" charset="0"/>
                            <a:ea typeface="Cambria Math" panose="02040503050406030204" pitchFamily="18" charset="0"/>
                          </a:rPr>
                          <m:t>min</m:t>
                        </m:r>
                        <m:d>
                          <m:dPr>
                            <m:ctrlPr>
                              <a:rPr lang="en-AU" i="1">
                                <a:latin typeface="Cambria Math" panose="02040503050406030204" pitchFamily="18" charset="0"/>
                                <a:ea typeface="Cambria Math" panose="02040503050406030204" pitchFamily="18" charset="0"/>
                              </a:rPr>
                            </m:ctrlPr>
                          </m:dPr>
                          <m:e>
                            <m:func>
                              <m:funcPr>
                                <m:ctrlPr>
                                  <a:rPr lang="en-AU" i="1">
                                    <a:latin typeface="Cambria Math" panose="02040503050406030204" pitchFamily="18" charset="0"/>
                                    <a:ea typeface="Cambria Math" panose="02040503050406030204" pitchFamily="18" charset="0"/>
                                  </a:rPr>
                                </m:ctrlPr>
                              </m:funcPr>
                              <m:fName>
                                <m:r>
                                  <m:rPr>
                                    <m:sty m:val="p"/>
                                  </m:rPr>
                                  <a:rPr lang="en-AU">
                                    <a:latin typeface="Cambria Math" panose="02040503050406030204" pitchFamily="18" charset="0"/>
                                    <a:ea typeface="Cambria Math" panose="02040503050406030204" pitchFamily="18" charset="0"/>
                                  </a:rPr>
                                  <m:t>tan</m:t>
                                </m:r>
                              </m:fName>
                              <m:e>
                                <m:r>
                                  <a:rPr lang="en-AU" i="1">
                                    <a:latin typeface="Cambria Math" panose="02040503050406030204" pitchFamily="18" charset="0"/>
                                    <a:ea typeface="Cambria Math" panose="02040503050406030204" pitchFamily="18" charset="0"/>
                                  </a:rPr>
                                  <m:t>𝛿</m:t>
                                </m:r>
                              </m:e>
                            </m:func>
                            <m:func>
                              <m:funcPr>
                                <m:ctrlPr>
                                  <a:rPr lang="en-AU" i="1">
                                    <a:latin typeface="Cambria Math" panose="02040503050406030204" pitchFamily="18" charset="0"/>
                                    <a:ea typeface="Cambria Math" panose="02040503050406030204" pitchFamily="18" charset="0"/>
                                  </a:rPr>
                                </m:ctrlPr>
                              </m:funcPr>
                              <m:fName>
                                <m:r>
                                  <m:rPr>
                                    <m:sty m:val="p"/>
                                  </m:rPr>
                                  <a:rPr lang="en-AU">
                                    <a:latin typeface="Cambria Math" panose="02040503050406030204" pitchFamily="18" charset="0"/>
                                    <a:ea typeface="Cambria Math" panose="02040503050406030204" pitchFamily="18" charset="0"/>
                                  </a:rPr>
                                  <m:t>tan</m:t>
                                </m:r>
                              </m:fName>
                              <m:e>
                                <m:r>
                                  <a:rPr lang="en-AU" i="1">
                                    <a:latin typeface="Cambria Math" panose="02040503050406030204" pitchFamily="18" charset="0"/>
                                    <a:ea typeface="Cambria Math" panose="02040503050406030204" pitchFamily="18" charset="0"/>
                                  </a:rPr>
                                  <m:t>𝜙</m:t>
                                </m:r>
                              </m:e>
                            </m:func>
                            <m:r>
                              <a:rPr lang="en-AU" b="0" i="1" smtClean="0">
                                <a:latin typeface="Cambria Math" panose="02040503050406030204" pitchFamily="18" charset="0"/>
                                <a:ea typeface="Cambria Math" panose="02040503050406030204" pitchFamily="18" charset="0"/>
                              </a:rPr>
                              <m:t>,1</m:t>
                            </m:r>
                          </m:e>
                        </m:d>
                        <m:r>
                          <a:rPr lang="en-AU" b="0" i="1" smtClean="0">
                            <a:latin typeface="Cambria Math" panose="02040503050406030204" pitchFamily="18" charset="0"/>
                            <a:ea typeface="Cambria Math" panose="02040503050406030204" pitchFamily="18" charset="0"/>
                          </a:rPr>
                          <m:t>,−1</m:t>
                        </m:r>
                      </m:e>
                    </m:d>
                  </m:oMath>
                </a14:m>
                <a:r>
                  <a:rPr lang="en-AU" dirty="0"/>
                  <a:t> </a:t>
                </a:r>
              </a:p>
              <a:p>
                <a:endParaRPr lang="es-419" noProof="0" dirty="0"/>
              </a:p>
            </p:txBody>
          </p:sp>
        </mc:Choice>
        <mc:Fallback>
          <p:sp>
            <p:nvSpPr>
              <p:cNvPr id="2" name="TextBox 1">
                <a:extLst>
                  <a:ext uri="{FF2B5EF4-FFF2-40B4-BE49-F238E27FC236}">
                    <a16:creationId xmlns:a16="http://schemas.microsoft.com/office/drawing/2014/main" id="{7998A5F0-5B78-867D-E55C-848175A79884}"/>
                  </a:ext>
                </a:extLst>
              </p:cNvPr>
              <p:cNvSpPr txBox="1">
                <a:spLocks noRot="1" noChangeAspect="1" noMove="1" noResize="1" noEditPoints="1" noAdjustHandles="1" noChangeArrowheads="1" noChangeShapeType="1" noTextEdit="1"/>
              </p:cNvSpPr>
              <p:nvPr/>
            </p:nvSpPr>
            <p:spPr>
              <a:xfrm>
                <a:off x="7763856" y="6005753"/>
                <a:ext cx="4165476" cy="923330"/>
              </a:xfrm>
              <a:prstGeom prst="rect">
                <a:avLst/>
              </a:prstGeom>
              <a:blipFill>
                <a:blip r:embed="rId4"/>
                <a:stretch>
                  <a:fillRect t="-2632"/>
                </a:stretch>
              </a:blipFill>
            </p:spPr>
            <p:txBody>
              <a:bodyPr/>
              <a:lstStyle/>
              <a:p>
                <a:r>
                  <a:rPr lang="en-AU">
                    <a:noFill/>
                  </a:rPr>
                  <a:t> </a:t>
                </a:r>
              </a:p>
            </p:txBody>
          </p:sp>
        </mc:Fallback>
      </mc:AlternateContent>
      <p:sp>
        <p:nvSpPr>
          <p:cNvPr id="4" name="TextBox 3">
            <a:extLst>
              <a:ext uri="{FF2B5EF4-FFF2-40B4-BE49-F238E27FC236}">
                <a16:creationId xmlns:a16="http://schemas.microsoft.com/office/drawing/2014/main" id="{67969DC5-96C4-2D97-1E32-AC46425F54FD}"/>
              </a:ext>
            </a:extLst>
          </p:cNvPr>
          <p:cNvSpPr txBox="1"/>
          <p:nvPr/>
        </p:nvSpPr>
        <p:spPr>
          <a:xfrm>
            <a:off x="2702230" y="2757791"/>
            <a:ext cx="2771199" cy="369332"/>
          </a:xfrm>
          <a:prstGeom prst="rect">
            <a:avLst/>
          </a:prstGeom>
          <a:noFill/>
        </p:spPr>
        <p:txBody>
          <a:bodyPr wrap="square" rtlCol="0">
            <a:spAutoFit/>
          </a:bodyPr>
          <a:lstStyle/>
          <a:p>
            <a:r>
              <a:rPr lang="en-AU" dirty="0"/>
              <a:t>Average solar Azimuth</a:t>
            </a:r>
          </a:p>
        </p:txBody>
      </p:sp>
      <p:cxnSp>
        <p:nvCxnSpPr>
          <p:cNvPr id="8" name="Straight Arrow Connector 7">
            <a:extLst>
              <a:ext uri="{FF2B5EF4-FFF2-40B4-BE49-F238E27FC236}">
                <a16:creationId xmlns:a16="http://schemas.microsoft.com/office/drawing/2014/main" id="{7BC93DCF-CAB3-DB80-F891-2ABB23E73AF6}"/>
              </a:ext>
            </a:extLst>
          </p:cNvPr>
          <p:cNvCxnSpPr>
            <a:cxnSpLocks/>
          </p:cNvCxnSpPr>
          <p:nvPr/>
        </p:nvCxnSpPr>
        <p:spPr>
          <a:xfrm flipV="1">
            <a:off x="4507149" y="2635617"/>
            <a:ext cx="440987" cy="138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0959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550CB-44AE-ADCA-BB51-D8EF16124145}"/>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A2EF2EBA-915F-FD2E-265F-E90DAC0ED38C}"/>
              </a:ext>
            </a:extLst>
          </p:cNvPr>
          <p:cNvSpPr>
            <a:spLocks noGrp="1"/>
          </p:cNvSpPr>
          <p:nvPr>
            <p:ph type="title"/>
          </p:nvPr>
        </p:nvSpPr>
        <p:spPr>
          <a:xfrm>
            <a:off x="254668" y="104525"/>
            <a:ext cx="11937332" cy="6056326"/>
          </a:xfrm>
        </p:spPr>
        <p:txBody>
          <a:bodyPr>
            <a:normAutofit/>
          </a:bodyPr>
          <a:lstStyle/>
          <a:p>
            <a:r>
              <a:rPr lang="en-AU" sz="3200" dirty="0"/>
              <a:t>2) Get the UTCI values from look-up tables.</a:t>
            </a:r>
            <a:br>
              <a:rPr lang="en-AU" sz="3200" dirty="0"/>
            </a:br>
            <a:r>
              <a:rPr lang="en-AU" sz="3200" dirty="0"/>
              <a:t>ESM-4</a:t>
            </a:r>
            <a:r>
              <a:rPr lang="en-AU" sz="3200" b="0" i="0" baseline="30000" dirty="0">
                <a:effectLst/>
                <a:latin typeface="+mn-lt"/>
              </a:rPr>
              <a:t>†</a:t>
            </a:r>
            <a:r>
              <a:rPr lang="en-AU" sz="3200" dirty="0"/>
              <a:t> of (Brode et al, 2012)**.</a:t>
            </a:r>
            <a:br>
              <a:rPr lang="en-AU" sz="3200" dirty="0"/>
            </a:br>
            <a:br>
              <a:rPr lang="en-AU" sz="3200" dirty="0"/>
            </a:br>
            <a:r>
              <a:rPr lang="en-AU" sz="3200" dirty="0"/>
              <a:t>Linear Interpolation of the look-up tables to the CMIP6 model values</a:t>
            </a:r>
            <a:endParaRPr lang="en-US" sz="3200" dirty="0">
              <a:latin typeface="+mn-lt"/>
            </a:endParaRPr>
          </a:p>
        </p:txBody>
      </p:sp>
      <p:sp>
        <p:nvSpPr>
          <p:cNvPr id="11" name="TextBox 10">
            <a:extLst>
              <a:ext uri="{FF2B5EF4-FFF2-40B4-BE49-F238E27FC236}">
                <a16:creationId xmlns:a16="http://schemas.microsoft.com/office/drawing/2014/main" id="{5EDA5D77-777F-491F-B99B-F6421EE64273}"/>
              </a:ext>
            </a:extLst>
          </p:cNvPr>
          <p:cNvSpPr txBox="1"/>
          <p:nvPr/>
        </p:nvSpPr>
        <p:spPr>
          <a:xfrm>
            <a:off x="53630" y="5976185"/>
            <a:ext cx="12138370" cy="923330"/>
          </a:xfrm>
          <a:prstGeom prst="rect">
            <a:avLst/>
          </a:prstGeom>
          <a:noFill/>
        </p:spPr>
        <p:txBody>
          <a:bodyPr wrap="square">
            <a:spAutoFit/>
          </a:bodyPr>
          <a:lstStyle/>
          <a:p>
            <a:r>
              <a:rPr lang="en-AU" noProof="0" dirty="0"/>
              <a:t>**</a:t>
            </a:r>
            <a:r>
              <a:rPr lang="en-AU" dirty="0"/>
              <a:t> </a:t>
            </a:r>
            <a:r>
              <a:rPr lang="es-419" noProof="0" dirty="0">
                <a:hlinkClick r:id="rId2"/>
              </a:rPr>
              <a:t>h</a:t>
            </a:r>
            <a:r>
              <a:rPr lang="en-AU" dirty="0">
                <a:hlinkClick r:id="rId2"/>
              </a:rPr>
              <a:t>ttps://doi.org/10.1007/s00484-011-0454-1</a:t>
            </a:r>
            <a:endParaRPr lang="en-AU" dirty="0"/>
          </a:p>
          <a:p>
            <a:r>
              <a:rPr lang="en-AU" sz="1800" b="0" i="0" baseline="30000" dirty="0">
                <a:effectLst/>
                <a:latin typeface="+mn-lt"/>
              </a:rPr>
              <a:t>† </a:t>
            </a:r>
            <a:r>
              <a:rPr lang="es-419" noProof="0" dirty="0"/>
              <a:t>https://static-content.springer.com/esm/art%3A10.1007%2Fs00484-011-0454-1/MediaObjects/484_2011_454_MOESM2_ESM.zip</a:t>
            </a:r>
          </a:p>
        </p:txBody>
      </p:sp>
    </p:spTree>
    <p:extLst>
      <p:ext uri="{BB962C8B-B14F-4D97-AF65-F5344CB8AC3E}">
        <p14:creationId xmlns:p14="http://schemas.microsoft.com/office/powerpoint/2010/main" val="362678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TotalTime>
  <Words>339</Words>
  <Application>Microsoft Office PowerPoint</Application>
  <PresentationFormat>Widescreen</PresentationFormat>
  <Paragraphs>14</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Cambria Math</vt:lpstr>
      <vt:lpstr>Office Theme</vt:lpstr>
      <vt:lpstr>Methodology for computing the UTCI 1) Estimate the mean radiant temperature (MRT) as in (Napoli,2020)*, but integrating eqn. 6 over the entire daily light time  2) Get the UTCI values from lookup tables. ESM-4 of (Brode et al, 2012)**.   In the case of CMIP6 data the variables used are tasmax, hursmax, sfcWindmax, rsds, rsus,rlds, rlus. No model used in this study, except for the IPSL historical r1i1p1f1 has rsdsdiff and is assumed to be zero when calculating the MRT.</vt:lpstr>
      <vt:lpstr>Methodology for computing the UTCI* 1) Estimate the mean radiant temperature (MRT) as in (Napoli,2020)*, but integrating eqn. 6 over the entire daylight period  eqn 6 integrated over a day: (cos⁡〖θ_0 〗 ) ̅=sin⁡δ  sin⁡ϕ+2/H  cos⁡δ  sin⁡ϕ  cos⁡〖H/2〗     In terms of the CMIP6 variables, L_surf^dn=rlds, L_surf^up=rlus, S_surf^(dn,diffuse)=rsdsdiff, S_surf^up=rsus, I^∗=rsds∕(cos⁡θ ) ̅  f_a=0.5, ε_p=0.97, a_ir=0.7, f_p=0.3 cos⁡(γ(0.998-γ^2∕500000))</vt:lpstr>
      <vt:lpstr>2) Get the UTCI values from look-up tables. ESM-4† of (Brode et al, 2012)**.  Linear Interpolation of the look-up tables to the CMIP6 model values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Adolfo Lugo Rios</dc:creator>
  <cp:lastModifiedBy>Adolfo Lugo Rios</cp:lastModifiedBy>
  <cp:revision>1</cp:revision>
  <dcterms:created xsi:type="dcterms:W3CDTF">2025-10-16T10:39:27Z</dcterms:created>
  <dcterms:modified xsi:type="dcterms:W3CDTF">2025-10-16T11:12:12Z</dcterms:modified>
</cp:coreProperties>
</file>