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Thin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alewayThin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RalewayThin-italic.fntdata"/><Relationship Id="rId12" Type="http://schemas.openxmlformats.org/officeDocument/2006/relationships/slide" Target="slides/slide7.xml"/><Relationship Id="rId34" Type="http://schemas.openxmlformats.org/officeDocument/2006/relationships/font" Target="fonts/RalewayThin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alewayThin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4bd4d17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4bd4d17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4bd4d17d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4bd4d17d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74bd4d1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74bd4d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3f5cc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3f5cc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6f3f5cc7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6f3f5cc7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74bd4d17d_1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74bd4d17d_1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f3f5cc7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f3f5cc7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3f5cc7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3f5cc7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6f3f5cc7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6f3f5cc7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74bd4d17d_1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74bd4d17d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3f5cc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3f5cc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4bd4d1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4bd4d1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74bd4d17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74bd4d1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3f5cc7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3f5cc7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74bd4d1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74bd4d1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4bd4d17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4bd4d17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4bd4d17d_1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74bd4d17d_1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4bd4d17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4bd4d17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databricks-prod-cloudfront.cloud.databricks.com/public/4027ec902e239c93eaaa8714f173bcfc/4470172234925347/3820947341787181/8203120552036291/lates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api.covid19api.com/countries" TargetMode="External"/><Relationship Id="rId5" Type="http://schemas.openxmlformats.org/officeDocument/2006/relationships/hyperlink" Target="https://api.covid19api.com/country/south-africa?from=2020-03-01T00:00:00Z&amp;to=2020-04-01T00:00:00Z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50" y="3209925"/>
            <a:ext cx="9144000" cy="193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75" y="744575"/>
            <a:ext cx="2353900" cy="37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5775" y="4075800"/>
            <a:ext cx="1791499" cy="4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3675" y="3096025"/>
            <a:ext cx="3280123" cy="12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533525" y="1104900"/>
            <a:ext cx="161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PROJETO FINAL</a:t>
            </a:r>
            <a:endParaRPr b="1" sz="2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3525" y="3404975"/>
            <a:ext cx="16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Grupo:</a:t>
            </a:r>
            <a:endParaRPr sz="16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DataRangers</a:t>
            </a:r>
            <a:endParaRPr sz="16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52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Visualizações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 rot="10800000">
            <a:off x="4391088" y="1467400"/>
            <a:ext cx="15300" cy="3359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2"/>
          <p:cNvSpPr txBox="1"/>
          <p:nvPr/>
        </p:nvSpPr>
        <p:spPr>
          <a:xfrm>
            <a:off x="476375" y="1131150"/>
            <a:ext cx="37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3 - Total de mortes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4942925" y="1153775"/>
            <a:ext cx="40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4 - Total de casos confirmados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83750"/>
            <a:ext cx="4086288" cy="315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8788" y="1706375"/>
            <a:ext cx="4278663" cy="32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52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Extra - App </a:t>
            </a:r>
            <a:r>
              <a:rPr b="1" i="1" lang="pt-BR">
                <a:latin typeface="Raleway"/>
                <a:ea typeface="Raleway"/>
                <a:cs typeface="Raleway"/>
                <a:sym typeface="Raleway"/>
              </a:rPr>
              <a:t>Streamlit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75" y="1186525"/>
            <a:ext cx="8307451" cy="3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601200" y="861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Parte 2: </a:t>
            </a:r>
            <a:r>
              <a:rPr b="1" lang="pt-B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Projeto de Engenharia de dados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01200" y="1451813"/>
            <a:ext cx="80367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Escopo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: Construção de um mini data lake com dois níveis (Raw, Ready).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6623725" y="3381788"/>
            <a:ext cx="1051500" cy="6960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Parte 2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7729950" y="3060538"/>
            <a:ext cx="557700" cy="476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1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8183975" y="2935138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H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7806150" y="2736838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A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7729950" y="4046175"/>
            <a:ext cx="557700" cy="476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2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8183975" y="39207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L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8183975" y="4343050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J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7806150" y="37224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A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7806150" y="45222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S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492800" y="4249775"/>
            <a:ext cx="557700" cy="476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3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192275" y="4122363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G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946825" y="4523750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W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6192275" y="45222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S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6569000" y="47258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A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8183975" y="3328813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S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5525" y="2105950"/>
            <a:ext cx="7296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pt-B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Ingestão dos dados  do banco SQL na Azure em um diretório de arquivos raw dentro do DBFS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pt-B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Transformação dos dados para o formato parquet, particionando-o fisicamente quando necessário. Salvar os dados em um diretório de arquivos ready dentro do DBFS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pt-B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Visualizações dos dados  e análise exploratória.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961113" y="413892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L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7400838" y="2935150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R</a:t>
            </a:r>
            <a:endParaRPr b="1" sz="110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454" y="1374575"/>
            <a:ext cx="4076401" cy="239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50" y="1259375"/>
            <a:ext cx="4076400" cy="25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Databricks Notebooks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1586650" y="1167925"/>
            <a:ext cx="1131000" cy="269400"/>
          </a:xfrm>
          <a:prstGeom prst="roundRect">
            <a:avLst>
              <a:gd fmla="val 16667" name="adj"/>
            </a:avLst>
          </a:prstGeom>
          <a:solidFill>
            <a:srgbClr val="8D04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Ingestão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089800" y="1167925"/>
            <a:ext cx="1475700" cy="269400"/>
          </a:xfrm>
          <a:prstGeom prst="roundRect">
            <a:avLst>
              <a:gd fmla="val 16667" name="adj"/>
            </a:avLst>
          </a:prstGeom>
          <a:solidFill>
            <a:srgbClr val="8D04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Transformação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8101" y="2935800"/>
            <a:ext cx="3845075" cy="22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/>
          <p:nvPr/>
        </p:nvSpPr>
        <p:spPr>
          <a:xfrm>
            <a:off x="3654300" y="2707175"/>
            <a:ext cx="1412700" cy="269400"/>
          </a:xfrm>
          <a:prstGeom prst="roundRect">
            <a:avLst>
              <a:gd fmla="val 16667" name="adj"/>
            </a:avLst>
          </a:prstGeom>
          <a:solidFill>
            <a:srgbClr val="8D04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Visualização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Diagrama de Arquitetura de Solução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4">
            <a:alphaModFix/>
          </a:blip>
          <a:srcRect b="0" l="4825" r="0" t="7655"/>
          <a:stretch/>
        </p:blipFill>
        <p:spPr>
          <a:xfrm>
            <a:off x="2059162" y="1167925"/>
            <a:ext cx="5200274" cy="35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664850" y="1381225"/>
            <a:ext cx="51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Apresentação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type="title"/>
          </p:nvPr>
        </p:nvSpPr>
        <p:spPr>
          <a:xfrm>
            <a:off x="311700" y="445025"/>
            <a:ext cx="85206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Dificuldades encontradas e as experiências obtidas (plataformas, framework, linguagens, banco, etc.)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437200"/>
            <a:ext cx="85206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Thin"/>
                <a:ea typeface="Raleway Thin"/>
                <a:cs typeface="Raleway Thin"/>
                <a:sym typeface="Raleway Thin"/>
              </a:rPr>
              <a:t>Parte 1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API não retornava os dados dos EUA  com a abordagem padrão do script .py, foi necessário adotar outra estratégia para recebimento destes dados.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Para certas datas aleatórias, a API retornava os dados de alguns países separados por distrito.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Raleway Thin"/>
                <a:ea typeface="Raleway Thin"/>
                <a:cs typeface="Raleway Thin"/>
                <a:sym typeface="Raleway Thin"/>
              </a:rPr>
              <a:t>Parte 2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Visualizações com o databricks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Char char="●"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Bibliotecas extras para gerar outros tipos de gráficos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Proposta de melhorias futuras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1152475"/>
            <a:ext cx="85206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Thin"/>
                <a:ea typeface="Raleway Thin"/>
                <a:cs typeface="Raleway Thin"/>
                <a:sym typeface="Raleway Thin"/>
              </a:rPr>
              <a:t>Parte 1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72B4D"/>
              </a:buClr>
              <a:buSzPts val="1300"/>
              <a:buFont typeface="Raleway"/>
              <a:buChar char="●"/>
            </a:pPr>
            <a:r>
              <a:rPr lang="pt-BR" sz="1300">
                <a:solidFill>
                  <a:srgbClr val="172B4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Otimizar para verificar os dados existentes e trazer apenas os dados novos</a:t>
            </a:r>
            <a:endParaRPr sz="1300">
              <a:solidFill>
                <a:srgbClr val="172B4D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rgbClr val="172B4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Arquivo de configuração para caminhos do csv</a:t>
            </a: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Deploy da aplicação no </a:t>
            </a:r>
            <a:r>
              <a:rPr i="1" lang="pt-BR" sz="1300">
                <a:latin typeface="Raleway"/>
                <a:ea typeface="Raleway"/>
                <a:cs typeface="Raleway"/>
                <a:sym typeface="Raleway"/>
              </a:rPr>
              <a:t>Streamlit</a:t>
            </a: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 e adição de novos insights.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Adicionar dados sobre os casos recuperados e ativos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Criação de uma nova tabela para englobar as variantes do </a:t>
            </a: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vírus</a:t>
            </a: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Raleway Thin"/>
                <a:ea typeface="Raleway Thin"/>
                <a:cs typeface="Raleway Thin"/>
                <a:sym typeface="Raleway Thin"/>
              </a:rPr>
              <a:t>Parte 2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Ingestão de novas fontes de dados (vacinação)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Ingestão de mais dados da API, possibilitando uma melhor análise exploratória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Ingestões diárias sem sobrescrever os arquivos anteriores.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Agradecimentos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00" y="1249000"/>
            <a:ext cx="19050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675" y="1249000"/>
            <a:ext cx="19050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3200" y="3325150"/>
            <a:ext cx="1675304" cy="16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9675" y="3242650"/>
            <a:ext cx="1786000" cy="1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Obrigada pela atenção!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688" y="1118600"/>
            <a:ext cx="680063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3250" y="653875"/>
            <a:ext cx="959250" cy="9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984450" y="715700"/>
            <a:ext cx="71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64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Participantes</a:t>
            </a:r>
            <a:endParaRPr sz="28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576925" y="1585450"/>
            <a:ext cx="3220500" cy="21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Alciso Filho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Amanda Campos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Gustavo Galisa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Hanna </a:t>
            </a:r>
            <a:r>
              <a:rPr lang="pt-BR">
                <a:latin typeface="Raleway"/>
                <a:ea typeface="Raleway"/>
                <a:cs typeface="Raleway"/>
                <a:sym typeface="Raleway"/>
              </a:rPr>
              <a:t>Oliveira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Jéssica Santos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408600" y="1529875"/>
            <a:ext cx="3571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pt-BR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Lucas Aurelio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pt-BR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Rafaela Muniz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pt-BR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Stephany Mackyne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pt-BR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Willian Higa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Organização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84725" y="1054050"/>
            <a:ext cx="49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48387"/>
              <a:buFont typeface="Raleway Thin"/>
              <a:buChar char="●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Aplicativo de gerenciamento de projeto (Board) : Trello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1788" lvl="0" marL="457200" rtl="0" algn="l">
              <a:spcBef>
                <a:spcPts val="1000"/>
              </a:spcBef>
              <a:spcAft>
                <a:spcPts val="0"/>
              </a:spcAft>
              <a:buSzPct val="148387"/>
              <a:buFont typeface="Raleway Thin"/>
              <a:buChar char="●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Técnicas de metodologia ágil/scrum: 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22580"/>
              <a:buFont typeface="Raleway Thin"/>
              <a:buChar char="○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Stand-up meeting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79" lvl="2" marL="1371600" rtl="0" algn="l"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Raleway Thin"/>
              <a:buChar char="■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dia 1: parte 1 (item 1 e 2)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79" lvl="2" marL="1371600" rtl="0" algn="l"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Raleway Thin"/>
              <a:buChar char="■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dia 2: parte 1 (item 1, 2 e 3)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79" lvl="2" marL="1371600" rtl="0" algn="l"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Raleway Thin"/>
              <a:buChar char="■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dia 3: parte 1 (item 3 e 4)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79" lvl="2" marL="1371600" rtl="0" algn="l"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Raleway Thin"/>
              <a:buChar char="■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dia 4: parte 2 (item 1)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79" lvl="2" marL="1371600" rtl="0" algn="l"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Raleway Thin"/>
              <a:buChar char="■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dia 5: parte 2 (item 2 e 3)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04879" lvl="2" marL="1371600" rtl="0" algn="l"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Raleway Thin"/>
              <a:buChar char="■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dia 6: apresentação e relatório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22103" lvl="1" marL="914400" rtl="0" algn="l">
              <a:spcBef>
                <a:spcPts val="1000"/>
              </a:spcBef>
              <a:spcAft>
                <a:spcPts val="0"/>
              </a:spcAft>
              <a:buSzPct val="122580"/>
              <a:buFont typeface="Raleway Thin"/>
              <a:buChar char="○"/>
            </a:pPr>
            <a:r>
              <a:rPr lang="pt-BR" sz="1550">
                <a:solidFill>
                  <a:srgbClr val="4D5156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Divisão em squads</a:t>
            </a:r>
            <a:endParaRPr sz="1550">
              <a:solidFill>
                <a:srgbClr val="4D5156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498650" y="2162125"/>
            <a:ext cx="1343700" cy="1027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Projeto final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7132850" y="1215550"/>
            <a:ext cx="1186500" cy="9942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FF"/>
                </a:solidFill>
              </a:rPr>
              <a:t>Parte 1 </a:t>
            </a:r>
            <a:endParaRPr b="1" sz="1000">
              <a:solidFill>
                <a:srgbClr val="0000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132850" y="3294700"/>
            <a:ext cx="1186500" cy="9942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FF"/>
                </a:solidFill>
              </a:rPr>
              <a:t>Parte 2</a:t>
            </a:r>
            <a:endParaRPr b="1"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29450" y="763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Parte 1: Projeto SQL, Python e Azure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27650" y="1379788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Escopo: Armazenamento de dados do COVID-19 de todos os países do mundo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Script SQL com Schema para armazenar os registros de países e os dados de COVID-19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anco de dados relacional no provedor de nuvem Azure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Script Python e leitura da API.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Visualizações.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623725" y="3381788"/>
            <a:ext cx="1051500" cy="6960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Parte 1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371750" y="2733725"/>
            <a:ext cx="557700" cy="476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1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447950" y="2410013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W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838975" y="2612150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S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053750" y="2611450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L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7729950" y="3060538"/>
            <a:ext cx="557700" cy="476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2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183975" y="2935138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G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806150" y="2736838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A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729950" y="4046175"/>
            <a:ext cx="557700" cy="476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3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8183975" y="39207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G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8183975" y="4343050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H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806150" y="37224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A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806150" y="45222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R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492800" y="4249775"/>
            <a:ext cx="557700" cy="476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4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192275" y="4122363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G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946825" y="4523750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H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192275" y="45222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J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569000" y="4725875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R</a:t>
            </a:r>
            <a:endParaRPr b="1" sz="1100">
              <a:solidFill>
                <a:srgbClr val="4472C4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183975" y="3328813"/>
            <a:ext cx="405300" cy="323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472C4"/>
                </a:solidFill>
              </a:rPr>
              <a:t>L</a:t>
            </a:r>
            <a:endParaRPr b="1" sz="110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iagrama Entidade Relacionamento do BD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550" y="1167925"/>
            <a:ext cx="64389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anco de Dados Azure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825" y="1066950"/>
            <a:ext cx="455466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Código Python - endpoints da API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39250" y="1167925"/>
            <a:ext cx="54474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Raleway"/>
                <a:ea typeface="Raleway"/>
                <a:cs typeface="Raleway"/>
                <a:sym typeface="Raleway"/>
              </a:rPr>
              <a:t>Endpoints</a:t>
            </a:r>
            <a:r>
              <a:rPr lang="pt-BR" u="sng">
                <a:latin typeface="Raleway"/>
                <a:ea typeface="Raleway"/>
                <a:cs typeface="Raleway"/>
                <a:sym typeface="Raleway"/>
              </a:rPr>
              <a:t> utilizados</a:t>
            </a:r>
            <a:endParaRPr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Countries: </a:t>
            </a:r>
            <a:r>
              <a:rPr lang="pt-BR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https://api.covid19api.com/countries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Critério de escolha: </a:t>
            </a: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Fornece nome dos países, SLUG e código ISO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By Countries All Status: </a:t>
            </a:r>
            <a:r>
              <a:rPr lang="pt-BR" sz="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https://api.covid19api.com/country/south-africa?from=2020-03-01T00:00:00Z&amp;to=2020-04-01T00:00:00Z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Raleway Thin"/>
                <a:ea typeface="Raleway Thin"/>
                <a:cs typeface="Raleway Thin"/>
                <a:sym typeface="Raleway Thin"/>
              </a:rPr>
              <a:t>Critério de escolha: </a:t>
            </a: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Fornece os dados sobre casos confirmados, mortes, casos recuperados e casos ativos a partir de uma determinada data por país.   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6" name="Google Shape;126;p19"/>
          <p:cNvSpPr/>
          <p:nvPr/>
        </p:nvSpPr>
        <p:spPr>
          <a:xfrm>
            <a:off x="5871125" y="2991500"/>
            <a:ext cx="2815800" cy="1981200"/>
          </a:xfrm>
          <a:prstGeom prst="rect">
            <a:avLst/>
          </a:prstGeom>
          <a:noFill/>
          <a:ln cap="flat" cmpd="sng" w="28575">
            <a:solidFill>
              <a:srgbClr val="8D04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871125" y="1343675"/>
            <a:ext cx="2815800" cy="1514400"/>
          </a:xfrm>
          <a:prstGeom prst="rect">
            <a:avLst/>
          </a:prstGeom>
          <a:noFill/>
          <a:ln cap="flat" cmpd="sng" w="28575">
            <a:solidFill>
              <a:srgbClr val="8D04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3613" y="3044175"/>
            <a:ext cx="2310825" cy="18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2324" y="1410301"/>
            <a:ext cx="1893400" cy="13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Código Python - Estratégia para coleta de dados e inserts no BD SQL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8740" l="7102" r="2070" t="8092"/>
          <a:stretch/>
        </p:blipFill>
        <p:spPr>
          <a:xfrm>
            <a:off x="2310557" y="1439500"/>
            <a:ext cx="4522893" cy="361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"/>
            <a:ext cx="8520599" cy="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52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Visualizações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 rot="10800000">
            <a:off x="4397500" y="1399500"/>
            <a:ext cx="0" cy="3230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/>
        </p:nvSpPr>
        <p:spPr>
          <a:xfrm>
            <a:off x="381125" y="1195600"/>
            <a:ext cx="37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1 - Casos confirmados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4904825" y="1195600"/>
            <a:ext cx="40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2 - Mortes em decorrência do COVID-19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1238700" y="4645950"/>
            <a:ext cx="64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Ferramentas utilizadas: </a:t>
            </a:r>
            <a:r>
              <a:rPr lang="pt-BR">
                <a:latin typeface="Raleway Thin"/>
                <a:ea typeface="Raleway Thin"/>
                <a:cs typeface="Raleway Thin"/>
                <a:sym typeface="Raleway Thin"/>
              </a:rPr>
              <a:t>Jupyter notebook, bibliotecas pandas e seaborn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75" y="1691200"/>
            <a:ext cx="3815388" cy="27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363" y="1748200"/>
            <a:ext cx="4015833" cy="27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