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7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9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0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7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3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3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4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107E-6B7A-4F4F-8EE3-6317A14F65B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E1C1-940C-4E9E-86BB-49DC18E3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3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aewan.kim/post/cnn/" TargetMode="External"/><Relationship Id="rId2" Type="http://schemas.openxmlformats.org/officeDocument/2006/relationships/hyperlink" Target="https://halfundecided.medium.com/%EB%94%A5%EB%9F%AC%EB%8B%9D-%EB%A8%B8%EC%8B%A0%EB%9F%AC%EB%8B%9D-cnn-convolutional-neural-networks-%EC%89%BD%EA%B2%8C-%EC%9D%B4%ED%95%B4%ED%95%98%EA%B8%B0-836869f8837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titledtblog.tistory.com/150" TargetMode="External"/><Relationship Id="rId4" Type="http://schemas.openxmlformats.org/officeDocument/2006/relationships/hyperlink" Target="https://talkingaboutme.tistory.com/entry/DL-Convolution%EC%9D%98-%EC%A0%95%EC%9D%9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46958" y="4907756"/>
            <a:ext cx="3136232" cy="1655762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r>
              <a:rPr lang="ko-KR" altLang="en-US" dirty="0"/>
              <a:t>프로그램실 개발 </a:t>
            </a:r>
            <a:r>
              <a:rPr lang="en-US" altLang="ko-KR" dirty="0"/>
              <a:t>2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최 규 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7A3EE32-EE1F-42B6-8766-FEE17115696C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(Convolutional Neural Network) </a:t>
            </a:r>
          </a:p>
        </p:txBody>
      </p:sp>
    </p:spTree>
    <p:extLst>
      <p:ext uri="{BB962C8B-B14F-4D97-AF65-F5344CB8AC3E}">
        <p14:creationId xmlns:p14="http://schemas.microsoft.com/office/powerpoint/2010/main" val="151825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5843-52FF-4D83-968E-F63A558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Layer 1 (Convolution Layer 1 + Max Pooling Layer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6E6FA-7743-43C4-834A-94AA661502B6}"/>
              </a:ext>
            </a:extLst>
          </p:cNvPr>
          <p:cNvSpPr txBox="1"/>
          <p:nvPr/>
        </p:nvSpPr>
        <p:spPr>
          <a:xfrm>
            <a:off x="922421" y="2417747"/>
            <a:ext cx="520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Max Pooling Layer1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 </a:t>
            </a:r>
            <a:r>
              <a:rPr lang="en-US" altLang="ko-KR" dirty="0"/>
              <a:t>=&gt; (36, 28, 20)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채널 </a:t>
            </a:r>
            <a:r>
              <a:rPr lang="en-US" altLang="ko-KR" dirty="0"/>
              <a:t>=&gt; 20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Max Pooling</a:t>
            </a:r>
            <a:r>
              <a:rPr lang="ko-KR" altLang="en-US" dirty="0"/>
              <a:t> </a:t>
            </a:r>
            <a:r>
              <a:rPr lang="en-US" altLang="ko-KR" dirty="0"/>
              <a:t>=&gt; (2, 2)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17B8-EAFA-40DC-AD69-22294D1C2749}"/>
              </a:ext>
            </a:extLst>
          </p:cNvPr>
          <p:cNvSpPr txBox="1"/>
          <p:nvPr/>
        </p:nvSpPr>
        <p:spPr>
          <a:xfrm>
            <a:off x="6400800" y="4001294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입력 채널 </a:t>
            </a:r>
            <a:r>
              <a:rPr lang="en-US" altLang="ko-KR" sz="2400" dirty="0">
                <a:solidFill>
                  <a:srgbClr val="FF0000"/>
                </a:solidFill>
              </a:rPr>
              <a:t>=&gt; 20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출력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(18, 14, 20)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학습 파라미터 </a:t>
            </a:r>
            <a:r>
              <a:rPr lang="en-US" altLang="ko-KR" sz="2400" dirty="0">
                <a:solidFill>
                  <a:srgbClr val="FF0000"/>
                </a:solidFill>
              </a:rPr>
              <a:t>=&gt; 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0CC0C-B249-40AE-9CCE-3DA628A5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71" y="2656622"/>
            <a:ext cx="6915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9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5843-52FF-4D83-968E-F63A558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Layer 2 (Convolution Layer 2 + Max Pooling Layer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6E6FA-7743-43C4-834A-94AA661502B6}"/>
              </a:ext>
            </a:extLst>
          </p:cNvPr>
          <p:cNvSpPr txBox="1"/>
          <p:nvPr/>
        </p:nvSpPr>
        <p:spPr>
          <a:xfrm>
            <a:off x="886326" y="2467613"/>
            <a:ext cx="5209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 Layer2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 </a:t>
            </a:r>
            <a:r>
              <a:rPr lang="en-US" altLang="ko-KR" dirty="0"/>
              <a:t>=&gt; (18, 14, 20)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필터 </a:t>
            </a:r>
            <a:r>
              <a:rPr lang="en-US" altLang="ko-KR" dirty="0"/>
              <a:t>=&gt; (3, 3)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입력 채널 </a:t>
            </a:r>
            <a:r>
              <a:rPr lang="en-US" altLang="ko-KR" dirty="0"/>
              <a:t>=&gt; 20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출력 채널 </a:t>
            </a:r>
            <a:r>
              <a:rPr lang="en-US" altLang="ko-KR" dirty="0"/>
              <a:t>=&gt; 40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Stride =&gt;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17B8-EAFA-40DC-AD69-22294D1C2749}"/>
              </a:ext>
            </a:extLst>
          </p:cNvPr>
          <p:cNvSpPr txBox="1"/>
          <p:nvPr/>
        </p:nvSpPr>
        <p:spPr>
          <a:xfrm>
            <a:off x="6400800" y="4001294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입력 채널 </a:t>
            </a:r>
            <a:r>
              <a:rPr lang="en-US" altLang="ko-KR" sz="2400" dirty="0">
                <a:solidFill>
                  <a:srgbClr val="FF0000"/>
                </a:solidFill>
              </a:rPr>
              <a:t>=&gt; 20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출력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(16, 12, 40)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학습 파라미터 </a:t>
            </a:r>
            <a:r>
              <a:rPr lang="en-US" altLang="ko-KR" sz="2400" dirty="0">
                <a:solidFill>
                  <a:srgbClr val="FF0000"/>
                </a:solidFill>
              </a:rPr>
              <a:t>=&gt; 7,200</a:t>
            </a:r>
            <a:r>
              <a:rPr lang="ko-KR" altLang="en-US" sz="2400" dirty="0">
                <a:solidFill>
                  <a:srgbClr val="FF0000"/>
                </a:solidFill>
              </a:rPr>
              <a:t>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83D47C-FF26-4DE3-BCDA-C7812EA0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284" y="2749165"/>
            <a:ext cx="52673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7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5843-52FF-4D83-968E-F63A558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Layer 2 (Convolution Layer 2 + Max Pooling Layer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6E6FA-7743-43C4-834A-94AA661502B6}"/>
              </a:ext>
            </a:extLst>
          </p:cNvPr>
          <p:cNvSpPr txBox="1"/>
          <p:nvPr/>
        </p:nvSpPr>
        <p:spPr>
          <a:xfrm>
            <a:off x="886326" y="2467613"/>
            <a:ext cx="520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Max Pooling Layer2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 </a:t>
            </a:r>
            <a:r>
              <a:rPr lang="en-US" altLang="ko-KR" dirty="0"/>
              <a:t>=&gt; (16, 12, 20)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채널 </a:t>
            </a:r>
            <a:r>
              <a:rPr lang="en-US" altLang="ko-KR" dirty="0"/>
              <a:t>=&gt; 40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Pooling =&gt; (2, 2)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17B8-EAFA-40DC-AD69-22294D1C2749}"/>
              </a:ext>
            </a:extLst>
          </p:cNvPr>
          <p:cNvSpPr txBox="1"/>
          <p:nvPr/>
        </p:nvSpPr>
        <p:spPr>
          <a:xfrm>
            <a:off x="5829300" y="3941377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입력 채널 </a:t>
            </a:r>
            <a:r>
              <a:rPr lang="en-US" altLang="ko-KR" sz="2400" dirty="0">
                <a:solidFill>
                  <a:srgbClr val="FF0000"/>
                </a:solidFill>
              </a:rPr>
              <a:t>=&gt; 40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출력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(8, 6, 40)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학습 파라미터 </a:t>
            </a:r>
            <a:r>
              <a:rPr lang="en-US" altLang="ko-KR" sz="2400" dirty="0">
                <a:solidFill>
                  <a:srgbClr val="FF0000"/>
                </a:solidFill>
              </a:rPr>
              <a:t>=&gt; 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8AA811-3DE8-4688-967A-3EA6B230A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33" y="2543992"/>
            <a:ext cx="2797375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5843-52FF-4D83-968E-F63A558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Layer 3 (Convolution Layer 3 + Max Pooling Layer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6E6FA-7743-43C4-834A-94AA661502B6}"/>
              </a:ext>
            </a:extLst>
          </p:cNvPr>
          <p:cNvSpPr txBox="1"/>
          <p:nvPr/>
        </p:nvSpPr>
        <p:spPr>
          <a:xfrm>
            <a:off x="886326" y="2467613"/>
            <a:ext cx="5209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 Layer3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 </a:t>
            </a:r>
            <a:r>
              <a:rPr lang="en-US" altLang="ko-KR" dirty="0"/>
              <a:t>=&gt; (8, 6, 40)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필터 </a:t>
            </a:r>
            <a:r>
              <a:rPr lang="en-US" altLang="ko-KR" dirty="0"/>
              <a:t>=&gt; (3, 3)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입력 채널 </a:t>
            </a:r>
            <a:r>
              <a:rPr lang="en-US" altLang="ko-KR" dirty="0"/>
              <a:t>=&gt; 40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출력 채널 </a:t>
            </a:r>
            <a:r>
              <a:rPr lang="en-US" altLang="ko-KR" dirty="0"/>
              <a:t>=&gt; 60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Stride =&gt;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17B8-EAFA-40DC-AD69-22294D1C2749}"/>
              </a:ext>
            </a:extLst>
          </p:cNvPr>
          <p:cNvSpPr txBox="1"/>
          <p:nvPr/>
        </p:nvSpPr>
        <p:spPr>
          <a:xfrm>
            <a:off x="5829300" y="39451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입력 채널 </a:t>
            </a:r>
            <a:r>
              <a:rPr lang="en-US" altLang="ko-KR" sz="2400" dirty="0">
                <a:solidFill>
                  <a:srgbClr val="FF0000"/>
                </a:solidFill>
              </a:rPr>
              <a:t>=&gt; 40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출력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(6, 4, 60)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학습 파라미터 </a:t>
            </a:r>
            <a:r>
              <a:rPr lang="en-US" altLang="ko-KR" sz="2400" dirty="0">
                <a:solidFill>
                  <a:srgbClr val="FF0000"/>
                </a:solidFill>
              </a:rPr>
              <a:t>=&gt; 21,600</a:t>
            </a:r>
            <a:r>
              <a:rPr lang="ko-KR" altLang="en-US" sz="2400" dirty="0">
                <a:solidFill>
                  <a:srgbClr val="FF0000"/>
                </a:solidFill>
              </a:rPr>
              <a:t>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1DB32F-1CF6-4B8A-BFE4-EAFA5444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29" y="2701557"/>
            <a:ext cx="3857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3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5843-52FF-4D83-968E-F63A558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Layer 3 (Convolution Layer 3 + Max Pooling Layer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6E6FA-7743-43C4-834A-94AA661502B6}"/>
              </a:ext>
            </a:extLst>
          </p:cNvPr>
          <p:cNvSpPr txBox="1"/>
          <p:nvPr/>
        </p:nvSpPr>
        <p:spPr>
          <a:xfrm>
            <a:off x="886326" y="2467613"/>
            <a:ext cx="520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Max Pooling Layer3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 </a:t>
            </a:r>
            <a:r>
              <a:rPr lang="en-US" altLang="ko-KR" dirty="0"/>
              <a:t>=&gt; (6, 4, 60)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채널 </a:t>
            </a:r>
            <a:r>
              <a:rPr lang="en-US" altLang="ko-KR" dirty="0"/>
              <a:t>=&gt; 60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Pooling =&gt; (2, 2)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17B8-EAFA-40DC-AD69-22294D1C2749}"/>
              </a:ext>
            </a:extLst>
          </p:cNvPr>
          <p:cNvSpPr txBox="1"/>
          <p:nvPr/>
        </p:nvSpPr>
        <p:spPr>
          <a:xfrm>
            <a:off x="5829300" y="3941377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입력 채널 </a:t>
            </a:r>
            <a:r>
              <a:rPr lang="en-US" altLang="ko-KR" sz="2400" dirty="0">
                <a:solidFill>
                  <a:srgbClr val="FF0000"/>
                </a:solidFill>
              </a:rPr>
              <a:t>=&gt; 60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출력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(3, 2, 60)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학습 파라미터 </a:t>
            </a:r>
            <a:r>
              <a:rPr lang="en-US" altLang="ko-KR" sz="2400" dirty="0">
                <a:solidFill>
                  <a:srgbClr val="FF0000"/>
                </a:solidFill>
              </a:rPr>
              <a:t>=&gt; 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637538-BCA5-4B3C-A40D-C1258646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2675338"/>
            <a:ext cx="22002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5843-52FF-4D83-968E-F63A558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Layer 4 (Convolution Layer 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6E6FA-7743-43C4-834A-94AA661502B6}"/>
              </a:ext>
            </a:extLst>
          </p:cNvPr>
          <p:cNvSpPr txBox="1"/>
          <p:nvPr/>
        </p:nvSpPr>
        <p:spPr>
          <a:xfrm>
            <a:off x="886326" y="2467613"/>
            <a:ext cx="5209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 Layer3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 </a:t>
            </a:r>
            <a:r>
              <a:rPr lang="en-US" altLang="ko-KR" dirty="0"/>
              <a:t>=&gt; (3, 2, 60)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필터 </a:t>
            </a:r>
            <a:r>
              <a:rPr lang="en-US" altLang="ko-KR" dirty="0"/>
              <a:t>=&gt; (2, 2)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입력 채널 </a:t>
            </a:r>
            <a:r>
              <a:rPr lang="en-US" altLang="ko-KR" dirty="0"/>
              <a:t>=&gt; 60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출력 채널 </a:t>
            </a:r>
            <a:r>
              <a:rPr lang="en-US" altLang="ko-KR" dirty="0"/>
              <a:t>=&gt; 80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Stride =&gt;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17B8-EAFA-40DC-AD69-22294D1C2749}"/>
              </a:ext>
            </a:extLst>
          </p:cNvPr>
          <p:cNvSpPr txBox="1"/>
          <p:nvPr/>
        </p:nvSpPr>
        <p:spPr>
          <a:xfrm>
            <a:off x="5829300" y="39451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입력 채널 </a:t>
            </a:r>
            <a:r>
              <a:rPr lang="en-US" altLang="ko-KR" sz="2400" dirty="0">
                <a:solidFill>
                  <a:srgbClr val="FF0000"/>
                </a:solidFill>
              </a:rPr>
              <a:t>=&gt; 60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출력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(2, 1, 80)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학습 파라미터 </a:t>
            </a:r>
            <a:r>
              <a:rPr lang="en-US" altLang="ko-KR" sz="2400" dirty="0">
                <a:solidFill>
                  <a:srgbClr val="FF0000"/>
                </a:solidFill>
              </a:rPr>
              <a:t>=&gt; 19,200</a:t>
            </a:r>
            <a:r>
              <a:rPr lang="ko-KR" altLang="en-US" sz="2400" dirty="0">
                <a:solidFill>
                  <a:srgbClr val="FF0000"/>
                </a:solidFill>
              </a:rPr>
              <a:t>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F29DCF-0BB4-4D8C-A9F5-8038C3C7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3400"/>
            <a:ext cx="3543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3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5843-52FF-4D83-968E-F63A558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Flatten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Soft-max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D7E37-29D6-4DE7-8D63-E1D7346D8FE2}"/>
              </a:ext>
            </a:extLst>
          </p:cNvPr>
          <p:cNvSpPr txBox="1"/>
          <p:nvPr/>
        </p:nvSpPr>
        <p:spPr>
          <a:xfrm>
            <a:off x="922421" y="2464081"/>
            <a:ext cx="814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입력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(2, 1, 80)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출력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(160, 1)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* </a:t>
            </a:r>
            <a:r>
              <a:rPr lang="ko-KR" altLang="en-US" sz="2400" dirty="0">
                <a:solidFill>
                  <a:srgbClr val="FF0000"/>
                </a:solidFill>
              </a:rPr>
              <a:t>입력 데이터를 일자 형태의 데이터로 펼친 상태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92E35-A2C5-4B62-A52C-EFA370E874D0}"/>
              </a:ext>
            </a:extLst>
          </p:cNvPr>
          <p:cNvSpPr txBox="1"/>
          <p:nvPr/>
        </p:nvSpPr>
        <p:spPr>
          <a:xfrm>
            <a:off x="838200" y="4505439"/>
            <a:ext cx="11109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입력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(160, 1)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출력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(100, 1)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파라미터 </a:t>
            </a:r>
            <a:r>
              <a:rPr lang="en-US" altLang="ko-KR" sz="2400" dirty="0">
                <a:solidFill>
                  <a:srgbClr val="FF0000"/>
                </a:solidFill>
              </a:rPr>
              <a:t>=&gt; 160,000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* </a:t>
            </a:r>
            <a:r>
              <a:rPr lang="ko-KR" altLang="en-US" sz="2400" dirty="0">
                <a:solidFill>
                  <a:srgbClr val="FF0000"/>
                </a:solidFill>
              </a:rPr>
              <a:t>해당 네트워크의 분류 클래스가 </a:t>
            </a:r>
            <a:r>
              <a:rPr lang="en-US" altLang="ko-KR" sz="2400" dirty="0">
                <a:solidFill>
                  <a:srgbClr val="FF0000"/>
                </a:solidFill>
              </a:rPr>
              <a:t>100</a:t>
            </a:r>
            <a:r>
              <a:rPr lang="ko-KR" altLang="en-US" sz="2400" dirty="0">
                <a:solidFill>
                  <a:srgbClr val="FF0000"/>
                </a:solidFill>
              </a:rPr>
              <a:t>이기 때문에 최종 데이터 크기는 </a:t>
            </a:r>
            <a:r>
              <a:rPr lang="en-US" altLang="ko-KR" sz="2400" dirty="0">
                <a:solidFill>
                  <a:srgbClr val="FF0000"/>
                </a:solidFill>
              </a:rPr>
              <a:t>(100, 1)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0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832868-FC2E-4B95-BF67-B6D9C1759842}"/>
              </a:ext>
            </a:extLst>
          </p:cNvPr>
          <p:cNvGrpSpPr/>
          <p:nvPr/>
        </p:nvGrpSpPr>
        <p:grpSpPr>
          <a:xfrm>
            <a:off x="5506452" y="1323473"/>
            <a:ext cx="6505074" cy="5450306"/>
            <a:chOff x="4977063" y="447175"/>
            <a:chExt cx="6505074" cy="60457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AC7B96-BCE6-40A1-91EC-ECF11CEF3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7063" y="447175"/>
              <a:ext cx="6505074" cy="60457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CC6DCB-C418-463F-8D69-46A3F1A02520}"/>
                </a:ext>
              </a:extLst>
            </p:cNvPr>
            <p:cNvSpPr/>
            <p:nvPr/>
          </p:nvSpPr>
          <p:spPr>
            <a:xfrm>
              <a:off x="10607843" y="6090150"/>
              <a:ext cx="866273" cy="4027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04CB5B-DAC5-48EF-B79A-E7C6DDD6E6AE}"/>
                </a:ext>
              </a:extLst>
            </p:cNvPr>
            <p:cNvSpPr/>
            <p:nvPr/>
          </p:nvSpPr>
          <p:spPr>
            <a:xfrm>
              <a:off x="10583783" y="5420974"/>
              <a:ext cx="866273" cy="4027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D507A43-4826-4873-BB11-E5047113415C}"/>
                </a:ext>
              </a:extLst>
            </p:cNvPr>
            <p:cNvSpPr/>
            <p:nvPr/>
          </p:nvSpPr>
          <p:spPr>
            <a:xfrm>
              <a:off x="10583782" y="4586531"/>
              <a:ext cx="866273" cy="4027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C2111B-F104-444C-B65A-EEC0B9DD72C7}"/>
                </a:ext>
              </a:extLst>
            </p:cNvPr>
            <p:cNvSpPr/>
            <p:nvPr/>
          </p:nvSpPr>
          <p:spPr>
            <a:xfrm>
              <a:off x="10583781" y="3429000"/>
              <a:ext cx="866273" cy="4027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BC2AF-7876-4675-85E1-AD4946EC65AC}"/>
                </a:ext>
              </a:extLst>
            </p:cNvPr>
            <p:cNvSpPr/>
            <p:nvPr/>
          </p:nvSpPr>
          <p:spPr>
            <a:xfrm>
              <a:off x="10583780" y="2220825"/>
              <a:ext cx="866273" cy="4027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D34595-9FFA-496B-A508-744D44BB8A2B}"/>
                </a:ext>
              </a:extLst>
            </p:cNvPr>
            <p:cNvSpPr/>
            <p:nvPr/>
          </p:nvSpPr>
          <p:spPr>
            <a:xfrm>
              <a:off x="10615864" y="1051554"/>
              <a:ext cx="866273" cy="4027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3970-EA0C-4DF2-9E5D-51EF8C1E23FF}"/>
              </a:ext>
            </a:extLst>
          </p:cNvPr>
          <p:cNvSpPr txBox="1"/>
          <p:nvPr/>
        </p:nvSpPr>
        <p:spPr>
          <a:xfrm>
            <a:off x="958516" y="1690688"/>
            <a:ext cx="3890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모델의 전체 학습 파라미터 수</a:t>
            </a:r>
            <a:endParaRPr lang="en-US" altLang="ko-KR" dirty="0"/>
          </a:p>
          <a:p>
            <a:r>
              <a:rPr lang="en-US" altLang="ko-KR" dirty="0"/>
              <a:t>= 208,320 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/>
              <a:t>(320 + 7,200 + 21,600 + 19,200 + </a:t>
            </a:r>
          </a:p>
          <a:p>
            <a:r>
              <a:rPr lang="en-US" altLang="ko-KR" dirty="0"/>
              <a:t>160,000)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46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vs FC Neural Network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8A830-89A2-4640-8645-D5D464E1548B}"/>
              </a:ext>
            </a:extLst>
          </p:cNvPr>
          <p:cNvSpPr txBox="1"/>
          <p:nvPr/>
        </p:nvSpPr>
        <p:spPr>
          <a:xfrm>
            <a:off x="938463" y="1690688"/>
            <a:ext cx="350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FC Neural Network </a:t>
            </a:r>
            <a:r>
              <a:rPr lang="ko-KR" altLang="en-US" dirty="0"/>
              <a:t>의 파라미터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앞선 </a:t>
            </a:r>
            <a:r>
              <a:rPr lang="en-US" altLang="ko-KR" dirty="0"/>
              <a:t>CNN Layer4 </a:t>
            </a:r>
            <a:r>
              <a:rPr lang="ko-KR" altLang="en-US" dirty="0"/>
              <a:t>모델과 비교했을 때 </a:t>
            </a:r>
            <a:r>
              <a:rPr lang="en-US" altLang="ko-KR" dirty="0"/>
              <a:t>CNN </a:t>
            </a:r>
            <a:r>
              <a:rPr lang="ko-KR" altLang="en-US" dirty="0"/>
              <a:t>모델의 파라미터 수가 상대적으로 매우 </a:t>
            </a:r>
            <a:r>
              <a:rPr lang="ko-KR" altLang="en-US" dirty="0">
                <a:solidFill>
                  <a:srgbClr val="FF0000"/>
                </a:solidFill>
              </a:rPr>
              <a:t>적음</a:t>
            </a:r>
            <a:r>
              <a:rPr lang="ko-KR" altLang="en-US" dirty="0"/>
              <a:t>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7164AE-F1FF-48CD-821E-39A6B36A5F4E}"/>
              </a:ext>
            </a:extLst>
          </p:cNvPr>
          <p:cNvGrpSpPr/>
          <p:nvPr/>
        </p:nvGrpSpPr>
        <p:grpSpPr>
          <a:xfrm>
            <a:off x="838200" y="3813551"/>
            <a:ext cx="7572375" cy="2857500"/>
            <a:chOff x="838200" y="3813551"/>
            <a:chExt cx="7572375" cy="28575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3A0431-3CCF-4A35-9549-BF31F0F6D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813551"/>
              <a:ext cx="7572375" cy="2857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CBD1C0-A9ED-4041-8A31-A437DF6BF8B8}"/>
                </a:ext>
              </a:extLst>
            </p:cNvPr>
            <p:cNvSpPr/>
            <p:nvPr/>
          </p:nvSpPr>
          <p:spPr>
            <a:xfrm>
              <a:off x="6689558" y="6172200"/>
              <a:ext cx="1576137" cy="4090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42CE6C-0625-4D4D-AEF6-46829F95D617}"/>
              </a:ext>
            </a:extLst>
          </p:cNvPr>
          <p:cNvGrpSpPr/>
          <p:nvPr/>
        </p:nvGrpSpPr>
        <p:grpSpPr>
          <a:xfrm>
            <a:off x="4629150" y="1442034"/>
            <a:ext cx="6724650" cy="2480261"/>
            <a:chOff x="4629150" y="1442034"/>
            <a:chExt cx="6724650" cy="2857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846D91-8184-408D-8F59-C967465A0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9150" y="1442034"/>
              <a:ext cx="6724650" cy="2857500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C3393BC-F908-448D-BC9D-698E31EE49B2}"/>
                </a:ext>
              </a:extLst>
            </p:cNvPr>
            <p:cNvCxnSpPr/>
            <p:nvPr/>
          </p:nvCxnSpPr>
          <p:spPr>
            <a:xfrm>
              <a:off x="5943600" y="1937082"/>
              <a:ext cx="38982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53B14E-0952-48E3-B06F-AC1ED553C10D}"/>
              </a:ext>
            </a:extLst>
          </p:cNvPr>
          <p:cNvSpPr txBox="1"/>
          <p:nvPr/>
        </p:nvSpPr>
        <p:spPr>
          <a:xfrm>
            <a:off x="8506326" y="4490609"/>
            <a:ext cx="2658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레이어의 모든 노드가 다음 레이어의 모든 노드에 연결된 모델 </a:t>
            </a:r>
            <a:r>
              <a:rPr lang="en-US" altLang="ko-KR" dirty="0"/>
              <a:t>=&gt; FC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27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3970-EA0C-4DF2-9E5D-51EF8C1E23FF}"/>
              </a:ext>
            </a:extLst>
          </p:cNvPr>
          <p:cNvSpPr txBox="1"/>
          <p:nvPr/>
        </p:nvSpPr>
        <p:spPr>
          <a:xfrm>
            <a:off x="958515" y="1690688"/>
            <a:ext cx="10395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결론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sz="2800" dirty="0"/>
              <a:t>CNN</a:t>
            </a:r>
            <a:r>
              <a:rPr lang="ko-KR" altLang="en-US" sz="2800" dirty="0"/>
              <a:t>은 학습 파라미터 수가 매우 적다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2) </a:t>
            </a:r>
            <a:r>
              <a:rPr lang="ko-KR" altLang="en-US" sz="2800" dirty="0"/>
              <a:t>학습 파라미터 수가 적기 때문에</a:t>
            </a:r>
            <a:r>
              <a:rPr lang="en-US" altLang="ko-KR" sz="2800" dirty="0"/>
              <a:t>, </a:t>
            </a:r>
            <a:r>
              <a:rPr lang="ko-KR" altLang="en-US" sz="2800" dirty="0"/>
              <a:t>학습이 쉽고 네트워크 처리 속도가 빠르다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1463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8702615" cy="330709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Convolutional Neural Networks (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합성 곱이란</a:t>
            </a:r>
            <a:r>
              <a:rPr lang="en-US" altLang="ko-KR" sz="2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9388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CDE39-8357-441F-965F-BBA317591598}"/>
              </a:ext>
            </a:extLst>
          </p:cNvPr>
          <p:cNvSpPr txBox="1"/>
          <p:nvPr/>
        </p:nvSpPr>
        <p:spPr>
          <a:xfrm>
            <a:off x="950494" y="1690688"/>
            <a:ext cx="8025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[</a:t>
            </a:r>
            <a:r>
              <a:rPr lang="ko-KR" altLang="en-US" dirty="0">
                <a:hlinkClick r:id="rId2"/>
              </a:rPr>
              <a:t>딥러닝</a:t>
            </a:r>
            <a:r>
              <a:rPr lang="en-US" altLang="ko-KR" dirty="0">
                <a:hlinkClick r:id="rId2"/>
              </a:rPr>
              <a:t>/</a:t>
            </a:r>
            <a:r>
              <a:rPr lang="ko-KR" altLang="en-US" dirty="0" err="1">
                <a:hlinkClick r:id="rId2"/>
              </a:rPr>
              <a:t>머신러닝</a:t>
            </a:r>
            <a:r>
              <a:rPr lang="en-US" altLang="ko-KR" dirty="0">
                <a:hlinkClick r:id="rId2"/>
              </a:rPr>
              <a:t>] CNN(Convolutional Neural Networks) </a:t>
            </a:r>
            <a:r>
              <a:rPr lang="ko-KR" altLang="en-US" dirty="0">
                <a:hlinkClick r:id="rId2"/>
              </a:rPr>
              <a:t>쉽게 이해하기 </a:t>
            </a:r>
            <a:r>
              <a:rPr lang="en-US" altLang="ko-KR" dirty="0">
                <a:hlinkClick r:id="rId2"/>
              </a:rPr>
              <a:t>| by </a:t>
            </a:r>
            <a:r>
              <a:rPr lang="en-US" altLang="ko-KR" dirty="0" err="1">
                <a:hlinkClick r:id="rId2"/>
              </a:rPr>
              <a:t>banbanmoomani</a:t>
            </a:r>
            <a:r>
              <a:rPr lang="en-US" altLang="ko-KR" dirty="0">
                <a:hlinkClick r:id="rId2"/>
              </a:rPr>
              <a:t> | Medium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3"/>
              </a:rPr>
              <a:t>http://taewan.kim/post/cnn/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4"/>
              </a:rPr>
              <a:t>[DL] Convolution</a:t>
            </a:r>
            <a:r>
              <a:rPr lang="ko-KR" altLang="en-US" dirty="0">
                <a:hlinkClick r:id="rId4"/>
              </a:rPr>
              <a:t>의 정의 </a:t>
            </a:r>
            <a:r>
              <a:rPr lang="en-US" altLang="ko-KR" dirty="0">
                <a:hlinkClick r:id="rId4"/>
              </a:rPr>
              <a:t>(tistory.com)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5"/>
              </a:rPr>
              <a:t>[</a:t>
            </a:r>
            <a:r>
              <a:rPr lang="ko-KR" altLang="en-US" dirty="0">
                <a:hlinkClick r:id="rId5"/>
              </a:rPr>
              <a:t>머신 러닝</a:t>
            </a:r>
            <a:r>
              <a:rPr lang="en-US" altLang="ko-KR" dirty="0">
                <a:hlinkClick r:id="rId5"/>
              </a:rPr>
              <a:t>/</a:t>
            </a:r>
            <a:r>
              <a:rPr lang="ko-KR" altLang="en-US" dirty="0">
                <a:hlinkClick r:id="rId5"/>
              </a:rPr>
              <a:t>딥 러닝</a:t>
            </a:r>
            <a:r>
              <a:rPr lang="en-US" altLang="ko-KR" dirty="0">
                <a:hlinkClick r:id="rId5"/>
              </a:rPr>
              <a:t>] </a:t>
            </a:r>
            <a:r>
              <a:rPr lang="ko-KR" altLang="en-US" dirty="0" err="1">
                <a:hlinkClick r:id="rId5"/>
              </a:rPr>
              <a:t>합성곱</a:t>
            </a:r>
            <a:r>
              <a:rPr lang="ko-KR" altLang="en-US" dirty="0">
                <a:hlinkClick r:id="rId5"/>
              </a:rPr>
              <a:t> 신경망 </a:t>
            </a:r>
            <a:r>
              <a:rPr lang="en-US" altLang="ko-KR" dirty="0">
                <a:hlinkClick r:id="rId5"/>
              </a:rPr>
              <a:t>(Convolutional Neural Network, CNN)</a:t>
            </a:r>
            <a:r>
              <a:rPr lang="ko-KR" altLang="en-US" dirty="0">
                <a:hlinkClick r:id="rId5"/>
              </a:rPr>
              <a:t>과 학습 알고리즘 </a:t>
            </a:r>
            <a:r>
              <a:rPr lang="en-US" altLang="ko-KR" dirty="0">
                <a:hlinkClick r:id="rId5"/>
              </a:rPr>
              <a:t>(tistory.com)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2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탄생 배경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CNN</a:t>
            </a:r>
            <a:r>
              <a:rPr lang="ko-KR" altLang="en-US" dirty="0"/>
              <a:t>의 탄생 배경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2" y="2291157"/>
            <a:ext cx="4036293" cy="335439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733515" y="2469861"/>
            <a:ext cx="3742668" cy="3225418"/>
            <a:chOff x="6543734" y="2185879"/>
            <a:chExt cx="3742668" cy="322541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734" y="2185879"/>
              <a:ext cx="3742668" cy="31201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46189" y="4511615"/>
              <a:ext cx="2337758" cy="899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4295" y="5645550"/>
            <a:ext cx="180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새의 특징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8332" y="5830216"/>
            <a:ext cx="249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드라이버의 특징 분류</a:t>
            </a:r>
          </a:p>
        </p:txBody>
      </p:sp>
    </p:spTree>
    <p:extLst>
      <p:ext uri="{BB962C8B-B14F-4D97-AF65-F5344CB8AC3E}">
        <p14:creationId xmlns:p14="http://schemas.microsoft.com/office/powerpoint/2010/main" val="234592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작동원리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8702615" cy="33070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3) CNN</a:t>
            </a:r>
            <a:r>
              <a:rPr lang="ko-KR" altLang="en-US" dirty="0"/>
              <a:t>의 작동원리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9800"/>
            <a:ext cx="6830435" cy="3119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593" y="5618346"/>
            <a:ext cx="652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[5x5 </a:t>
            </a:r>
            <a:r>
              <a:rPr lang="ko-KR" altLang="en-US" dirty="0"/>
              <a:t>원본 이미지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x [3x3 </a:t>
            </a:r>
            <a:r>
              <a:rPr lang="ko-KR" altLang="en-US" dirty="0"/>
              <a:t>커널</a:t>
            </a:r>
            <a:r>
              <a:rPr lang="en-US" altLang="ko-KR" dirty="0"/>
              <a:t>(</a:t>
            </a:r>
            <a:r>
              <a:rPr lang="ko-KR" altLang="en-US" dirty="0"/>
              <a:t>필터</a:t>
            </a:r>
            <a:r>
              <a:rPr lang="en-US" altLang="ko-KR" dirty="0"/>
              <a:t>)]    =&gt;   [3x3 </a:t>
            </a:r>
            <a:r>
              <a:rPr lang="ko-KR" altLang="en-US" dirty="0"/>
              <a:t>결과 이미지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522234" y="4339087"/>
            <a:ext cx="1190445" cy="136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91909" y="3556371"/>
            <a:ext cx="34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이미지에 손실 발생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결과 이미지가 매우 축소됨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4159"/>
              </p:ext>
            </p:extLst>
          </p:nvPr>
        </p:nvGraphicFramePr>
        <p:xfrm>
          <a:off x="1035166" y="2573310"/>
          <a:ext cx="2113475" cy="208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5">
                  <a:extLst>
                    <a:ext uri="{9D8B030D-6E8A-4147-A177-3AD203B41FA5}">
                      <a16:colId xmlns:a16="http://schemas.microsoft.com/office/drawing/2014/main" val="2200939533"/>
                    </a:ext>
                  </a:extLst>
                </a:gridCol>
                <a:gridCol w="422695">
                  <a:extLst>
                    <a:ext uri="{9D8B030D-6E8A-4147-A177-3AD203B41FA5}">
                      <a16:colId xmlns:a16="http://schemas.microsoft.com/office/drawing/2014/main" val="1422627972"/>
                    </a:ext>
                  </a:extLst>
                </a:gridCol>
                <a:gridCol w="422695">
                  <a:extLst>
                    <a:ext uri="{9D8B030D-6E8A-4147-A177-3AD203B41FA5}">
                      <a16:colId xmlns:a16="http://schemas.microsoft.com/office/drawing/2014/main" val="3192511459"/>
                    </a:ext>
                  </a:extLst>
                </a:gridCol>
                <a:gridCol w="422695">
                  <a:extLst>
                    <a:ext uri="{9D8B030D-6E8A-4147-A177-3AD203B41FA5}">
                      <a16:colId xmlns:a16="http://schemas.microsoft.com/office/drawing/2014/main" val="1134882255"/>
                    </a:ext>
                  </a:extLst>
                </a:gridCol>
                <a:gridCol w="422695">
                  <a:extLst>
                    <a:ext uri="{9D8B030D-6E8A-4147-A177-3AD203B41FA5}">
                      <a16:colId xmlns:a16="http://schemas.microsoft.com/office/drawing/2014/main" val="924948078"/>
                    </a:ext>
                  </a:extLst>
                </a:gridCol>
              </a:tblGrid>
              <a:tr h="41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8432"/>
                  </a:ext>
                </a:extLst>
              </a:tr>
              <a:tr h="41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57676"/>
                  </a:ext>
                </a:extLst>
              </a:tr>
              <a:tr h="41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11143"/>
                  </a:ext>
                </a:extLst>
              </a:tr>
              <a:tr h="41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86295"/>
                  </a:ext>
                </a:extLst>
              </a:tr>
              <a:tr h="41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805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 flipH="1" flipV="1">
            <a:off x="1035166" y="2573310"/>
            <a:ext cx="2725951" cy="264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2294626" y="2573310"/>
            <a:ext cx="2984740" cy="2389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1035166" y="3847381"/>
            <a:ext cx="2725951" cy="491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2294626" y="3812875"/>
            <a:ext cx="2984740" cy="5262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35167" y="2573310"/>
            <a:ext cx="1259459" cy="12395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08856" y="2864473"/>
            <a:ext cx="1588266" cy="14923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47915"/>
              </p:ext>
            </p:extLst>
          </p:nvPr>
        </p:nvGraphicFramePr>
        <p:xfrm>
          <a:off x="5891621" y="2828961"/>
          <a:ext cx="1547865" cy="157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55">
                  <a:extLst>
                    <a:ext uri="{9D8B030D-6E8A-4147-A177-3AD203B41FA5}">
                      <a16:colId xmlns:a16="http://schemas.microsoft.com/office/drawing/2014/main" val="3097045258"/>
                    </a:ext>
                  </a:extLst>
                </a:gridCol>
                <a:gridCol w="515955">
                  <a:extLst>
                    <a:ext uri="{9D8B030D-6E8A-4147-A177-3AD203B41FA5}">
                      <a16:colId xmlns:a16="http://schemas.microsoft.com/office/drawing/2014/main" val="363400177"/>
                    </a:ext>
                  </a:extLst>
                </a:gridCol>
                <a:gridCol w="515955">
                  <a:extLst>
                    <a:ext uri="{9D8B030D-6E8A-4147-A177-3AD203B41FA5}">
                      <a16:colId xmlns:a16="http://schemas.microsoft.com/office/drawing/2014/main" val="1138382794"/>
                    </a:ext>
                  </a:extLst>
                </a:gridCol>
              </a:tblGrid>
              <a:tr h="524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52182"/>
                  </a:ext>
                </a:extLst>
              </a:tr>
              <a:tr h="52478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583"/>
                  </a:ext>
                </a:extLst>
              </a:tr>
              <a:tr h="52478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1770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64563" y="6156985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Channel: 1 Stride: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10EA6-987B-4374-911C-00B69FDF0DC8}"/>
              </a:ext>
            </a:extLst>
          </p:cNvPr>
          <p:cNvSpPr/>
          <p:nvPr/>
        </p:nvSpPr>
        <p:spPr>
          <a:xfrm flipH="1">
            <a:off x="9469533" y="1189442"/>
            <a:ext cx="142563" cy="30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8BF67C-63F7-412A-93FF-B8DEA3048B5D}"/>
              </a:ext>
            </a:extLst>
          </p:cNvPr>
          <p:cNvGrpSpPr/>
          <p:nvPr/>
        </p:nvGrpSpPr>
        <p:grpSpPr>
          <a:xfrm>
            <a:off x="5690937" y="650331"/>
            <a:ext cx="6263748" cy="1924050"/>
            <a:chOff x="4734132" y="557042"/>
            <a:chExt cx="6743700" cy="192405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46C551D-33C7-4784-A281-EDE6B45F8159}"/>
                </a:ext>
              </a:extLst>
            </p:cNvPr>
            <p:cNvGrpSpPr/>
            <p:nvPr/>
          </p:nvGrpSpPr>
          <p:grpSpPr>
            <a:xfrm>
              <a:off x="4734132" y="557042"/>
              <a:ext cx="6743700" cy="1924050"/>
              <a:chOff x="4734132" y="557042"/>
              <a:chExt cx="6743700" cy="192405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9E2EAF4-BDA6-4918-94F5-C9C5B7742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132" y="557042"/>
                <a:ext cx="6743700" cy="192405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60D8615-6E2E-488C-B55A-B304A13925AE}"/>
                  </a:ext>
                </a:extLst>
              </p:cNvPr>
              <p:cNvSpPr/>
              <p:nvPr/>
            </p:nvSpPr>
            <p:spPr>
              <a:xfrm>
                <a:off x="10082464" y="1690688"/>
                <a:ext cx="757990" cy="2945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3D264FD-713E-455E-B7C0-DA46FA0872FF}"/>
                </a:ext>
              </a:extLst>
            </p:cNvPr>
            <p:cNvSpPr/>
            <p:nvPr/>
          </p:nvSpPr>
          <p:spPr>
            <a:xfrm rot="5400000">
              <a:off x="10324935" y="1469693"/>
              <a:ext cx="790404" cy="2406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D638E7D-888E-4BE8-B411-BE31F26A9D5B}"/>
                </a:ext>
              </a:extLst>
            </p:cNvPr>
            <p:cNvSpPr/>
            <p:nvPr/>
          </p:nvSpPr>
          <p:spPr>
            <a:xfrm>
              <a:off x="10092110" y="1690688"/>
              <a:ext cx="748343" cy="2945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10B1EA-209B-4B06-AB2C-8E7AD69784B6}"/>
              </a:ext>
            </a:extLst>
          </p:cNvPr>
          <p:cNvSpPr/>
          <p:nvPr/>
        </p:nvSpPr>
        <p:spPr>
          <a:xfrm flipH="1">
            <a:off x="8641397" y="1666508"/>
            <a:ext cx="142563" cy="30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919DF1-6FEB-43E3-9694-ED5F7716F341}"/>
              </a:ext>
            </a:extLst>
          </p:cNvPr>
          <p:cNvSpPr/>
          <p:nvPr/>
        </p:nvSpPr>
        <p:spPr>
          <a:xfrm>
            <a:off x="1768642" y="-224990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1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작동원리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93887" y="6092765"/>
            <a:ext cx="2467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Channel: 3 Stride: 1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919DF1-6FEB-43E3-9694-ED5F7716F341}"/>
              </a:ext>
            </a:extLst>
          </p:cNvPr>
          <p:cNvSpPr/>
          <p:nvPr/>
        </p:nvSpPr>
        <p:spPr>
          <a:xfrm>
            <a:off x="1768642" y="-224990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F40CE1-4FBB-4D39-92E8-1F97F88420B4}"/>
              </a:ext>
            </a:extLst>
          </p:cNvPr>
          <p:cNvGrpSpPr/>
          <p:nvPr/>
        </p:nvGrpSpPr>
        <p:grpSpPr>
          <a:xfrm>
            <a:off x="5761042" y="365125"/>
            <a:ext cx="6161989" cy="6343224"/>
            <a:chOff x="4678200" y="365125"/>
            <a:chExt cx="6161989" cy="634322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3676D14-7A3A-40A0-B0EB-2E21DD543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200" y="365125"/>
              <a:ext cx="6161989" cy="6343224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5FD527-DFB8-4464-AC5B-4B4312ADF157}"/>
                </a:ext>
              </a:extLst>
            </p:cNvPr>
            <p:cNvSpPr/>
            <p:nvPr/>
          </p:nvSpPr>
          <p:spPr>
            <a:xfrm>
              <a:off x="6096000" y="2346158"/>
              <a:ext cx="930442" cy="9023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D223FE5-A4C2-472C-B40A-F5BF5BF0B332}"/>
                </a:ext>
              </a:extLst>
            </p:cNvPr>
            <p:cNvSpPr/>
            <p:nvPr/>
          </p:nvSpPr>
          <p:spPr>
            <a:xfrm>
              <a:off x="7609844" y="2334126"/>
              <a:ext cx="930442" cy="9023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F4EA9F4-01AC-4C62-A61C-45A7233BC42D}"/>
                </a:ext>
              </a:extLst>
            </p:cNvPr>
            <p:cNvSpPr/>
            <p:nvPr/>
          </p:nvSpPr>
          <p:spPr>
            <a:xfrm>
              <a:off x="9133850" y="2306050"/>
              <a:ext cx="930442" cy="9023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3DFE9A-0D50-4F30-A524-16408EEC7B3B}"/>
              </a:ext>
            </a:extLst>
          </p:cNvPr>
          <p:cNvSpPr txBox="1"/>
          <p:nvPr/>
        </p:nvSpPr>
        <p:spPr>
          <a:xfrm>
            <a:off x="684860" y="1648577"/>
            <a:ext cx="280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Channel</a:t>
            </a:r>
            <a:r>
              <a:rPr lang="ko-KR" altLang="en-US" dirty="0"/>
              <a:t> </a:t>
            </a:r>
            <a:r>
              <a:rPr lang="en-US" altLang="ko-KR" dirty="0"/>
              <a:t>1:</a:t>
            </a:r>
            <a:r>
              <a:rPr lang="ko-KR" altLang="en-US" dirty="0"/>
              <a:t> </a:t>
            </a:r>
            <a:r>
              <a:rPr lang="en-US" altLang="ko-KR" dirty="0"/>
              <a:t>black image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472FF-7C86-4B22-BA32-5C48FAF66B5C}"/>
              </a:ext>
            </a:extLst>
          </p:cNvPr>
          <p:cNvSpPr txBox="1"/>
          <p:nvPr/>
        </p:nvSpPr>
        <p:spPr>
          <a:xfrm>
            <a:off x="684859" y="2054273"/>
            <a:ext cx="311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Channel</a:t>
            </a:r>
            <a:r>
              <a:rPr lang="ko-KR" altLang="en-US" dirty="0"/>
              <a:t> </a:t>
            </a:r>
            <a:r>
              <a:rPr lang="en-US" altLang="ko-KR" dirty="0"/>
              <a:t>3:</a:t>
            </a:r>
            <a:r>
              <a:rPr lang="ko-KR" altLang="en-US" dirty="0"/>
              <a:t> </a:t>
            </a:r>
            <a:r>
              <a:rPr lang="en-US" altLang="ko-KR" dirty="0"/>
              <a:t>color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– Zero Padding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4) Zero Padding </a:t>
            </a:r>
          </a:p>
          <a:p>
            <a:pPr>
              <a:buFontTx/>
              <a:buChar char="-"/>
            </a:pPr>
            <a:r>
              <a:rPr lang="en-US" altLang="ko-KR" sz="2000" dirty="0"/>
              <a:t>Convolution</a:t>
            </a:r>
            <a:r>
              <a:rPr lang="ko-KR" altLang="en-US" sz="2000" dirty="0"/>
              <a:t>에 의해 발생하는 이미지 손실 문제에 대한 해결 방법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장점</a:t>
            </a:r>
            <a:r>
              <a:rPr lang="en-US" altLang="ko-KR" sz="2000" dirty="0"/>
              <a:t>: 1. </a:t>
            </a:r>
            <a:r>
              <a:rPr lang="ko-KR" altLang="en-US" sz="2000" dirty="0"/>
              <a:t>정보</a:t>
            </a:r>
            <a:r>
              <a:rPr lang="en-US" altLang="ko-KR" sz="2000" dirty="0"/>
              <a:t>(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</a:t>
            </a:r>
            <a:r>
              <a:rPr lang="ko-KR" altLang="en-US" sz="2000" dirty="0"/>
              <a:t>의 크기를 그대로 유지 가능 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원본 이미지의 모서리</a:t>
            </a:r>
            <a:r>
              <a:rPr lang="en-US" altLang="ko-KR" dirty="0"/>
              <a:t>(Edge) </a:t>
            </a:r>
            <a:r>
              <a:rPr lang="ko-KR" altLang="en-US" dirty="0"/>
              <a:t>부분의 정보를 충분히 활용할 수 있다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38200" y="3412340"/>
            <a:ext cx="6830435" cy="3119475"/>
            <a:chOff x="838200" y="3412340"/>
            <a:chExt cx="6830435" cy="31194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12340"/>
              <a:ext cx="6830435" cy="31194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367161" y="3968316"/>
              <a:ext cx="284086" cy="29296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43593" y="6453681"/>
            <a:ext cx="652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[7x7 </a:t>
            </a:r>
            <a:r>
              <a:rPr lang="ko-KR" altLang="en-US" dirty="0"/>
              <a:t>원본 이미지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x [3x3 </a:t>
            </a:r>
            <a:r>
              <a:rPr lang="ko-KR" altLang="en-US" dirty="0"/>
              <a:t>커널</a:t>
            </a:r>
            <a:r>
              <a:rPr lang="en-US" altLang="ko-KR" dirty="0"/>
              <a:t>(</a:t>
            </a:r>
            <a:r>
              <a:rPr lang="ko-KR" altLang="en-US" dirty="0"/>
              <a:t>필터</a:t>
            </a:r>
            <a:r>
              <a:rPr lang="en-US" altLang="ko-KR" dirty="0"/>
              <a:t>)]    =&gt;   [5x5 </a:t>
            </a:r>
            <a:r>
              <a:rPr lang="ko-KR" altLang="en-US" dirty="0"/>
              <a:t>결과 이미지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36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5) CNN</a:t>
            </a:r>
            <a:r>
              <a:rPr lang="ko-KR" altLang="en-US" dirty="0"/>
              <a:t>의 네트워크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EBE060-38B6-4DC0-A159-A072F228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5601"/>
            <a:ext cx="6762750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A0910-9C41-4E35-B6BA-0A5652E33F42}"/>
              </a:ext>
            </a:extLst>
          </p:cNvPr>
          <p:cNvSpPr txBox="1"/>
          <p:nvPr/>
        </p:nvSpPr>
        <p:spPr>
          <a:xfrm>
            <a:off x="8097253" y="2766502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39 x 31 </a:t>
            </a:r>
            <a:r>
              <a:rPr lang="ko-KR" altLang="en-US" dirty="0"/>
              <a:t>흑백 이미지에 </a:t>
            </a:r>
            <a:r>
              <a:rPr lang="en-US" altLang="ko-KR" dirty="0"/>
              <a:t>CNN </a:t>
            </a:r>
            <a:r>
              <a:rPr lang="ko-KR" altLang="en-US" dirty="0"/>
              <a:t>모델 적용을 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F1BDA60-ADCC-4CAA-A503-12045C6B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991" y="1500773"/>
            <a:ext cx="7469455" cy="46672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6E4D98-2C41-4463-AB68-8D4086CF6BBF}"/>
              </a:ext>
            </a:extLst>
          </p:cNvPr>
          <p:cNvSpPr txBox="1"/>
          <p:nvPr/>
        </p:nvSpPr>
        <p:spPr>
          <a:xfrm>
            <a:off x="4812631" y="4211054"/>
            <a:ext cx="48126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3,3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699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- </a:t>
            </a:r>
            <a:r>
              <a:rPr lang="ko-KR" altLang="en-US" dirty="0"/>
              <a:t>네트워크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5843-52FF-4D83-968E-F63A558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Layer 1 (Convolution Layer 1 + Max Pooling Layer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6E6FA-7743-43C4-834A-94AA661502B6}"/>
              </a:ext>
            </a:extLst>
          </p:cNvPr>
          <p:cNvSpPr txBox="1"/>
          <p:nvPr/>
        </p:nvSpPr>
        <p:spPr>
          <a:xfrm>
            <a:off x="886326" y="2467613"/>
            <a:ext cx="5209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 Layer1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 </a:t>
            </a:r>
            <a:r>
              <a:rPr lang="en-US" altLang="ko-KR" dirty="0"/>
              <a:t>=&gt; (39, 31, 1)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필터 </a:t>
            </a:r>
            <a:r>
              <a:rPr lang="en-US" altLang="ko-KR" dirty="0"/>
              <a:t>=&gt; (4, 4)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입력 채널 </a:t>
            </a:r>
            <a:r>
              <a:rPr lang="en-US" altLang="ko-KR" dirty="0"/>
              <a:t>=&gt; 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출력 채널 </a:t>
            </a:r>
            <a:r>
              <a:rPr lang="en-US" altLang="ko-KR" dirty="0"/>
              <a:t>=&gt; 20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Stride =&gt;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17B8-EAFA-40DC-AD69-22294D1C2749}"/>
              </a:ext>
            </a:extLst>
          </p:cNvPr>
          <p:cNvSpPr txBox="1"/>
          <p:nvPr/>
        </p:nvSpPr>
        <p:spPr>
          <a:xfrm>
            <a:off x="5829300" y="3941377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입력 채널 </a:t>
            </a:r>
            <a:r>
              <a:rPr lang="en-US" altLang="ko-KR" sz="2400" dirty="0">
                <a:solidFill>
                  <a:srgbClr val="FF0000"/>
                </a:solidFill>
              </a:rPr>
              <a:t>=&gt; 1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출력 데이터 </a:t>
            </a:r>
            <a:r>
              <a:rPr lang="en-US" altLang="ko-KR" sz="2400" dirty="0">
                <a:solidFill>
                  <a:srgbClr val="FF0000"/>
                </a:solidFill>
              </a:rPr>
              <a:t>=&gt; (36, 28, 20)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학습 파라미터 </a:t>
            </a:r>
            <a:r>
              <a:rPr lang="en-US" altLang="ko-KR" sz="2400" dirty="0">
                <a:solidFill>
                  <a:srgbClr val="FF0000"/>
                </a:solidFill>
              </a:rPr>
              <a:t>=&gt; 320</a:t>
            </a:r>
            <a:r>
              <a:rPr lang="ko-KR" altLang="en-US" sz="2400" dirty="0">
                <a:solidFill>
                  <a:srgbClr val="FF0000"/>
                </a:solidFill>
              </a:rPr>
              <a:t>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4265DB-2BB3-41D9-B4EC-1C06123F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468" y="2623839"/>
            <a:ext cx="41243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9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937</Words>
  <Application>Microsoft Office PowerPoint</Application>
  <PresentationFormat>와이드스크린</PresentationFormat>
  <Paragraphs>165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머신러닝  </vt:lpstr>
      <vt:lpstr>1. CNN - 정의 </vt:lpstr>
      <vt:lpstr>1. CNN - 탄생 배경 </vt:lpstr>
      <vt:lpstr>1. CNN - 작동원리 </vt:lpstr>
      <vt:lpstr>1. CNN - 작동원리  </vt:lpstr>
      <vt:lpstr>1. CNN – Zero Padding</vt:lpstr>
      <vt:lpstr>1. CNN - 네트워크 구조</vt:lpstr>
      <vt:lpstr>1. CNN - 네트워크 구조</vt:lpstr>
      <vt:lpstr>1. CNN - 네트워크 구조</vt:lpstr>
      <vt:lpstr>1. CNN - 네트워크 구조</vt:lpstr>
      <vt:lpstr>1. CNN - 네트워크 구조</vt:lpstr>
      <vt:lpstr>1. CNN - 네트워크 구조</vt:lpstr>
      <vt:lpstr>1. CNN - 네트워크 구조</vt:lpstr>
      <vt:lpstr>1. CNN - 네트워크 구조</vt:lpstr>
      <vt:lpstr>1. CNN - 네트워크 구조</vt:lpstr>
      <vt:lpstr>1. CNN - 네트워크 구조</vt:lpstr>
      <vt:lpstr>1. CNN - 네트워크 구조</vt:lpstr>
      <vt:lpstr>1. CNN vs FC Neural Network</vt:lpstr>
      <vt:lpstr>1. CNN - 결론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</dc:title>
  <dc:creator>최규화</dc:creator>
  <cp:lastModifiedBy>choi kyu hwa</cp:lastModifiedBy>
  <cp:revision>75</cp:revision>
  <dcterms:created xsi:type="dcterms:W3CDTF">2021-11-01T01:17:17Z</dcterms:created>
  <dcterms:modified xsi:type="dcterms:W3CDTF">2021-11-01T14:18:07Z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ad9e2c-3409-4f5e-b568-27efa8516457_Enabled">
    <vt:lpwstr>true</vt:lpwstr>
  </property>
  <property fmtid="{D5CDD505-2E9C-101B-9397-08002B2CF9AE}" pid="3" name="MSIP_Label_d5ad9e2c-3409-4f5e-b568-27efa8516457_SetDate">
    <vt:lpwstr>2021-11-01T01:59:25Z</vt:lpwstr>
  </property>
  <property fmtid="{D5CDD505-2E9C-101B-9397-08002B2CF9AE}" pid="4" name="MSIP_Label_d5ad9e2c-3409-4f5e-b568-27efa8516457_Method">
    <vt:lpwstr>Privileged</vt:lpwstr>
  </property>
  <property fmtid="{D5CDD505-2E9C-101B-9397-08002B2CF9AE}" pid="5" name="MSIP_Label_d5ad9e2c-3409-4f5e-b568-27efa8516457_Name">
    <vt:lpwstr>WEBZEN(보호 제거)</vt:lpwstr>
  </property>
  <property fmtid="{D5CDD505-2E9C-101B-9397-08002B2CF9AE}" pid="6" name="MSIP_Label_d5ad9e2c-3409-4f5e-b568-27efa8516457_SiteId">
    <vt:lpwstr>772018ac-e6eb-4f0d-8e6c-45e7ebda084a</vt:lpwstr>
  </property>
  <property fmtid="{D5CDD505-2E9C-101B-9397-08002B2CF9AE}" pid="7" name="MSIP_Label_d5ad9e2c-3409-4f5e-b568-27efa8516457_ActionId">
    <vt:lpwstr>58012f44-039e-4809-9581-537f82bba67b</vt:lpwstr>
  </property>
  <property fmtid="{D5CDD505-2E9C-101B-9397-08002B2CF9AE}" pid="8" name="MSIP_Label_d5ad9e2c-3409-4f5e-b568-27efa8516457_ContentBits">
    <vt:lpwstr>0</vt:lpwstr>
  </property>
</Properties>
</file>