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1EDA6-2ABC-4480-915B-03A4545D115D}" v="64" dt="2021-11-25T15:07:37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59C11-037E-4C17-9369-A5AA01D06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CAB17-BA4A-4C40-8218-1CB4C970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C0D3E-C348-4806-96C6-0E1F9182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5C18C-DD72-408D-A87E-AAEB8684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ADA6F-BFDB-49FD-B11A-9FA3714A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3C924-CE5D-44FF-B1BD-4BDDFA59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760BD9-39DB-4BCD-8978-7A94B769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0C258-8B93-4872-A935-375CD522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721A1-6480-40BA-8E81-4E9D89BD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D4323-D066-443F-A5CA-48368107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5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1742DD-AEB8-4538-AEA3-A7CBE399F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3A1A2D-DC47-4E12-B00B-8E321601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FA5E4-8796-4080-8E8C-9A605A25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099EC-957E-417E-B01D-DA37C482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DBA73-E107-4C99-8A42-B2F6C3D5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6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FA827-76E1-4771-80C4-E958B182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831FD-B302-424D-9F06-BE7682D4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04C19-6CE1-440E-8C43-9C5A2A34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E668D-6BED-49FF-8718-F991AC61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DE209-2165-41DF-A40B-78B7D3B9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6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7894B-259B-41B1-8A8F-2D4D23F6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77F9D-B7EF-452B-9468-564568481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6BE4E-22EE-4648-8123-118370C3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B48BEC-C626-42EA-AFFC-E8DAE06A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0C1C7-15D1-4EB8-BFC9-FC002009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6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9D353-C571-4A5C-991C-28578983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19E3D-A6AE-423D-99F6-0E419068B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422587-DEDF-4080-A995-376DF86C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F5B367-9FCD-4737-9AF2-6328285B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0009CA-CC02-42D4-9245-82C8D848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9E7425-02A6-451B-A077-508809C2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2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8FDF0-90EC-486A-BB01-2573B644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172ECB-5279-4990-842D-37D5DF94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0B608E-D45C-4B47-A66C-4D796363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919DD8-DCDB-4A5D-B2EC-87C34A1A8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262B4A-2925-48BB-8207-0A1269D3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D9DEEF-66E9-4B77-A83E-6E526363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F47DCB-AD37-423D-A22C-7479598A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9120F1-FE4E-4D9B-8B93-2DF6B402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5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09E3D-9908-4B9B-98A5-97292FD3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FDA0DB-0CF9-45BF-B656-3535FA8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9C1627-4C29-4C82-9AEE-E0E9E93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83BBFF-C900-4F52-95F7-4E4C4951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21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24CF02-BBF9-4173-9B8A-E9FE8F5C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4B0199-BD2C-4B3B-A0F3-E391630A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FD636C-4468-41F9-8C01-2044C20E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5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95C89-E230-463F-A3FF-5D921D05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B2D45-BF28-4907-B48B-FC67C53E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17F760-8ECE-47FE-8E75-CAF5D2023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D779AB-53E1-45C2-9D5D-D37F7616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0FF22C-1E88-4481-B8E1-FA4D28EB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ED33B1-7725-4DCD-B45A-6065C563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AE057-7F6D-41E7-953E-BBA9A5EA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EA78BE-5AD3-4117-8ED3-835A87F2E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18D563-F52F-46AC-8134-CA4C7E4F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78BA0E-31FD-485F-9450-ED9F195A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CCB1D1-48A1-4D11-91D4-1FBDF61E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0DDB8-FCD5-4D26-9D97-0F4600DD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9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C0D99-F21F-4877-9A22-6497F9E3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323A29-DECC-4B5C-84B2-047BCFCE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FDF85C-71A0-48C1-9184-14E8CD654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6186-5C8E-4E2A-9692-04DD07C12FF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9A7D8-BCA1-4FE8-92FA-2E7F63D9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110A7-A465-49AA-931B-2242BEE89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6D40-3D22-41AF-9EE7-3E0EDA241F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7FC78-E4DB-44EB-8703-E399C14D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4009"/>
            <a:ext cx="10515600" cy="132208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доходности авиарейсов из Анапы в зимний период 2017 года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C0C534-1700-4677-B253-A691855E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898617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Рейсы осуществлялись  в 3 города: </a:t>
            </a:r>
          </a:p>
          <a:p>
            <a:r>
              <a:rPr lang="ru-RU" dirty="0"/>
              <a:t>1) </a:t>
            </a:r>
            <a:r>
              <a:rPr lang="ru-RU" b="1" dirty="0"/>
              <a:t>Москва</a:t>
            </a:r>
            <a:r>
              <a:rPr lang="ru-RU" dirty="0"/>
              <a:t>;</a:t>
            </a:r>
          </a:p>
          <a:p>
            <a:r>
              <a:rPr lang="ru-RU" dirty="0"/>
              <a:t> 2) </a:t>
            </a:r>
            <a:r>
              <a:rPr lang="ru-RU" b="1" dirty="0"/>
              <a:t>Белгород</a:t>
            </a:r>
            <a:r>
              <a:rPr lang="ru-RU" dirty="0"/>
              <a:t>;</a:t>
            </a:r>
          </a:p>
          <a:p>
            <a:r>
              <a:rPr lang="ru-RU" dirty="0"/>
              <a:t> 3) </a:t>
            </a:r>
            <a:r>
              <a:rPr lang="ru-RU" b="1" dirty="0">
                <a:solidFill>
                  <a:srgbClr val="FF0000"/>
                </a:solidFill>
              </a:rPr>
              <a:t>Новокузнецк</a:t>
            </a:r>
            <a:r>
              <a:rPr lang="ru-RU" dirty="0"/>
              <a:t>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94BB2E-6A79-4E1B-97B0-36EB3AA2F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591455"/>
            <a:ext cx="5157787" cy="1598208"/>
          </a:xfrm>
        </p:spPr>
        <p:txBody>
          <a:bodyPr>
            <a:normAutofit/>
          </a:bodyPr>
          <a:lstStyle/>
          <a:p>
            <a:r>
              <a:rPr lang="ru-RU" sz="2000" dirty="0"/>
              <a:t>В базе данных отсутствует информация о проданных билетах в Новокузнецк, поэтому оценить прибыльность рейсов в этот город не возможно. Далее в презентации он не рассматривается.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F1BCC6-24ED-4732-B5CD-1F46E0063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80163"/>
            <a:ext cx="5183188" cy="122010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Всего было выполнено рейсов:</a:t>
            </a:r>
          </a:p>
          <a:p>
            <a:pPr marL="457200" indent="-457200">
              <a:buAutoNum type="arabicParenR"/>
            </a:pPr>
            <a:r>
              <a:rPr lang="ru-RU" dirty="0"/>
              <a:t>в Москву  -  59;</a:t>
            </a:r>
          </a:p>
          <a:p>
            <a:pPr marL="457200" indent="-457200">
              <a:buAutoNum type="arabicParenR"/>
            </a:pPr>
            <a:r>
              <a:rPr lang="ru-RU" dirty="0"/>
              <a:t>в Белгород  -  59.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637A90-F2BB-4C04-A186-B541B18A4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4688732"/>
            <a:ext cx="5135561" cy="1804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Рейсы выполнялись:</a:t>
            </a:r>
          </a:p>
          <a:p>
            <a:pPr marL="514350" indent="-514350">
              <a:buAutoNum type="arabicParenR"/>
            </a:pPr>
            <a:r>
              <a:rPr lang="ru-RU" sz="2400" b="1" dirty="0"/>
              <a:t>в Москву – </a:t>
            </a:r>
            <a:r>
              <a:rPr lang="en-US" sz="2400" b="1" dirty="0"/>
              <a:t>Boeing 737-300</a:t>
            </a:r>
          </a:p>
          <a:p>
            <a:pPr marL="514350" indent="-514350">
              <a:buAutoNum type="arabicParenR"/>
            </a:pPr>
            <a:r>
              <a:rPr lang="ru-RU" sz="2400" b="1" dirty="0"/>
              <a:t>в Белгород – </a:t>
            </a:r>
            <a:r>
              <a:rPr lang="en-US" sz="2400" b="1" dirty="0"/>
              <a:t>Sukhoi Superjet-100</a:t>
            </a:r>
            <a:endParaRPr lang="ru-RU" sz="2400" b="1" dirty="0"/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2C7E1-722A-4149-A80D-A0C0594D553A}"/>
              </a:ext>
            </a:extLst>
          </p:cNvPr>
          <p:cNvSpPr txBox="1"/>
          <p:nvPr/>
        </p:nvSpPr>
        <p:spPr>
          <a:xfrm>
            <a:off x="6194426" y="3244334"/>
            <a:ext cx="5517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Перевезено пассажиров:</a:t>
            </a:r>
          </a:p>
          <a:p>
            <a:pPr marL="342900" indent="-342900">
              <a:buAutoNum type="arabicParenR"/>
            </a:pPr>
            <a:r>
              <a:rPr lang="ru-RU" sz="2400" b="1" dirty="0"/>
              <a:t>в Москву – 6674;</a:t>
            </a:r>
          </a:p>
          <a:p>
            <a:pPr marL="342900" indent="-342900">
              <a:buAutoNum type="arabicParenR"/>
            </a:pPr>
            <a:r>
              <a:rPr lang="ru-RU" sz="2400" b="1" dirty="0"/>
              <a:t>в Белгород – 5321.</a:t>
            </a:r>
          </a:p>
        </p:txBody>
      </p:sp>
    </p:spTree>
    <p:extLst>
      <p:ext uri="{BB962C8B-B14F-4D97-AF65-F5344CB8AC3E}">
        <p14:creationId xmlns:p14="http://schemas.microsoft.com/office/powerpoint/2010/main" val="148303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51BD2-C45E-4DFE-8CF4-8DE1162E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99"/>
            <a:ext cx="10515600" cy="50593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Справочная информация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5C47AA37-88C8-40F4-B0BA-4EB359B82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35423"/>
              </p:ext>
            </p:extLst>
          </p:nvPr>
        </p:nvGraphicFramePr>
        <p:xfrm>
          <a:off x="214009" y="914400"/>
          <a:ext cx="11653736" cy="174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213">
                  <a:extLst>
                    <a:ext uri="{9D8B030D-6E8A-4147-A177-3AD203B41FA5}">
                      <a16:colId xmlns:a16="http://schemas.microsoft.com/office/drawing/2014/main" val="1721234881"/>
                    </a:ext>
                  </a:extLst>
                </a:gridCol>
                <a:gridCol w="1559094">
                  <a:extLst>
                    <a:ext uri="{9D8B030D-6E8A-4147-A177-3AD203B41FA5}">
                      <a16:colId xmlns:a16="http://schemas.microsoft.com/office/drawing/2014/main" val="3103080261"/>
                    </a:ext>
                  </a:extLst>
                </a:gridCol>
                <a:gridCol w="1815655">
                  <a:extLst>
                    <a:ext uri="{9D8B030D-6E8A-4147-A177-3AD203B41FA5}">
                      <a16:colId xmlns:a16="http://schemas.microsoft.com/office/drawing/2014/main" val="2099562338"/>
                    </a:ext>
                  </a:extLst>
                </a:gridCol>
                <a:gridCol w="1914331">
                  <a:extLst>
                    <a:ext uri="{9D8B030D-6E8A-4147-A177-3AD203B41FA5}">
                      <a16:colId xmlns:a16="http://schemas.microsoft.com/office/drawing/2014/main" val="3579177773"/>
                    </a:ext>
                  </a:extLst>
                </a:gridCol>
                <a:gridCol w="2309038">
                  <a:extLst>
                    <a:ext uri="{9D8B030D-6E8A-4147-A177-3AD203B41FA5}">
                      <a16:colId xmlns:a16="http://schemas.microsoft.com/office/drawing/2014/main" val="49668385"/>
                    </a:ext>
                  </a:extLst>
                </a:gridCol>
                <a:gridCol w="1983405">
                  <a:extLst>
                    <a:ext uri="{9D8B030D-6E8A-4147-A177-3AD203B41FA5}">
                      <a16:colId xmlns:a16="http://schemas.microsoft.com/office/drawing/2014/main" val="4010338610"/>
                    </a:ext>
                  </a:extLst>
                </a:gridCol>
              </a:tblGrid>
              <a:tr h="46368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Вместимость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Бизнес 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Эконом 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Дальность полета </a:t>
                      </a:r>
                    </a:p>
                    <a:p>
                      <a:pPr algn="ctr"/>
                      <a:r>
                        <a:rPr lang="ru-RU" dirty="0"/>
                        <a:t> км.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Расход топлива тонн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час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07019"/>
                  </a:ext>
                </a:extLst>
              </a:tr>
              <a:tr h="463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Sukhoi Superjet-100</a:t>
                      </a: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97 мест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prstClr val="black"/>
                          </a:solidFill>
                          <a:latin typeface="+mn-lt"/>
                        </a:rPr>
                        <a:t>12 мест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prstClr val="black"/>
                          </a:solidFill>
                          <a:latin typeface="+mn-lt"/>
                        </a:rPr>
                        <a:t>85 мест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734424"/>
                  </a:ext>
                </a:extLst>
              </a:tr>
              <a:tr h="463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Boeing 737-300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130 </a:t>
                      </a:r>
                      <a:r>
                        <a:rPr lang="ru-RU" b="1" dirty="0"/>
                        <a:t>мест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12 мест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118мест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32797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505DAA3-F245-43F4-9F85-2B8875AB3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603714"/>
              </p:ext>
            </p:extLst>
          </p:nvPr>
        </p:nvGraphicFramePr>
        <p:xfrm>
          <a:off x="252920" y="4376149"/>
          <a:ext cx="11653735" cy="1864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747">
                  <a:extLst>
                    <a:ext uri="{9D8B030D-6E8A-4147-A177-3AD203B41FA5}">
                      <a16:colId xmlns:a16="http://schemas.microsoft.com/office/drawing/2014/main" val="3165253918"/>
                    </a:ext>
                  </a:extLst>
                </a:gridCol>
                <a:gridCol w="2330747">
                  <a:extLst>
                    <a:ext uri="{9D8B030D-6E8A-4147-A177-3AD203B41FA5}">
                      <a16:colId xmlns:a16="http://schemas.microsoft.com/office/drawing/2014/main" val="4288992837"/>
                    </a:ext>
                  </a:extLst>
                </a:gridCol>
                <a:gridCol w="2330747">
                  <a:extLst>
                    <a:ext uri="{9D8B030D-6E8A-4147-A177-3AD203B41FA5}">
                      <a16:colId xmlns:a16="http://schemas.microsoft.com/office/drawing/2014/main" val="3790254563"/>
                    </a:ext>
                  </a:extLst>
                </a:gridCol>
                <a:gridCol w="2330747">
                  <a:extLst>
                    <a:ext uri="{9D8B030D-6E8A-4147-A177-3AD203B41FA5}">
                      <a16:colId xmlns:a16="http://schemas.microsoft.com/office/drawing/2014/main" val="885649119"/>
                    </a:ext>
                  </a:extLst>
                </a:gridCol>
                <a:gridCol w="2330747">
                  <a:extLst>
                    <a:ext uri="{9D8B030D-6E8A-4147-A177-3AD203B41FA5}">
                      <a16:colId xmlns:a16="http://schemas.microsoft.com/office/drawing/2014/main" val="310160445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Город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Расстояние от Анапы</a:t>
                      </a:r>
                    </a:p>
                    <a:p>
                      <a:pPr algn="ctr"/>
                      <a:r>
                        <a:rPr lang="ru-RU" b="1" dirty="0"/>
                        <a:t>км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Среднее время полета часы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Расход топлива</a:t>
                      </a:r>
                    </a:p>
                    <a:p>
                      <a:pPr algn="ctr"/>
                      <a:r>
                        <a:rPr lang="ru-RU" b="1" dirty="0"/>
                        <a:t>тонн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Стоимость топлива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44366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r>
                        <a:rPr lang="ru-RU" b="1" dirty="0"/>
                        <a:t>Москва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4.372 - </a:t>
                      </a:r>
                      <a:r>
                        <a:rPr lang="en-US" sz="1800" b="1" dirty="0"/>
                        <a:t>Boeing</a:t>
                      </a:r>
                      <a:endParaRPr lang="ru-RU" b="1" dirty="0"/>
                    </a:p>
                    <a:p>
                      <a:pPr algn="ctr"/>
                      <a:r>
                        <a:rPr lang="ru-RU" sz="1800" b="0" dirty="0"/>
                        <a:t>2.805 -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Sukhoi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182 078</a:t>
                      </a:r>
                    </a:p>
                    <a:p>
                      <a:pPr algn="ctr"/>
                      <a:r>
                        <a:rPr lang="ru-RU" b="0" dirty="0"/>
                        <a:t>116 792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87530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r>
                        <a:rPr lang="ru-RU" b="1" dirty="0"/>
                        <a:t>Белгород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1.411 -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Sukhoi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58 750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309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3675C8-08BA-494D-95A0-DDF43D19C5B3}"/>
              </a:ext>
            </a:extLst>
          </p:cNvPr>
          <p:cNvSpPr txBox="1"/>
          <p:nvPr/>
        </p:nvSpPr>
        <p:spPr>
          <a:xfrm>
            <a:off x="214009" y="3076653"/>
            <a:ext cx="9941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Стоимость авиационного керосина в Анапе в 2017 г. 41637 </a:t>
            </a:r>
            <a:r>
              <a:rPr lang="ru-RU" sz="2400" b="1" dirty="0" err="1"/>
              <a:t>руб</a:t>
            </a:r>
            <a:r>
              <a:rPr lang="ru-RU" sz="2400" b="1" dirty="0"/>
              <a:t>/тонна.</a:t>
            </a:r>
          </a:p>
        </p:txBody>
      </p:sp>
    </p:spTree>
    <p:extLst>
      <p:ext uri="{BB962C8B-B14F-4D97-AF65-F5344CB8AC3E}">
        <p14:creationId xmlns:p14="http://schemas.microsoft.com/office/powerpoint/2010/main" val="95951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7B41D-18CE-4186-9605-564E2190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635714"/>
            <a:ext cx="10306520" cy="154145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FFFFFF"/>
                </a:solidFill>
              </a:rPr>
              <a:t>Средняя выручка от выполненного рейса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5860824-AAAB-4D91-8B68-0AE699C9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408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Средняя выручка от рейса</a:t>
            </a:r>
            <a:r>
              <a:rPr lang="ru-RU" sz="2400" dirty="0"/>
              <a:t> </a:t>
            </a:r>
          </a:p>
          <a:p>
            <a:r>
              <a:rPr lang="ru-RU" sz="2400" b="1" dirty="0"/>
              <a:t>в Белгород –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355 217.8</a:t>
            </a:r>
          </a:p>
          <a:p>
            <a:r>
              <a:rPr lang="ru-RU" sz="2400" b="1" dirty="0">
                <a:solidFill>
                  <a:srgbClr val="000000"/>
                </a:solidFill>
              </a:rPr>
              <a:t>в Москву –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821 288.14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ru-RU" altLang="ru-RU" sz="1800" b="1" dirty="0">
                <a:solidFill>
                  <a:schemeClr val="accent1"/>
                </a:solidFill>
              </a:rPr>
              <a:t>От рейса в Москву средняя выручка в 2.3 раза больше чем  в Белгород.</a:t>
            </a:r>
          </a:p>
          <a:p>
            <a:pPr marL="0" indent="0"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Средняя стоимость билета </a:t>
            </a:r>
          </a:p>
          <a:p>
            <a:r>
              <a:rPr lang="ru-RU" sz="2400" b="1" dirty="0"/>
              <a:t>в Белгород – 7877</a:t>
            </a:r>
          </a:p>
          <a:p>
            <a:r>
              <a:rPr lang="ru-RU" sz="2400" b="1" dirty="0">
                <a:solidFill>
                  <a:srgbClr val="000000"/>
                </a:solidFill>
              </a:rPr>
              <a:t>в Москву – 14520</a:t>
            </a:r>
          </a:p>
          <a:p>
            <a:pPr marL="0" indent="0">
              <a:buNone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Средняя стоимость билета в Москву в 1.8 раза больше чем в Белгород.</a:t>
            </a:r>
          </a:p>
          <a:p>
            <a:pPr marL="0" indent="0">
              <a:buNone/>
            </a:pP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CBBCD3-AA8A-4977-852A-D3B3FC661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98"/>
          <a:stretch/>
        </p:blipFill>
        <p:spPr bwMode="auto">
          <a:xfrm>
            <a:off x="5943601" y="2378077"/>
            <a:ext cx="5175114" cy="44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B786AD-0476-4994-8015-D2A61FB6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7C7D5-CF51-414B-837C-EE7FE982F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2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A6804-82FC-41EA-A9E4-94A9AA5B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Прибыльность рейсов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71F6F-387E-473E-AD81-CDF14CCD4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563" y="1235414"/>
            <a:ext cx="10945236" cy="92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Исходя из соображения, что большая часть расходов на выполнение рейса связана со стоимостью топлива считаем прибыльность рейсов.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F163F14-6A64-4BB1-9135-09406AC285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538389"/>
              </p:ext>
            </p:extLst>
          </p:nvPr>
        </p:nvGraphicFramePr>
        <p:xfrm>
          <a:off x="505838" y="2256818"/>
          <a:ext cx="10847960" cy="187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45">
                  <a:extLst>
                    <a:ext uri="{9D8B030D-6E8A-4147-A177-3AD203B41FA5}">
                      <a16:colId xmlns:a16="http://schemas.microsoft.com/office/drawing/2014/main" val="1019523578"/>
                    </a:ext>
                  </a:extLst>
                </a:gridCol>
                <a:gridCol w="2178996">
                  <a:extLst>
                    <a:ext uri="{9D8B030D-6E8A-4147-A177-3AD203B41FA5}">
                      <a16:colId xmlns:a16="http://schemas.microsoft.com/office/drawing/2014/main" val="3990470210"/>
                    </a:ext>
                  </a:extLst>
                </a:gridCol>
                <a:gridCol w="2412459">
                  <a:extLst>
                    <a:ext uri="{9D8B030D-6E8A-4147-A177-3AD203B41FA5}">
                      <a16:colId xmlns:a16="http://schemas.microsoft.com/office/drawing/2014/main" val="3074768085"/>
                    </a:ext>
                  </a:extLst>
                </a:gridCol>
                <a:gridCol w="2149813">
                  <a:extLst>
                    <a:ext uri="{9D8B030D-6E8A-4147-A177-3AD203B41FA5}">
                      <a16:colId xmlns:a16="http://schemas.microsoft.com/office/drawing/2014/main" val="3615954107"/>
                    </a:ext>
                  </a:extLst>
                </a:gridCol>
                <a:gridCol w="2754547">
                  <a:extLst>
                    <a:ext uri="{9D8B030D-6E8A-4147-A177-3AD203B41FA5}">
                      <a16:colId xmlns:a16="http://schemas.microsoft.com/office/drawing/2014/main" val="4254664057"/>
                    </a:ext>
                  </a:extLst>
                </a:gridCol>
              </a:tblGrid>
              <a:tr h="61932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Город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Средняя выручка </a:t>
                      </a:r>
                    </a:p>
                    <a:p>
                      <a:pPr algn="ctr"/>
                      <a:r>
                        <a:rPr lang="ru-RU" dirty="0"/>
                        <a:t>от рейса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Средние расходы </a:t>
                      </a:r>
                    </a:p>
                    <a:p>
                      <a:pPr algn="ctr"/>
                      <a:r>
                        <a:rPr lang="ru-RU" dirty="0"/>
                        <a:t>на топливо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Средняя прибыль от рейса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Прибыль за час эксплуатации судна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22395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r>
                        <a:rPr lang="ru-RU" dirty="0"/>
                        <a:t>Москва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821 288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182 078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639 210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387 400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09702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r>
                        <a:rPr lang="ru-RU" dirty="0"/>
                        <a:t>Белгород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355 217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58 750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296 467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357 189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192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4ADD9B-BAC4-467B-B668-9C285857574B}"/>
              </a:ext>
            </a:extLst>
          </p:cNvPr>
          <p:cNvSpPr txBox="1"/>
          <p:nvPr/>
        </p:nvSpPr>
        <p:spPr>
          <a:xfrm>
            <a:off x="505838" y="4722937"/>
            <a:ext cx="111187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/>
                </a:solidFill>
              </a:rPr>
              <a:t>Рейсы в Москву приносят больше прибыли чем в Белгород несмотря на то, что время полета до Москвы в два раза больше чем до Белгорода. Час эксплуатации воздушного судна в рейсе до Москвы приносит больше прибыли чем час эксплуатации судна до Белгорода. </a:t>
            </a:r>
          </a:p>
        </p:txBody>
      </p:sp>
    </p:spTree>
    <p:extLst>
      <p:ext uri="{BB962C8B-B14F-4D97-AF65-F5344CB8AC3E}">
        <p14:creationId xmlns:p14="http://schemas.microsoft.com/office/powerpoint/2010/main" val="99143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1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0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918DC-E4DE-482A-B6E1-5F913B79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Заполняемость рейсов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39A5E-8B2D-461D-8E0A-D1F7D230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543175"/>
            <a:ext cx="4053545" cy="355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Средняя заполняемость рейсов:</a:t>
            </a:r>
          </a:p>
          <a:p>
            <a:r>
              <a:rPr lang="ru-RU" sz="2000" b="1" dirty="0"/>
              <a:t>в Москву – 86.9 %;</a:t>
            </a:r>
          </a:p>
          <a:p>
            <a:r>
              <a:rPr lang="ru-RU" sz="2000" b="1" dirty="0"/>
              <a:t>в Белгород – 92.4 %</a:t>
            </a:r>
          </a:p>
          <a:p>
            <a:endParaRPr lang="ru-RU" sz="2000" b="1" dirty="0"/>
          </a:p>
          <a:p>
            <a:pPr marL="0" indent="0">
              <a:buNone/>
            </a:pPr>
            <a:r>
              <a:rPr lang="ru-RU" sz="2000" b="1" dirty="0">
                <a:solidFill>
                  <a:schemeClr val="accent1"/>
                </a:solidFill>
              </a:rPr>
              <a:t>Несмотря на большую выгодность рейсов в Москву, их заполняемость в низкий сезон страдает больше чем заполняемость рейсов в Белгород</a:t>
            </a:r>
            <a:r>
              <a:rPr lang="ru-RU" sz="2000" b="1" dirty="0"/>
              <a:t>.</a:t>
            </a:r>
            <a:endParaRPr lang="en-US" sz="20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638F22-EFCC-4379-8A45-9366C2C14C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9891" y="2492376"/>
            <a:ext cx="4400405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75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893C0-3973-4270-B2BB-FEE1D62C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Упущенная выгода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A015F-42A8-492B-B2FC-107F5B6EA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Упущенная выгода от неполной заполненности судна на рейс:</a:t>
            </a:r>
          </a:p>
          <a:p>
            <a:r>
              <a:rPr lang="ru-RU" sz="2000" b="1" dirty="0"/>
              <a:t>в Москву – 121 631 руб.</a:t>
            </a:r>
          </a:p>
          <a:p>
            <a:r>
              <a:rPr lang="ru-RU" sz="2000" b="1" dirty="0"/>
              <a:t>в Белгород – 274 39 руб.</a:t>
            </a:r>
          </a:p>
          <a:p>
            <a:endParaRPr lang="ru-RU" sz="2000" b="1" dirty="0"/>
          </a:p>
          <a:p>
            <a:pPr marL="0" indent="0">
              <a:buNone/>
            </a:pPr>
            <a:r>
              <a:rPr lang="ru-RU" sz="2000" b="1" dirty="0">
                <a:solidFill>
                  <a:schemeClr val="accent1"/>
                </a:solidFill>
              </a:rPr>
              <a:t>Упущенная выгода из-за нераспроданных билетов в низкий сезон от рейса в Москву в 4.5 раза больше чем от рейса в Белгород.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702041-4703-46A7-8C84-7AC1BD54A1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98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6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C4472-6FB3-4FBC-862A-9515FA44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Зависимость упущенной выгоды от города и класса обслуживания</a:t>
            </a:r>
            <a:br>
              <a:rPr lang="en-US" sz="2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12305-9789-4049-B5E7-CF2056CE7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3117851"/>
            <a:ext cx="4053545" cy="2251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Больше всего недополученной прибыли от пустующих мест в эконом классе на Москву</a:t>
            </a:r>
            <a:r>
              <a:rPr lang="ru-RU" sz="2400" dirty="0">
                <a:solidFill>
                  <a:schemeClr val="accent1"/>
                </a:solidFill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EDB2055-8BF9-46A0-8C81-18F6A78BC7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3752" y="2492376"/>
            <a:ext cx="393268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1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6F166-0DDC-4BA6-B9B9-696B5497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Даты с самой низкой заполняемостью рейсов на Москву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0E63605-1062-4880-A1F8-EE0052EF02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78" y="2026691"/>
            <a:ext cx="8540885" cy="39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6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E891B-EF24-4E09-BC7A-69AD3B56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93EC8-38DC-430F-8FF8-A754DB61F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3506"/>
            <a:ext cx="10659894" cy="5282120"/>
          </a:xfrm>
        </p:spPr>
        <p:txBody>
          <a:bodyPr/>
          <a:lstStyle/>
          <a:p>
            <a:r>
              <a:rPr lang="ru-RU" dirty="0"/>
              <a:t>Для уменьшения потерь в зимнее время предпочтительнее не сокращение менее прибыльных рейсов в Белгород, а улучшение заполняемости рейсов в Москву. </a:t>
            </a:r>
          </a:p>
          <a:p>
            <a:r>
              <a:rPr lang="ru-RU" dirty="0"/>
              <a:t>Возможно на зимний период заменять модель самолета выполняющего рейсы в Москву. </a:t>
            </a:r>
            <a:r>
              <a:rPr lang="en-US" dirty="0"/>
              <a:t>Sukhoi Superjet-100 </a:t>
            </a:r>
            <a:r>
              <a:rPr lang="ru-RU" dirty="0"/>
              <a:t>имеет равное с </a:t>
            </a:r>
            <a:r>
              <a:rPr lang="en-US" dirty="0"/>
              <a:t>Boeing 737-300</a:t>
            </a:r>
            <a:r>
              <a:rPr lang="ru-RU" dirty="0"/>
              <a:t> количество мест бизнес класса, но меньшее количество мест эконом класса. Самая большая недополученная прибыль на местах эконом класса. Кроме того расход топлива у </a:t>
            </a:r>
            <a:r>
              <a:rPr lang="en-US" dirty="0"/>
              <a:t>Sukhoi Superjet-100</a:t>
            </a:r>
            <a:r>
              <a:rPr lang="ru-RU" dirty="0"/>
              <a:t> значительно меньше.</a:t>
            </a:r>
          </a:p>
          <a:p>
            <a:r>
              <a:rPr lang="ru-RU" dirty="0"/>
              <a:t>Возможно заменять модель самолета в те даты, когда заполняемость рейса в Москву самая низкая.</a:t>
            </a:r>
          </a:p>
        </p:txBody>
      </p:sp>
    </p:spTree>
    <p:extLst>
      <p:ext uri="{BB962C8B-B14F-4D97-AF65-F5344CB8AC3E}">
        <p14:creationId xmlns:p14="http://schemas.microsoft.com/office/powerpoint/2010/main" val="2706690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547</Words>
  <Application>Microsoft Office PowerPoint</Application>
  <PresentationFormat>Широкоэкранный</PresentationFormat>
  <Paragraphs>104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Анализ доходности авиарейсов из Анапы в зимний период 2017 года</vt:lpstr>
      <vt:lpstr>Справочная информация</vt:lpstr>
      <vt:lpstr>Средняя выручка от выполненного рейса</vt:lpstr>
      <vt:lpstr>Прибыльность рейсов</vt:lpstr>
      <vt:lpstr>Заполняемость рейсов</vt:lpstr>
      <vt:lpstr>Упущенная выгода</vt:lpstr>
      <vt:lpstr>Зависимость упущенной выгоды от города и класса обслуживания </vt:lpstr>
      <vt:lpstr>Даты с самой низкой заполняемостью рейсов на Москву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доходности авиарейсов из Анапы в зимний период 2017 года</dc:title>
  <dc:creator>Дмитрий Гречкосей</dc:creator>
  <cp:lastModifiedBy>Дмитрий Гречкосей</cp:lastModifiedBy>
  <cp:revision>1</cp:revision>
  <dcterms:created xsi:type="dcterms:W3CDTF">2021-11-25T11:27:15Z</dcterms:created>
  <dcterms:modified xsi:type="dcterms:W3CDTF">2021-11-25T15:26:05Z</dcterms:modified>
</cp:coreProperties>
</file>