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44A1C-C388-47FD-9BCB-33C59C35840C}">
  <a:tblStyle styleId="{B2944A1C-C388-47FD-9BCB-33C59C3584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460269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4602695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4602695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4602695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59be40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59be40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4d1ac14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4d1ac14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460269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460269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4602695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4602695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59be40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59be40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44602695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44602695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4602695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4602695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460269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460269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4602695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4602695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303" y="709435"/>
            <a:ext cx="6477805" cy="1963916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303" y="2673351"/>
            <a:ext cx="6477804" cy="8033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43" y="246981"/>
            <a:ext cx="4457751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43295" y="101197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734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9513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3532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7702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6481709" y="2285187"/>
            <a:ext cx="3497580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0327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48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521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75" y="1317097"/>
            <a:ext cx="6464295" cy="1537549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875" y="2854647"/>
            <a:ext cx="646429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7632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290" y="718528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6875" y="1624216"/>
            <a:ext cx="3483864" cy="24703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705" y="1628827"/>
            <a:ext cx="3483864" cy="2465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7154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75" y="71500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875" y="1627296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6875" y="2230836"/>
            <a:ext cx="3483864" cy="1870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753" y="1629886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753" y="2228752"/>
            <a:ext cx="3483864" cy="1865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98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2470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3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19" y="714434"/>
            <a:ext cx="2456260" cy="1741632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500" y="714434"/>
            <a:ext cx="4509353" cy="33789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219" y="2456065"/>
            <a:ext cx="2456260" cy="1634189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1544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43" y="847135"/>
            <a:ext cx="4391154" cy="144315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185" y="2290291"/>
            <a:ext cx="4384865" cy="1572010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3975" y="4102393"/>
            <a:ext cx="4387204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3975" y="238981"/>
            <a:ext cx="3658364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32596" y="103056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844095" y="482598"/>
            <a:ext cx="4409694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2009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4589502"/>
            <a:ext cx="9144000" cy="5572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51577"/>
            <a:ext cx="9144000" cy="423526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459095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7703" y="714994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703" y="1628827"/>
            <a:ext cx="7202456" cy="247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7703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38558" y="103056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29075" y="847500"/>
            <a:ext cx="6477805" cy="22797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/>
              <a:t>Improving Supervised Outlier Detection with Unsupervised Representation Learning</a:t>
            </a:r>
            <a:endParaRPr sz="3600" i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0770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/>
              <a:t>Gde</a:t>
            </a:r>
            <a:r>
              <a:rPr lang="en-GB" sz="1800" b="1" dirty="0"/>
              <a:t> Agung, </a:t>
            </a:r>
            <a:r>
              <a:rPr lang="en-GB" sz="1800" b="1" dirty="0" err="1"/>
              <a:t>Muh</a:t>
            </a:r>
            <a:r>
              <a:rPr lang="en-GB" sz="1800" b="1" dirty="0"/>
              <a:t>. </a:t>
            </a:r>
            <a:r>
              <a:rPr lang="en-GB" sz="1800" b="1" dirty="0" err="1"/>
              <a:t>Alkahfi</a:t>
            </a:r>
            <a:r>
              <a:rPr lang="en-GB" sz="1800" b="1" dirty="0"/>
              <a:t>, </a:t>
            </a:r>
            <a:r>
              <a:rPr lang="en-GB" sz="1800" b="1" dirty="0" err="1"/>
              <a:t>Muh</a:t>
            </a:r>
            <a:r>
              <a:rPr lang="en-GB" sz="1800" b="1" dirty="0"/>
              <a:t>. Miftah</a:t>
            </a:r>
            <a:endParaRPr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Kesimpulan</a:t>
            </a:r>
            <a:endParaRPr b="1"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rgbClr val="000000"/>
                </a:solidFill>
              </a:rPr>
              <a:t>-</a:t>
            </a:r>
            <a:r>
              <a:rPr lang="en-GB" sz="1400" dirty="0" err="1">
                <a:solidFill>
                  <a:srgbClr val="000000"/>
                </a:solidFill>
              </a:rPr>
              <a:t>Beberapa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pengaturan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dapat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dilakukan</a:t>
            </a:r>
            <a:r>
              <a:rPr lang="en-GB" sz="1400" dirty="0">
                <a:solidFill>
                  <a:srgbClr val="000000"/>
                </a:solidFill>
              </a:rPr>
              <a:t>, </a:t>
            </a:r>
            <a:r>
              <a:rPr lang="en-GB" sz="1400" dirty="0" err="1">
                <a:solidFill>
                  <a:srgbClr val="000000"/>
                </a:solidFill>
              </a:rPr>
              <a:t>yaitu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dengan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mengubah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jumlah</a:t>
            </a:r>
            <a:r>
              <a:rPr lang="en-GB" sz="1400" dirty="0">
                <a:solidFill>
                  <a:srgbClr val="000000"/>
                </a:solidFill>
              </a:rPr>
              <a:t> TOS yang </a:t>
            </a:r>
            <a:r>
              <a:rPr lang="en-GB" sz="1400" dirty="0" err="1">
                <a:solidFill>
                  <a:srgbClr val="000000"/>
                </a:solidFill>
              </a:rPr>
              <a:t>dipilih</a:t>
            </a:r>
            <a:r>
              <a:rPr lang="en-GB" sz="1400" dirty="0">
                <a:solidFill>
                  <a:srgbClr val="000000"/>
                </a:solidFill>
              </a:rPr>
              <a:t>, dan </a:t>
            </a:r>
            <a:r>
              <a:rPr lang="en-GB" sz="1400" dirty="0" err="1">
                <a:solidFill>
                  <a:srgbClr val="000000"/>
                </a:solidFill>
              </a:rPr>
              <a:t>mengubah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metode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pemilihan</a:t>
            </a:r>
            <a:r>
              <a:rPr lang="en-GB" sz="1400" dirty="0">
                <a:solidFill>
                  <a:srgbClr val="000000"/>
                </a:solidFill>
              </a:rPr>
              <a:t> TOS </a:t>
            </a:r>
            <a:r>
              <a:rPr lang="en-GB" sz="1400" dirty="0" err="1">
                <a:solidFill>
                  <a:srgbClr val="000000"/>
                </a:solidFill>
              </a:rPr>
              <a:t>nya</a:t>
            </a:r>
            <a:r>
              <a:rPr lang="en-GB" sz="1400" dirty="0">
                <a:solidFill>
                  <a:srgbClr val="000000"/>
                </a:solidFill>
              </a:rPr>
              <a:t>, yang mana </a:t>
            </a:r>
            <a:r>
              <a:rPr lang="en-GB" sz="1400" dirty="0" err="1">
                <a:solidFill>
                  <a:srgbClr val="000000"/>
                </a:solidFill>
              </a:rPr>
              <a:t>pengaturan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ini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dapat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menghasilkan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hasil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performansi</a:t>
            </a:r>
            <a:r>
              <a:rPr lang="en-GB" sz="1400" dirty="0">
                <a:solidFill>
                  <a:srgbClr val="000000"/>
                </a:solidFill>
              </a:rPr>
              <a:t> XGBOD yang </a:t>
            </a:r>
            <a:r>
              <a:rPr lang="en-GB" sz="1400" dirty="0" err="1">
                <a:solidFill>
                  <a:srgbClr val="000000"/>
                </a:solidFill>
              </a:rPr>
              <a:t>berbeda</a:t>
            </a:r>
            <a:endParaRPr lang="en-GB"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rgbClr val="000000"/>
                </a:solidFill>
              </a:rPr>
              <a:t>-</a:t>
            </a:r>
            <a:r>
              <a:rPr lang="en-GB" sz="1400" dirty="0" err="1">
                <a:solidFill>
                  <a:srgbClr val="000000"/>
                </a:solidFill>
              </a:rPr>
              <a:t>Penting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untuk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memperhatikan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jumlah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fitur</a:t>
            </a:r>
            <a:r>
              <a:rPr lang="en-GB" sz="1400" dirty="0">
                <a:solidFill>
                  <a:srgbClr val="000000"/>
                </a:solidFill>
              </a:rPr>
              <a:t> pada dataset, </a:t>
            </a:r>
            <a:r>
              <a:rPr lang="en-GB" sz="1400" dirty="0" err="1">
                <a:solidFill>
                  <a:srgbClr val="000000"/>
                </a:solidFill>
              </a:rPr>
              <a:t>karena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bisa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jadi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XGB_Orig</a:t>
            </a:r>
            <a:r>
              <a:rPr lang="en-GB" sz="1400" dirty="0">
                <a:solidFill>
                  <a:srgbClr val="000000"/>
                </a:solidFill>
              </a:rPr>
              <a:t> (</a:t>
            </a:r>
            <a:r>
              <a:rPr lang="en-GB" sz="1400" dirty="0" err="1">
                <a:solidFill>
                  <a:srgbClr val="000000"/>
                </a:solidFill>
              </a:rPr>
              <a:t>Tanpa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menggunakan</a:t>
            </a:r>
            <a:r>
              <a:rPr lang="en-GB" sz="1400" dirty="0">
                <a:solidFill>
                  <a:srgbClr val="000000"/>
                </a:solidFill>
              </a:rPr>
              <a:t> TOS) </a:t>
            </a:r>
            <a:r>
              <a:rPr lang="en-GB" sz="1400" dirty="0" err="1">
                <a:solidFill>
                  <a:srgbClr val="000000"/>
                </a:solidFill>
              </a:rPr>
              <a:t>memberi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hasil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performansi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lebih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tinggi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daripada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XGB_Comb</a:t>
            </a:r>
            <a:r>
              <a:rPr lang="en-GB" sz="1400" dirty="0">
                <a:solidFill>
                  <a:srgbClr val="000000"/>
                </a:solidFill>
              </a:rPr>
              <a:t> (</a:t>
            </a:r>
            <a:r>
              <a:rPr lang="en-GB" sz="1400" dirty="0" err="1">
                <a:solidFill>
                  <a:srgbClr val="000000"/>
                </a:solidFill>
              </a:rPr>
              <a:t>Menggunakan</a:t>
            </a:r>
            <a:r>
              <a:rPr lang="en-GB" sz="1400" dirty="0">
                <a:solidFill>
                  <a:srgbClr val="000000"/>
                </a:solidFill>
              </a:rPr>
              <a:t> TOS).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rgbClr val="000000"/>
                </a:solidFill>
              </a:rPr>
              <a:t>-XGBOD </a:t>
            </a:r>
            <a:r>
              <a:rPr lang="en-GB" sz="1400" dirty="0" err="1">
                <a:solidFill>
                  <a:srgbClr val="000000"/>
                </a:solidFill>
              </a:rPr>
              <a:t>dapat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memberi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hasil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prediksi</a:t>
            </a:r>
            <a:r>
              <a:rPr lang="en-GB" sz="1400" dirty="0">
                <a:solidFill>
                  <a:srgbClr val="000000"/>
                </a:solidFill>
              </a:rPr>
              <a:t> yang </a:t>
            </a:r>
            <a:r>
              <a:rPr lang="en-GB" sz="1400" dirty="0" err="1">
                <a:solidFill>
                  <a:srgbClr val="000000"/>
                </a:solidFill>
              </a:rPr>
              <a:t>lebih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baik</a:t>
            </a:r>
            <a:r>
              <a:rPr lang="en-GB" sz="1400" dirty="0">
                <a:solidFill>
                  <a:srgbClr val="000000"/>
                </a:solidFill>
              </a:rPr>
              <a:t>, </a:t>
            </a:r>
            <a:r>
              <a:rPr lang="en-GB" sz="1400" dirty="0" err="1">
                <a:solidFill>
                  <a:srgbClr val="000000"/>
                </a:solidFill>
              </a:rPr>
              <a:t>menghilangkan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ketergantungan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i="1" dirty="0">
                <a:solidFill>
                  <a:srgbClr val="000000"/>
                </a:solidFill>
              </a:rPr>
              <a:t>supervised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terhadap</a:t>
            </a:r>
            <a:r>
              <a:rPr lang="en-GB" sz="1400" dirty="0">
                <a:solidFill>
                  <a:srgbClr val="000000"/>
                </a:solidFill>
              </a:rPr>
              <a:t> data </a:t>
            </a:r>
            <a:r>
              <a:rPr lang="en-GB" sz="1400" dirty="0" err="1">
                <a:solidFill>
                  <a:srgbClr val="000000"/>
                </a:solidFill>
              </a:rPr>
              <a:t>tak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berlabel</a:t>
            </a:r>
            <a:r>
              <a:rPr lang="en-GB" sz="1400" dirty="0">
                <a:solidFill>
                  <a:srgbClr val="000000"/>
                </a:solidFill>
              </a:rPr>
              <a:t>, </a:t>
            </a:r>
            <a:r>
              <a:rPr lang="en-GB" sz="1400" dirty="0" err="1">
                <a:solidFill>
                  <a:srgbClr val="000000"/>
                </a:solidFill>
              </a:rPr>
              <a:t>meningkatkan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efisiensi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waktu</a:t>
            </a:r>
            <a:r>
              <a:rPr lang="en-GB" sz="1400" dirty="0">
                <a:solidFill>
                  <a:srgbClr val="000000"/>
                </a:solidFill>
              </a:rPr>
              <a:t>, </a:t>
            </a:r>
            <a:r>
              <a:rPr lang="en-GB" sz="1400" dirty="0" err="1">
                <a:solidFill>
                  <a:srgbClr val="000000"/>
                </a:solidFill>
              </a:rPr>
              <a:t>lebih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stabil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hasil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nya</a:t>
            </a:r>
            <a:r>
              <a:rPr lang="en-GB" sz="1400" dirty="0">
                <a:solidFill>
                  <a:srgbClr val="000000"/>
                </a:solidFill>
              </a:rPr>
              <a:t>, dan </a:t>
            </a:r>
            <a:r>
              <a:rPr lang="en-GB" sz="1400" dirty="0" err="1">
                <a:solidFill>
                  <a:srgbClr val="000000"/>
                </a:solidFill>
              </a:rPr>
              <a:t>tidak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memerlukan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i="1" dirty="0">
                <a:solidFill>
                  <a:srgbClr val="000000"/>
                </a:solidFill>
              </a:rPr>
              <a:t>feature scaling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atau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i="1" dirty="0">
                <a:solidFill>
                  <a:srgbClr val="000000"/>
                </a:solidFill>
              </a:rPr>
              <a:t>imputer</a:t>
            </a:r>
            <a:r>
              <a:rPr lang="en-GB" sz="1400" dirty="0">
                <a:solidFill>
                  <a:srgbClr val="000000"/>
                </a:solidFill>
              </a:rPr>
              <a:t> pada </a:t>
            </a:r>
            <a:r>
              <a:rPr lang="en-GB" sz="1400" i="1" dirty="0">
                <a:solidFill>
                  <a:srgbClr val="000000"/>
                </a:solidFill>
              </a:rPr>
              <a:t>data </a:t>
            </a:r>
            <a:r>
              <a:rPr lang="en-GB" sz="1400" i="1" dirty="0" err="1">
                <a:solidFill>
                  <a:srgbClr val="000000"/>
                </a:solidFill>
              </a:rPr>
              <a:t>preprocessing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Referensi</a:t>
            </a:r>
            <a:endParaRPr b="1"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Source Code : github.com/yzhao062/XGBOD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dirty="0"/>
              <a:t>Link Paper : ieeexplore.ieee.org/document/8489605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22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5000" b="1"/>
              <a:t>Terima Kasih :)</a:t>
            </a:r>
            <a:endParaRPr sz="5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537540"/>
            <a:ext cx="85206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 dirty="0" err="1"/>
              <a:t>Permasalahan</a:t>
            </a:r>
            <a:endParaRPr b="1"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366600" y="1821900"/>
            <a:ext cx="8410800" cy="1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Ada keterbatasan kapabilitas pada supervised learning algorithm dalam pendeteksian outlier untuk beberapa kasus dataset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Dataset </a:t>
            </a:r>
            <a:r>
              <a:rPr lang="en-GB" b="1" dirty="0" err="1"/>
              <a:t>ber</a:t>
            </a:r>
            <a:r>
              <a:rPr lang="en-GB" b="1" dirty="0"/>
              <a:t> outlier yang </a:t>
            </a:r>
            <a:r>
              <a:rPr lang="en-GB" b="1" dirty="0" err="1"/>
              <a:t>digunakan</a:t>
            </a:r>
            <a:endParaRPr b="1" dirty="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655050" y="1549475"/>
          <a:ext cx="7604600" cy="2356600"/>
        </p:xfrm>
        <a:graphic>
          <a:graphicData uri="http://schemas.openxmlformats.org/drawingml/2006/table">
            <a:tbl>
              <a:tblPr>
                <a:noFill/>
                <a:tableStyleId>{B2944A1C-C388-47FD-9BCB-33C59C35840C}</a:tableStyleId>
              </a:tblPr>
              <a:tblGrid>
                <a:gridCol w="190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Dataset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Points (n)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Features (d)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Outlier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Arrhythmia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274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66 (15%)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Cardio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176 (9,6%)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Letter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 (6,25%)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sampel</a:t>
            </a:r>
            <a:r>
              <a:rPr lang="en-GB" b="1" dirty="0"/>
              <a:t> dataset : arrhythmia</a:t>
            </a:r>
            <a:endParaRPr b="1" dirty="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950" y="1017725"/>
            <a:ext cx="6308350" cy="38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11700" y="862311"/>
            <a:ext cx="2212250" cy="3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Dataset yang </a:t>
            </a:r>
            <a:r>
              <a:rPr lang="en-GB" sz="1600" dirty="0" err="1"/>
              <a:t>bertujuan</a:t>
            </a:r>
            <a:r>
              <a:rPr lang="en-GB" sz="1600" dirty="0"/>
              <a:t> </a:t>
            </a:r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membedakan</a:t>
            </a:r>
            <a:r>
              <a:rPr lang="en-GB" sz="1600" dirty="0"/>
              <a:t> </a:t>
            </a:r>
            <a:r>
              <a:rPr lang="en-GB" sz="1600" dirty="0" err="1"/>
              <a:t>ada</a:t>
            </a:r>
            <a:r>
              <a:rPr lang="en-GB" sz="1600" dirty="0"/>
              <a:t> </a:t>
            </a:r>
            <a:r>
              <a:rPr lang="en-GB" sz="1600" dirty="0" err="1"/>
              <a:t>atau</a:t>
            </a:r>
            <a:r>
              <a:rPr lang="en-GB" sz="1600" dirty="0"/>
              <a:t> </a:t>
            </a:r>
            <a:r>
              <a:rPr lang="en-GB" sz="1600" dirty="0" err="1"/>
              <a:t>tidaknya</a:t>
            </a:r>
            <a:r>
              <a:rPr lang="en-GB" sz="1600" dirty="0"/>
              <a:t> </a:t>
            </a:r>
            <a:r>
              <a:rPr lang="en-GB" sz="1600" dirty="0" err="1"/>
              <a:t>aritmia</a:t>
            </a:r>
            <a:r>
              <a:rPr lang="en-GB" sz="1600" dirty="0"/>
              <a:t> </a:t>
            </a:r>
            <a:r>
              <a:rPr lang="en-GB" sz="1600" dirty="0" err="1"/>
              <a:t>jantung</a:t>
            </a:r>
            <a:r>
              <a:rPr lang="en-GB" sz="1600" dirty="0"/>
              <a:t> yang </a:t>
            </a:r>
            <a:r>
              <a:rPr lang="en-GB" sz="1600" dirty="0" err="1"/>
              <a:t>dialami</a:t>
            </a:r>
            <a:r>
              <a:rPr lang="en-GB" sz="1600" dirty="0"/>
              <a:t> oleh </a:t>
            </a:r>
            <a:r>
              <a:rPr lang="en-GB" sz="1600" dirty="0" err="1"/>
              <a:t>seseorang</a:t>
            </a:r>
            <a:r>
              <a:rPr lang="en-GB" sz="1600" dirty="0"/>
              <a:t> </a:t>
            </a:r>
            <a:r>
              <a:rPr lang="en-GB" sz="1600" dirty="0" err="1"/>
              <a:t>berdasarkan</a:t>
            </a:r>
            <a:r>
              <a:rPr lang="en-GB" sz="1600" dirty="0"/>
              <a:t> record </a:t>
            </a:r>
            <a:r>
              <a:rPr lang="en-GB" sz="1600" dirty="0" err="1"/>
              <a:t>dari</a:t>
            </a:r>
            <a:r>
              <a:rPr lang="en-GB" sz="1600" dirty="0"/>
              <a:t> ECG.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Terdapat</a:t>
            </a:r>
            <a:r>
              <a:rPr lang="en-GB" sz="1600" dirty="0"/>
              <a:t> </a:t>
            </a:r>
            <a:r>
              <a:rPr lang="en-GB" sz="1600" dirty="0" err="1"/>
              <a:t>perbedaan</a:t>
            </a:r>
            <a:r>
              <a:rPr lang="en-GB" sz="1600" dirty="0"/>
              <a:t> </a:t>
            </a:r>
            <a:r>
              <a:rPr lang="en-GB" sz="1600" dirty="0" err="1"/>
              <a:t>antara</a:t>
            </a:r>
            <a:r>
              <a:rPr lang="en-GB" sz="1600" dirty="0"/>
              <a:t> </a:t>
            </a:r>
            <a:r>
              <a:rPr lang="en-GB" sz="1600" dirty="0" err="1"/>
              <a:t>penetapan</a:t>
            </a:r>
            <a:r>
              <a:rPr lang="en-GB" sz="1600" dirty="0"/>
              <a:t> </a:t>
            </a:r>
            <a:r>
              <a:rPr lang="en-GB" sz="1600" dirty="0" err="1"/>
              <a:t>aritmia</a:t>
            </a:r>
            <a:r>
              <a:rPr lang="en-GB" sz="1600" dirty="0"/>
              <a:t> oleh </a:t>
            </a:r>
            <a:r>
              <a:rPr lang="en-GB" sz="1600" dirty="0" err="1"/>
              <a:t>kardiologis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hasil</a:t>
            </a:r>
            <a:r>
              <a:rPr lang="en-GB" sz="1600" dirty="0"/>
              <a:t> </a:t>
            </a:r>
            <a:r>
              <a:rPr lang="en-GB" sz="1600" dirty="0" err="1"/>
              <a:t>klasifikasi</a:t>
            </a:r>
            <a:r>
              <a:rPr lang="en-GB" sz="1600" dirty="0"/>
              <a:t> program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Desain</a:t>
            </a:r>
            <a:r>
              <a:rPr lang="en-GB" b="1" dirty="0"/>
              <a:t> </a:t>
            </a:r>
            <a:r>
              <a:rPr lang="en-GB" b="1" dirty="0" err="1"/>
              <a:t>algoritma</a:t>
            </a:r>
            <a:r>
              <a:rPr lang="en-GB" b="1" dirty="0"/>
              <a:t> XGBOD </a:t>
            </a:r>
            <a:endParaRPr b="1" dirty="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50" y="1017725"/>
            <a:ext cx="75688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Desain</a:t>
            </a:r>
            <a:r>
              <a:rPr lang="en-GB" b="1" dirty="0"/>
              <a:t> </a:t>
            </a:r>
            <a:r>
              <a:rPr lang="en-GB" b="1" dirty="0" err="1"/>
              <a:t>Eksperimen</a:t>
            </a:r>
            <a:endParaRPr b="1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-TOS </a:t>
            </a:r>
            <a:r>
              <a:rPr lang="en-GB" sz="1800" dirty="0" err="1"/>
              <a:t>dihasilkan</a:t>
            </a:r>
            <a:r>
              <a:rPr lang="en-GB" sz="1800" dirty="0"/>
              <a:t> </a:t>
            </a:r>
            <a:r>
              <a:rPr lang="en-GB" sz="1800" dirty="0" err="1"/>
              <a:t>dengan</a:t>
            </a:r>
            <a:r>
              <a:rPr lang="en-GB" sz="1800" dirty="0"/>
              <a:t> </a:t>
            </a:r>
            <a:r>
              <a:rPr lang="en-GB" sz="1800" dirty="0" err="1"/>
              <a:t>algoritma</a:t>
            </a:r>
            <a:r>
              <a:rPr lang="en-GB" sz="1800" dirty="0"/>
              <a:t> </a:t>
            </a:r>
            <a:r>
              <a:rPr lang="en-GB" sz="1800" dirty="0" err="1"/>
              <a:t>kNN</a:t>
            </a:r>
            <a:r>
              <a:rPr lang="en-GB" sz="1800" dirty="0"/>
              <a:t>, </a:t>
            </a:r>
            <a:r>
              <a:rPr lang="en-GB" sz="1800" dirty="0" err="1"/>
              <a:t>LoOp</a:t>
            </a:r>
            <a:r>
              <a:rPr lang="en-GB" sz="1800" dirty="0"/>
              <a:t>, dan LOF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/>
              <a:t>-evaluator </a:t>
            </a:r>
            <a:r>
              <a:rPr lang="en-GB" sz="1800" dirty="0" err="1"/>
              <a:t>nya</a:t>
            </a:r>
            <a:r>
              <a:rPr lang="en-GB" sz="1800" dirty="0"/>
              <a:t> </a:t>
            </a:r>
            <a:r>
              <a:rPr lang="en-GB" sz="1800" dirty="0" err="1"/>
              <a:t>ialah</a:t>
            </a:r>
            <a:r>
              <a:rPr lang="en-GB" sz="1800" dirty="0"/>
              <a:t> ROC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/>
              <a:t>-</a:t>
            </a:r>
            <a:r>
              <a:rPr lang="en-GB" sz="1800" dirty="0" err="1"/>
              <a:t>menggunakan</a:t>
            </a:r>
            <a:r>
              <a:rPr lang="en-GB" sz="1800" dirty="0"/>
              <a:t> </a:t>
            </a:r>
            <a:r>
              <a:rPr lang="en-GB" sz="1800" dirty="0" err="1"/>
              <a:t>semua</a:t>
            </a:r>
            <a:r>
              <a:rPr lang="en-GB" sz="1800" dirty="0"/>
              <a:t> TOS / </a:t>
            </a:r>
            <a:r>
              <a:rPr lang="en-GB" sz="1800" dirty="0" err="1"/>
              <a:t>tanpa</a:t>
            </a:r>
            <a:r>
              <a:rPr lang="en-GB" sz="1800" dirty="0"/>
              <a:t> selection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/>
              <a:t>-</a:t>
            </a:r>
            <a:r>
              <a:rPr lang="en-GB" sz="1800" dirty="0" err="1"/>
              <a:t>terdapat</a:t>
            </a:r>
            <a:r>
              <a:rPr lang="en-GB" sz="1800" dirty="0"/>
              <a:t> 7 </a:t>
            </a:r>
            <a:r>
              <a:rPr lang="en-GB" sz="1800" i="1" dirty="0" err="1"/>
              <a:t>framewrok</a:t>
            </a:r>
            <a:r>
              <a:rPr lang="en-GB" sz="1800" dirty="0"/>
              <a:t> yang </a:t>
            </a:r>
            <a:r>
              <a:rPr lang="en-GB" sz="1800" dirty="0" err="1"/>
              <a:t>dibandingkan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/>
              <a:t>-score </a:t>
            </a:r>
            <a:r>
              <a:rPr lang="en-GB" sz="1800" dirty="0" err="1"/>
              <a:t>akhir</a:t>
            </a:r>
            <a:r>
              <a:rPr lang="en-GB" sz="1800" dirty="0"/>
              <a:t> </a:t>
            </a:r>
            <a:r>
              <a:rPr lang="en-GB" sz="1800" dirty="0" err="1"/>
              <a:t>tiap</a:t>
            </a:r>
            <a:r>
              <a:rPr lang="en-GB" sz="1800" dirty="0"/>
              <a:t> </a:t>
            </a:r>
            <a:r>
              <a:rPr lang="en-GB" sz="1800" i="1" dirty="0"/>
              <a:t>framework </a:t>
            </a:r>
            <a:r>
              <a:rPr lang="en-GB" sz="1800" dirty="0" err="1"/>
              <a:t>adalah</a:t>
            </a:r>
            <a:r>
              <a:rPr lang="en-GB" sz="1800" dirty="0"/>
              <a:t> rata-rata </a:t>
            </a:r>
            <a:r>
              <a:rPr lang="en-GB" sz="1800" dirty="0" err="1"/>
              <a:t>tiap</a:t>
            </a:r>
            <a:r>
              <a:rPr lang="en-GB" sz="1800" dirty="0"/>
              <a:t> score </a:t>
            </a:r>
            <a:r>
              <a:rPr lang="en-GB" sz="1800" dirty="0" err="1"/>
              <a:t>nya</a:t>
            </a:r>
            <a:r>
              <a:rPr lang="en-GB" sz="1800" dirty="0"/>
              <a:t> </a:t>
            </a:r>
            <a:r>
              <a:rPr lang="en-GB" sz="1800" dirty="0" err="1"/>
              <a:t>dari</a:t>
            </a:r>
            <a:r>
              <a:rPr lang="en-GB" sz="1800" dirty="0"/>
              <a:t> 10 kali </a:t>
            </a:r>
            <a:r>
              <a:rPr lang="en-GB" sz="1800" dirty="0" err="1"/>
              <a:t>iterasi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 dirty="0"/>
              <a:t>-dataset </a:t>
            </a:r>
            <a:r>
              <a:rPr lang="en-GB" sz="1800" dirty="0" err="1"/>
              <a:t>dibagi</a:t>
            </a:r>
            <a:r>
              <a:rPr lang="en-GB" sz="1800" dirty="0"/>
              <a:t> </a:t>
            </a:r>
            <a:r>
              <a:rPr lang="en-GB" sz="1800" dirty="0" err="1"/>
              <a:t>menjadi</a:t>
            </a:r>
            <a:r>
              <a:rPr lang="en-GB" sz="1800" dirty="0"/>
              <a:t>, 60% data </a:t>
            </a:r>
            <a:r>
              <a:rPr lang="en-GB" sz="1800" dirty="0" err="1"/>
              <a:t>latih</a:t>
            </a:r>
            <a:r>
              <a:rPr lang="en-GB" sz="1800" dirty="0"/>
              <a:t>, dan 40% data uji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25" y="129050"/>
            <a:ext cx="2076450" cy="47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9575" y="152400"/>
            <a:ext cx="176201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3992" y="152400"/>
            <a:ext cx="349567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70475" y="4142275"/>
            <a:ext cx="476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Tampilan</a:t>
            </a:r>
            <a:r>
              <a:rPr lang="en-GB" b="1" dirty="0"/>
              <a:t> </a:t>
            </a:r>
            <a:r>
              <a:rPr lang="en-GB" b="1" dirty="0" err="1"/>
              <a:t>eksekusi</a:t>
            </a:r>
            <a:r>
              <a:rPr lang="en-GB" b="1" dirty="0"/>
              <a:t> program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Hasil yang </a:t>
            </a:r>
            <a:r>
              <a:rPr lang="en-GB" b="1" dirty="0" err="1"/>
              <a:t>didapatkan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/>
              <a:t>eksperimen</a:t>
            </a:r>
            <a:endParaRPr b="1" dirty="0"/>
          </a:p>
        </p:txBody>
      </p:sp>
      <p:graphicFrame>
        <p:nvGraphicFramePr>
          <p:cNvPr id="100" name="Google Shape;100;p20"/>
          <p:cNvGraphicFramePr/>
          <p:nvPr>
            <p:extLst>
              <p:ext uri="{D42A27DB-BD31-4B8C-83A1-F6EECF244321}">
                <p14:modId xmlns:p14="http://schemas.microsoft.com/office/powerpoint/2010/main" val="159460838"/>
              </p:ext>
            </p:extLst>
          </p:nvPr>
        </p:nvGraphicFramePr>
        <p:xfrm>
          <a:off x="467833" y="1371600"/>
          <a:ext cx="8187071" cy="2668771"/>
        </p:xfrm>
        <a:graphic>
          <a:graphicData uri="http://schemas.openxmlformats.org/drawingml/2006/table">
            <a:tbl>
              <a:tblPr>
                <a:noFill/>
                <a:tableStyleId>{B2944A1C-C388-47FD-9BCB-33C59C35840C}</a:tableStyleId>
              </a:tblPr>
              <a:tblGrid>
                <a:gridCol w="119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3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7873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Dataset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ROC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Best_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TOS</a:t>
                      </a:r>
                      <a:endParaRPr b="1" dirty="0"/>
                    </a:p>
                  </a:txBody>
                  <a:tcPr marL="91425" marR="9142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Full_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TOS</a:t>
                      </a:r>
                      <a:endParaRPr b="1" dirty="0"/>
                    </a:p>
                  </a:txBody>
                  <a:tcPr marL="91425" marR="9142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L1_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Comb</a:t>
                      </a:r>
                      <a:endParaRPr b="1" dirty="0"/>
                    </a:p>
                  </a:txBody>
                  <a:tcPr marL="91425" marR="9142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L2_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Comb</a:t>
                      </a:r>
                      <a:endParaRPr b="1" dirty="0"/>
                    </a:p>
                  </a:txBody>
                  <a:tcPr marL="91425" marR="9142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XGB_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/>
                        <a:t>Orig</a:t>
                      </a:r>
                      <a:endParaRPr b="1" dirty="0"/>
                    </a:p>
                  </a:txBody>
                  <a:tcPr marL="91425" marR="9142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XGB_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new</a:t>
                      </a:r>
                      <a:endParaRPr b="1" dirty="0"/>
                    </a:p>
                  </a:txBody>
                  <a:tcPr marL="91425" marR="9142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XGB_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Comb</a:t>
                      </a:r>
                      <a:endParaRPr b="1" dirty="0"/>
                    </a:p>
                  </a:txBody>
                  <a:tcPr marL="91425" marR="9142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arrhythmia</a:t>
                      </a:r>
                      <a:endParaRPr/>
                    </a:p>
                  </a:txBody>
                  <a:tcPr marL="91425" marR="91425" marT="91425" marB="91425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0.8278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0.7937</a:t>
                      </a:r>
                      <a:endParaRPr/>
                    </a:p>
                  </a:txBody>
                  <a:tcPr marL="68575" marR="6857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0.83392</a:t>
                      </a:r>
                      <a:endParaRPr/>
                    </a:p>
                  </a:txBody>
                  <a:tcPr marL="68575" marR="6857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0.8341</a:t>
                      </a:r>
                      <a:endParaRPr/>
                    </a:p>
                  </a:txBody>
                  <a:tcPr marL="68575" marR="6857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0.84259</a:t>
                      </a:r>
                      <a:endParaRPr/>
                    </a:p>
                  </a:txBody>
                  <a:tcPr marL="68575" marR="6857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0.77088</a:t>
                      </a:r>
                      <a:endParaRPr/>
                    </a:p>
                  </a:txBody>
                  <a:tcPr marL="68575" marR="6857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0.86426</a:t>
                      </a:r>
                      <a:endParaRPr b="1" dirty="0"/>
                    </a:p>
                  </a:txBody>
                  <a:tcPr marL="68575" marR="6857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0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cardio</a:t>
                      </a:r>
                      <a:endParaRPr/>
                    </a:p>
                  </a:txBody>
                  <a:tcPr marL="91425" marR="91425" marT="91425" marB="91425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0.578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0.309</a:t>
                      </a:r>
                      <a:endParaRPr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0.99328</a:t>
                      </a:r>
                      <a:endParaRPr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0.9944</a:t>
                      </a:r>
                      <a:endParaRPr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0.99548</a:t>
                      </a:r>
                      <a:endParaRPr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0.92596</a:t>
                      </a:r>
                      <a:endParaRPr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0.99761</a:t>
                      </a:r>
                      <a:endParaRPr b="1" dirty="0"/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0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letter</a:t>
                      </a:r>
                      <a:endParaRPr/>
                    </a:p>
                  </a:txBody>
                  <a:tcPr marL="91425" marR="91425" marT="91425" marB="91425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0.9463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0.9446</a:t>
                      </a:r>
                      <a:endParaRPr/>
                    </a:p>
                  </a:txBody>
                  <a:tcPr marL="68575" marR="6857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0.92587</a:t>
                      </a:r>
                      <a:endParaRPr/>
                    </a:p>
                  </a:txBody>
                  <a:tcPr marL="68575" marR="6857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0.91189</a:t>
                      </a:r>
                      <a:endParaRPr/>
                    </a:p>
                  </a:txBody>
                  <a:tcPr marL="68575" marR="6857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0.934</a:t>
                      </a:r>
                      <a:endParaRPr/>
                    </a:p>
                  </a:txBody>
                  <a:tcPr marL="68575" marR="6857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0.92165</a:t>
                      </a:r>
                      <a:endParaRPr/>
                    </a:p>
                  </a:txBody>
                  <a:tcPr marL="68575" marR="6857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0.96832</a:t>
                      </a:r>
                      <a:endParaRPr b="1" dirty="0"/>
                    </a:p>
                  </a:txBody>
                  <a:tcPr marL="68575" marR="6857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" name="Google Shape;101;p20"/>
          <p:cNvSpPr txBox="1"/>
          <p:nvPr/>
        </p:nvSpPr>
        <p:spPr>
          <a:xfrm>
            <a:off x="467832" y="4162475"/>
            <a:ext cx="8187071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Analisa </a:t>
            </a:r>
            <a:r>
              <a:rPr lang="en-GB" b="1" dirty="0" err="1"/>
              <a:t>hasil</a:t>
            </a:r>
            <a:endParaRPr b="1" dirty="0"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800" i="1" dirty="0" err="1">
                <a:solidFill>
                  <a:schemeClr val="dk1"/>
                </a:solidFill>
              </a:rPr>
              <a:t>XGB_Comb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terbukti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memberikan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hasil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performansi</a:t>
            </a:r>
            <a:r>
              <a:rPr lang="en-GB" sz="1800" dirty="0">
                <a:solidFill>
                  <a:schemeClr val="dk1"/>
                </a:solidFill>
              </a:rPr>
              <a:t> yang </a:t>
            </a:r>
            <a:r>
              <a:rPr lang="en-GB" sz="1800" dirty="0" err="1">
                <a:solidFill>
                  <a:schemeClr val="dk1"/>
                </a:solidFill>
              </a:rPr>
              <a:t>unggul</a:t>
            </a:r>
            <a:r>
              <a:rPr lang="en-GB" sz="1800" dirty="0">
                <a:solidFill>
                  <a:schemeClr val="dk1"/>
                </a:solidFill>
              </a:rPr>
              <a:t> pada </a:t>
            </a:r>
            <a:r>
              <a:rPr lang="en-GB" sz="1800" dirty="0" err="1">
                <a:solidFill>
                  <a:schemeClr val="dk1"/>
                </a:solidFill>
              </a:rPr>
              <a:t>ketiga</a:t>
            </a:r>
            <a:r>
              <a:rPr lang="en-GB" sz="1800" dirty="0">
                <a:solidFill>
                  <a:schemeClr val="dk1"/>
                </a:solidFill>
              </a:rPr>
              <a:t> dataset </a:t>
            </a:r>
            <a:r>
              <a:rPr lang="en-GB" sz="1800" dirty="0" err="1">
                <a:solidFill>
                  <a:schemeClr val="dk1"/>
                </a:solidFill>
              </a:rPr>
              <a:t>dibandingkan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i="1" dirty="0">
                <a:solidFill>
                  <a:schemeClr val="dk1"/>
                </a:solidFill>
              </a:rPr>
              <a:t>framework lain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800" dirty="0" err="1">
                <a:solidFill>
                  <a:schemeClr val="dk1"/>
                </a:solidFill>
              </a:rPr>
              <a:t>XGBoost</a:t>
            </a:r>
            <a:r>
              <a:rPr lang="en-GB" sz="1800" dirty="0">
                <a:solidFill>
                  <a:schemeClr val="dk1"/>
                </a:solidFill>
              </a:rPr>
              <a:t> Classifier </a:t>
            </a:r>
            <a:r>
              <a:rPr lang="en-GB" sz="1800" dirty="0" err="1">
                <a:solidFill>
                  <a:schemeClr val="dk1"/>
                </a:solidFill>
              </a:rPr>
              <a:t>lebih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unggul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dari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i="1" dirty="0">
                <a:solidFill>
                  <a:schemeClr val="dk1"/>
                </a:solidFill>
              </a:rPr>
              <a:t>Balanced Bagging Classifier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800" dirty="0" err="1">
                <a:solidFill>
                  <a:schemeClr val="dk1"/>
                </a:solidFill>
              </a:rPr>
              <a:t>Semakin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besar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i="1" dirty="0">
                <a:solidFill>
                  <a:schemeClr val="dk1"/>
                </a:solidFill>
              </a:rPr>
              <a:t>feature space </a:t>
            </a:r>
            <a:r>
              <a:rPr lang="en-GB" sz="1800" dirty="0">
                <a:solidFill>
                  <a:schemeClr val="dk1"/>
                </a:solidFill>
              </a:rPr>
              <a:t>pada dataset, </a:t>
            </a:r>
            <a:r>
              <a:rPr lang="en-GB" sz="1800" dirty="0" err="1">
                <a:solidFill>
                  <a:schemeClr val="dk1"/>
                </a:solidFill>
              </a:rPr>
              <a:t>maka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peningkatan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hasil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performansi</a:t>
            </a:r>
            <a:r>
              <a:rPr lang="en-GB" sz="1800" dirty="0">
                <a:solidFill>
                  <a:schemeClr val="dk1"/>
                </a:solidFill>
              </a:rPr>
              <a:t> juga </a:t>
            </a:r>
            <a:r>
              <a:rPr lang="en-GB" sz="1800" dirty="0" err="1">
                <a:solidFill>
                  <a:schemeClr val="dk1"/>
                </a:solidFill>
              </a:rPr>
              <a:t>membesar</a:t>
            </a:r>
            <a:r>
              <a:rPr lang="en-GB" sz="1800" dirty="0">
                <a:solidFill>
                  <a:schemeClr val="dk1"/>
                </a:solidFill>
              </a:rPr>
              <a:t>, </a:t>
            </a:r>
            <a:r>
              <a:rPr lang="en-GB" sz="1800" dirty="0" err="1">
                <a:solidFill>
                  <a:schemeClr val="dk1"/>
                </a:solidFill>
              </a:rPr>
              <a:t>begitupun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sebaliknya</a:t>
            </a:r>
            <a:r>
              <a:rPr lang="en-GB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800" dirty="0" err="1">
                <a:solidFill>
                  <a:schemeClr val="dk1"/>
                </a:solidFill>
              </a:rPr>
              <a:t>Sedikit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Jumlah</a:t>
            </a:r>
            <a:r>
              <a:rPr lang="en-GB" sz="1800" dirty="0">
                <a:solidFill>
                  <a:schemeClr val="dk1"/>
                </a:solidFill>
              </a:rPr>
              <a:t> TOS yang </a:t>
            </a:r>
            <a:r>
              <a:rPr lang="en-GB" sz="1800" dirty="0" err="1">
                <a:solidFill>
                  <a:schemeClr val="dk1"/>
                </a:solidFill>
              </a:rPr>
              <a:t>dipilih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dapat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meningkatkan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hasil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secara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signifikan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</TotalTime>
  <Words>403</Words>
  <Application>Microsoft Office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Gallery</vt:lpstr>
      <vt:lpstr>Improving Supervised Outlier Detection with Unsupervised Representation Learning</vt:lpstr>
      <vt:lpstr>Permasalahan</vt:lpstr>
      <vt:lpstr>Dataset ber outlier yang digunakan</vt:lpstr>
      <vt:lpstr>sampel dataset : arrhythmia</vt:lpstr>
      <vt:lpstr>Desain algoritma XGBOD </vt:lpstr>
      <vt:lpstr>Desain Eksperimen</vt:lpstr>
      <vt:lpstr>Tampilan eksekusi program</vt:lpstr>
      <vt:lpstr>Hasil yang didapatkan dari eksperimen</vt:lpstr>
      <vt:lpstr>Analisa hasil</vt:lpstr>
      <vt:lpstr>Kesimpulan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Supervised Outlier Detection with Unsupervised Representation Learning</dc:title>
  <cp:lastModifiedBy>MUHAMMAD</cp:lastModifiedBy>
  <cp:revision>6</cp:revision>
  <dcterms:modified xsi:type="dcterms:W3CDTF">2020-04-29T04:25:55Z</dcterms:modified>
</cp:coreProperties>
</file>