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33"/>
    <a:srgbClr val="33CCFF"/>
    <a:srgbClr val="660099"/>
    <a:srgbClr val="660066"/>
    <a:srgbClr val="990066"/>
    <a:srgbClr val="CC3399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4520" autoAdjust="0"/>
  </p:normalViewPr>
  <p:slideViewPr>
    <p:cSldViewPr>
      <p:cViewPr varScale="1">
        <p:scale>
          <a:sx n="86" d="100"/>
          <a:sy n="86" d="100"/>
        </p:scale>
        <p:origin x="-23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86D3DFF7-6756-452C-B4B4-A3B2D0F35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36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smtClean="0">
                <a:ea typeface="ＭＳ Ｐゴシック" pitchFamily="-80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D451BD60-6A09-44A5-99EA-82E3A20093E0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02516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9A38925-0637-4266-97A6-25366C6BC352}" type="slidenum">
              <a:rPr lang="da-DK" altLang="en-US" sz="1200"/>
              <a:pPr/>
              <a:t>1</a:t>
            </a:fld>
            <a:endParaRPr lang="da-DK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Hi Alessandro 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Technical university of Denmark</a:t>
            </a:r>
          </a:p>
        </p:txBody>
      </p:sp>
    </p:spTree>
    <p:extLst>
      <p:ext uri="{BB962C8B-B14F-4D97-AF65-F5344CB8AC3E}">
        <p14:creationId xmlns:p14="http://schemas.microsoft.com/office/powerpoint/2010/main" val="143844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2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19746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Difficult</a:t>
            </a:r>
            <a:r>
              <a:rPr lang="da-DK" dirty="0" smtClean="0"/>
              <a:t> to find </a:t>
            </a:r>
            <a:r>
              <a:rPr lang="da-DK" dirty="0" err="1" smtClean="0"/>
              <a:t>applications</a:t>
            </a:r>
            <a:r>
              <a:rPr lang="da-DK" dirty="0" smtClean="0"/>
              <a:t> in </a:t>
            </a:r>
            <a:r>
              <a:rPr lang="da-DK" dirty="0" err="1" smtClean="0"/>
              <a:t>graphics</a:t>
            </a:r>
            <a:endParaRPr lang="da-DK" dirty="0" smtClean="0"/>
          </a:p>
          <a:p>
            <a:r>
              <a:rPr lang="da-DK" dirty="0" smtClean="0"/>
              <a:t>Part of the model is the normal distribution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3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68809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Beckmann distribution    (2)</a:t>
            </a:r>
          </a:p>
          <a:p>
            <a:r>
              <a:rPr lang="en-US" dirty="0" smtClean="0"/>
              <a:t>     - Something about the </a:t>
            </a:r>
            <a:r>
              <a:rPr lang="en-US" dirty="0" err="1" smtClean="0"/>
              <a:t>beckmann</a:t>
            </a:r>
            <a:r>
              <a:rPr lang="en-US" dirty="0" smtClean="0"/>
              <a:t> (equation)</a:t>
            </a:r>
          </a:p>
          <a:p>
            <a:r>
              <a:rPr lang="en-US" dirty="0" smtClean="0"/>
              <a:t>     - For our test case, we use only this</a:t>
            </a:r>
          </a:p>
          <a:p>
            <a:r>
              <a:rPr lang="en-US" dirty="0" smtClean="0"/>
              <a:t>     - It has one parameter</a:t>
            </a:r>
          </a:p>
          <a:p>
            <a:r>
              <a:rPr lang="en-US" dirty="0" smtClean="0"/>
              <a:t>     - Roughness according to parameter</a:t>
            </a:r>
          </a:p>
          <a:p>
            <a:r>
              <a:rPr lang="en-US" dirty="0" smtClean="0"/>
              <a:t>     - What is the best parameter to approximate a given distribution of </a:t>
            </a:r>
            <a:r>
              <a:rPr lang="en-US" dirty="0" err="1" smtClean="0"/>
              <a:t>normals</a:t>
            </a:r>
            <a:r>
              <a:rPr lang="en-US" dirty="0" smtClean="0"/>
              <a:t> 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4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321767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5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424744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1BD60-6A09-44A5-99EA-82E3A20093E0}" type="slidenum">
              <a:rPr lang="da-DK" altLang="en-US" smtClean="0"/>
              <a:pPr/>
              <a:t>9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42323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41910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029325"/>
            <a:ext cx="53197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371649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88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4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TU-DK-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761519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8" t="43704"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DTU frise 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90"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76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091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85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21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98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587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38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22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68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790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3388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04800"/>
            <a:ext cx="1943100" cy="5861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676900" cy="5861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61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7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40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4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00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5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51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5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Klik for at redigere teksttypografierne i masteren</a:t>
            </a:r>
          </a:p>
          <a:p>
            <a:pPr lvl="1"/>
            <a:r>
              <a:rPr lang="en-GB" altLang="en-US" smtClean="0"/>
              <a:t>Andet niveau</a:t>
            </a:r>
          </a:p>
          <a:p>
            <a:pPr lvl="2"/>
            <a:r>
              <a:rPr lang="en-GB" altLang="en-US" smtClean="0"/>
              <a:t>Tredje niveau</a:t>
            </a:r>
          </a:p>
          <a:p>
            <a:pPr lvl="3"/>
            <a:r>
              <a:rPr lang="en-GB" altLang="en-US" smtClean="0"/>
              <a:t>Fjerde niveau</a:t>
            </a:r>
          </a:p>
          <a:p>
            <a:pPr lvl="4"/>
            <a:r>
              <a:rPr lang="en-GB" altLang="en-US" smtClean="0"/>
              <a:t>Femte niveau</a:t>
            </a:r>
          </a:p>
        </p:txBody>
      </p:sp>
      <p:pic>
        <p:nvPicPr>
          <p:cNvPr id="1028" name="Picture 9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 dirty="0" smtClean="0"/>
              <a:t>12/08/2016</a:t>
            </a:r>
            <a:endParaRPr lang="da-DK" altLang="en-US" sz="900" dirty="0"/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endParaRPr lang="da-DK" altLang="en-US" sz="800" dirty="0"/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049FCE-2A79-4C33-BB98-F687D461A72F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pic>
        <p:nvPicPr>
          <p:cNvPr id="2052" name="Picture 7" descr="DTU-DK-A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2"/>
          <a:stretch>
            <a:fillRect/>
          </a:stretch>
        </p:blipFill>
        <p:spPr bwMode="auto">
          <a:xfrm>
            <a:off x="8270875" y="279400"/>
            <a:ext cx="479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7618413" y="6477000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GB" altLang="en-US" sz="900"/>
              <a:t>17/04/2008</a:t>
            </a:r>
            <a:endParaRPr lang="da-DK" altLang="en-US" sz="900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4800600" y="647700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a-DK" altLang="en-US" sz="900"/>
              <a:t>Presentation name</a:t>
            </a: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609600" y="6477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F5EEF9-0461-4718-BD80-9228CCDA5B4A}" type="slidenum">
              <a:rPr lang="da-DK" altLang="en-US" sz="900"/>
              <a:pPr>
                <a:spcBef>
                  <a:spcPct val="0"/>
                </a:spcBef>
              </a:pPr>
              <a:t>‹#›</a:t>
            </a:fld>
            <a:endParaRPr lang="da-DK" altLang="en-US" sz="900"/>
          </a:p>
        </p:txBody>
      </p:sp>
      <p:sp>
        <p:nvSpPr>
          <p:cNvPr id="2056" name="Rectangle 13"/>
          <p:cNvSpPr>
            <a:spLocks noChangeArrowheads="1"/>
          </p:cNvSpPr>
          <p:nvPr/>
        </p:nvSpPr>
        <p:spPr bwMode="auto">
          <a:xfrm>
            <a:off x="989013" y="6477000"/>
            <a:ext cx="369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800" b="1"/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Sketch </a:t>
            </a:r>
            <a:r>
              <a:rPr lang="en-GB" dirty="0" smtClean="0"/>
              <a:t>applications of semi-supervised </a:t>
            </a:r>
            <a:r>
              <a:rPr lang="en-GB" dirty="0" smtClean="0"/>
              <a:t>self-</a:t>
            </a:r>
            <a:r>
              <a:rPr lang="en-GB" dirty="0" smtClean="0"/>
              <a:t>learning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400" dirty="0" smtClean="0"/>
              <a:t>Alessandro Dal Corso, Andrea </a:t>
            </a:r>
            <a:r>
              <a:rPr lang="en-US" altLang="en-US" sz="1400" dirty="0" err="1" smtClean="0"/>
              <a:t>Luongo</a:t>
            </a:r>
            <a:r>
              <a:rPr lang="en-US" altLang="en-US" sz="1400" dirty="0" smtClean="0"/>
              <a:t>, </a:t>
            </a:r>
            <a:r>
              <a:rPr lang="da-DK" sz="1400" dirty="0"/>
              <a:t>Jonathan Scharff Nielsen</a:t>
            </a:r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Technical University of Denmark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cor\Documents\summer-school-2016\supervised_train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cor\Documents\summer-school-2016\validationset_plot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4021938" y="5913970"/>
            <a:ext cx="11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2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65888" y="1244291"/>
            <a:ext cx="3262573" cy="306925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3"/>
          <a:stretch/>
        </p:blipFill>
        <p:spPr>
          <a:xfrm>
            <a:off x="5474304" y="1327243"/>
            <a:ext cx="3304371" cy="2654487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4"/>
          <a:stretch/>
        </p:blipFill>
        <p:spPr>
          <a:xfrm>
            <a:off x="5521654" y="4103220"/>
            <a:ext cx="3270410" cy="2479763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165888" y="4281535"/>
            <a:ext cx="3234816" cy="77858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816 detectors -&gt; 816 input features</a:t>
            </a:r>
            <a:endParaRPr/>
          </a:p>
        </p:txBody>
      </p:sp>
      <p:sp>
        <p:nvSpPr>
          <p:cNvPr id="44" name="TextShape 3"/>
          <p:cNvSpPr txBox="1"/>
          <p:nvPr/>
        </p:nvSpPr>
        <p:spPr>
          <a:xfrm>
            <a:off x="3635896" y="1737789"/>
            <a:ext cx="2156544" cy="147518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 dirty="0">
                <a:latin typeface="Arial"/>
              </a:rPr>
              <a:t>Green:</a:t>
            </a:r>
            <a:endParaRPr dirty="0"/>
          </a:p>
          <a:p>
            <a:r>
              <a:rPr lang="en-US" spc="-1" dirty="0">
                <a:latin typeface="Arial"/>
              </a:rPr>
              <a:t>Slice with dental implant</a:t>
            </a:r>
            <a:endParaRPr dirty="0"/>
          </a:p>
          <a:p>
            <a:r>
              <a:rPr lang="en-US" spc="-1" dirty="0">
                <a:latin typeface="Arial"/>
              </a:rPr>
              <a:t>Blue:</a:t>
            </a:r>
            <a:endParaRPr dirty="0"/>
          </a:p>
          <a:p>
            <a:r>
              <a:rPr lang="en-US" spc="-1" dirty="0">
                <a:latin typeface="Arial"/>
              </a:rPr>
              <a:t>One slice down</a:t>
            </a:r>
            <a:endParaRPr dirty="0"/>
          </a:p>
          <a:p>
            <a:endParaRPr dirty="0"/>
          </a:p>
        </p:txBody>
      </p:sp>
      <p:sp>
        <p:nvSpPr>
          <p:cNvPr id="45" name="TextShape 4"/>
          <p:cNvSpPr txBox="1"/>
          <p:nvPr/>
        </p:nvSpPr>
        <p:spPr>
          <a:xfrm>
            <a:off x="3506833" y="4562280"/>
            <a:ext cx="1981839" cy="124298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 dirty="0">
                <a:latin typeface="Arial"/>
              </a:rPr>
              <a:t>Blue:</a:t>
            </a:r>
            <a:endParaRPr dirty="0"/>
          </a:p>
          <a:p>
            <a:r>
              <a:rPr lang="en-US" spc="-1" dirty="0">
                <a:latin typeface="Arial"/>
              </a:rPr>
              <a:t>Phantom with metal</a:t>
            </a:r>
            <a:endParaRPr dirty="0"/>
          </a:p>
          <a:p>
            <a:r>
              <a:rPr lang="en-US" spc="-1" dirty="0">
                <a:latin typeface="Arial"/>
              </a:rPr>
              <a:t>Cylinders</a:t>
            </a:r>
            <a:endParaRPr dirty="0"/>
          </a:p>
          <a:p>
            <a:r>
              <a:rPr lang="en-US" spc="-1" dirty="0">
                <a:latin typeface="Arial"/>
              </a:rPr>
              <a:t>Green:</a:t>
            </a:r>
            <a:endParaRPr dirty="0"/>
          </a:p>
          <a:p>
            <a:r>
              <a:rPr lang="en-US" spc="-1" dirty="0">
                <a:latin typeface="Arial"/>
              </a:rPr>
              <a:t>Plain phantom</a:t>
            </a:r>
            <a:endParaRPr dirty="0"/>
          </a:p>
        </p:txBody>
      </p:sp>
      <p:sp>
        <p:nvSpPr>
          <p:cNvPr id="46" name="TextShape 5"/>
          <p:cNvSpPr txBox="1"/>
          <p:nvPr/>
        </p:nvSpPr>
        <p:spPr>
          <a:xfrm>
            <a:off x="165888" y="5301208"/>
            <a:ext cx="2903040" cy="1707389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b="1" spc="-1">
                <a:latin typeface="Arial"/>
              </a:rPr>
              <a:t>Idea: </a:t>
            </a:r>
            <a:r>
              <a:rPr lang="en-US" spc="-1">
                <a:latin typeface="Arial"/>
              </a:rPr>
              <a:t>If we can classify the views using the raw data, we can choose how to handle them individually.</a:t>
            </a:r>
            <a:endParaRPr/>
          </a:p>
          <a:p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1143000"/>
          </a:xfrm>
        </p:spPr>
        <p:txBody>
          <a:bodyPr/>
          <a:lstStyle/>
          <a:p>
            <a:r>
              <a:rPr lang="en-US" spc="-1" dirty="0">
                <a:latin typeface="Arial"/>
              </a:rPr>
              <a:t>CT projection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2"/>
          <p:cNvSpPr/>
          <p:nvPr/>
        </p:nvSpPr>
        <p:spPr>
          <a:xfrm>
            <a:off x="2381211" y="1974209"/>
            <a:ext cx="3887592" cy="1122801"/>
          </a:xfrm>
          <a:prstGeom prst="rect">
            <a:avLst/>
          </a:prstGeom>
          <a:solidFill>
            <a:srgbClr val="000099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4262146" y="2139135"/>
            <a:ext cx="1999146" cy="16068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4288923" y="2615950"/>
            <a:ext cx="1979880" cy="160027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5"/>
          <p:cNvSpPr txBox="1"/>
          <p:nvPr/>
        </p:nvSpPr>
        <p:spPr>
          <a:xfrm>
            <a:off x="2381211" y="3257037"/>
            <a:ext cx="3180609" cy="607776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Index</a:t>
            </a:r>
            <a:endParaRPr/>
          </a:p>
        </p:txBody>
      </p:sp>
      <p:sp>
        <p:nvSpPr>
          <p:cNvPr id="52" name="Line 6"/>
          <p:cNvSpPr/>
          <p:nvPr/>
        </p:nvSpPr>
        <p:spPr>
          <a:xfrm>
            <a:off x="2381211" y="3864812"/>
            <a:ext cx="4064256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7"/>
          <p:cNvSpPr/>
          <p:nvPr/>
        </p:nvSpPr>
        <p:spPr>
          <a:xfrm>
            <a:off x="3088195" y="1653502"/>
            <a:ext cx="0" cy="1603861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5561820" y="1493149"/>
            <a:ext cx="0" cy="1924568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Shape 9"/>
          <p:cNvSpPr txBox="1"/>
          <p:nvPr/>
        </p:nvSpPr>
        <p:spPr>
          <a:xfrm>
            <a:off x="5947803" y="1576102"/>
            <a:ext cx="110243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Metal (+1)</a:t>
            </a:r>
            <a:endParaRPr/>
          </a:p>
        </p:txBody>
      </p:sp>
      <p:sp>
        <p:nvSpPr>
          <p:cNvPr id="56" name="TextShape 10"/>
          <p:cNvSpPr txBox="1"/>
          <p:nvPr/>
        </p:nvSpPr>
        <p:spPr>
          <a:xfrm>
            <a:off x="5947803" y="1576102"/>
            <a:ext cx="110243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Metal (+1)</a:t>
            </a:r>
            <a:endParaRPr/>
          </a:p>
        </p:txBody>
      </p:sp>
      <p:sp>
        <p:nvSpPr>
          <p:cNvPr id="57" name="TextShape 11"/>
          <p:cNvSpPr txBox="1"/>
          <p:nvPr/>
        </p:nvSpPr>
        <p:spPr>
          <a:xfrm>
            <a:off x="1658880" y="1627049"/>
            <a:ext cx="1824768" cy="77858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No metal (-1)</a:t>
            </a:r>
            <a:endParaRPr/>
          </a:p>
        </p:txBody>
      </p:sp>
      <p:sp>
        <p:nvSpPr>
          <p:cNvPr id="58" name="TextShape 12"/>
          <p:cNvSpPr txBox="1"/>
          <p:nvPr/>
        </p:nvSpPr>
        <p:spPr>
          <a:xfrm>
            <a:off x="3708315" y="1493149"/>
            <a:ext cx="1327104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>
                <a:latin typeface="Arial"/>
              </a:rPr>
              <a:t>Unlabelled</a:t>
            </a:r>
            <a:endParaRPr/>
          </a:p>
        </p:txBody>
      </p:sp>
      <p:sp>
        <p:nvSpPr>
          <p:cNvPr id="59" name="CustomShape 13"/>
          <p:cNvSpPr/>
          <p:nvPr/>
        </p:nvSpPr>
        <p:spPr>
          <a:xfrm rot="5403600">
            <a:off x="4465849" y="4552007"/>
            <a:ext cx="1224696" cy="1122356"/>
          </a:xfrm>
          <a:prstGeom prst="smileyFace">
            <a:avLst>
              <a:gd name="adj" fmla="val 18520"/>
            </a:avLst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4"/>
          <p:cNvSpPr/>
          <p:nvPr/>
        </p:nvSpPr>
        <p:spPr>
          <a:xfrm rot="5403600">
            <a:off x="4159598" y="4857332"/>
            <a:ext cx="204116" cy="510073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5"/>
          <p:cNvSpPr/>
          <p:nvPr/>
        </p:nvSpPr>
        <p:spPr>
          <a:xfrm rot="5403600">
            <a:off x="2884362" y="4601316"/>
            <a:ext cx="1224696" cy="1020146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6"/>
          <p:cNvSpPr/>
          <p:nvPr/>
        </p:nvSpPr>
        <p:spPr>
          <a:xfrm>
            <a:off x="4644864" y="4977162"/>
            <a:ext cx="165888" cy="82953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4644864" y="5060115"/>
            <a:ext cx="165888" cy="82953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1143000"/>
          </a:xfrm>
        </p:spPr>
        <p:txBody>
          <a:bodyPr/>
          <a:lstStyle/>
          <a:p>
            <a:r>
              <a:rPr lang="en-US" spc="-1" dirty="0" smtClean="0">
                <a:latin typeface="Arial"/>
              </a:rPr>
              <a:t>Labelling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2"/>
          <p:cNvSpPr txBox="1"/>
          <p:nvPr/>
        </p:nvSpPr>
        <p:spPr>
          <a:xfrm>
            <a:off x="457172" y="1604841"/>
            <a:ext cx="8228763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1. Teach a linear classifier on the labeled data</a:t>
            </a:r>
            <a:endParaRPr dirty="0"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2. Label the unlabeled data by applying the model</a:t>
            </a:r>
            <a:endParaRPr dirty="0"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3. Reiterate </a:t>
            </a:r>
            <a:endParaRPr dirty="0"/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2113439" y="3566967"/>
            <a:ext cx="6512737" cy="3069250"/>
          </a:xfrm>
          <a:prstGeom prst="rect">
            <a:avLst/>
          </a:prstGeom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1143000"/>
          </a:xfrm>
        </p:spPr>
        <p:txBody>
          <a:bodyPr/>
          <a:lstStyle/>
          <a:p>
            <a:r>
              <a:rPr lang="en-US" spc="-1" dirty="0">
                <a:latin typeface="Arial"/>
              </a:rPr>
              <a:t>Least squares linear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5474304" y="3964421"/>
            <a:ext cx="3511405" cy="2588843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3"/>
          <a:stretch/>
        </p:blipFill>
        <p:spPr>
          <a:xfrm>
            <a:off x="5474304" y="1493149"/>
            <a:ext cx="3511405" cy="2588843"/>
          </a:xfrm>
          <a:prstGeom prst="rect">
            <a:avLst/>
          </a:prstGeom>
          <a:ln>
            <a:noFill/>
          </a:ln>
        </p:spPr>
      </p:pic>
      <p:sp>
        <p:nvSpPr>
          <p:cNvPr id="70" name="TextShape 2"/>
          <p:cNvSpPr txBox="1"/>
          <p:nvPr/>
        </p:nvSpPr>
        <p:spPr>
          <a:xfrm>
            <a:off x="331776" y="1613659"/>
            <a:ext cx="5142528" cy="10066670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spc="-1" dirty="0">
                <a:latin typeface="Arial"/>
              </a:rPr>
              <a:t>Supervised </a:t>
            </a:r>
            <a:r>
              <a:rPr lang="en-US" spc="-1" dirty="0" err="1">
                <a:latin typeface="Arial"/>
              </a:rPr>
              <a:t>w_sup</a:t>
            </a:r>
            <a:r>
              <a:rPr lang="en-US" spc="-1" dirty="0">
                <a:latin typeface="Arial"/>
              </a:rPr>
              <a:t> (blue) and unsupervised </a:t>
            </a:r>
            <a:r>
              <a:rPr lang="en-US" spc="-1" dirty="0" err="1">
                <a:latin typeface="Arial"/>
              </a:rPr>
              <a:t>w_semi</a:t>
            </a:r>
            <a:r>
              <a:rPr lang="en-US" spc="-1" dirty="0">
                <a:latin typeface="Arial"/>
              </a:rPr>
              <a:t> (green) classifiers on labeled data: </a:t>
            </a:r>
            <a:endParaRPr dirty="0"/>
          </a:p>
          <a:p>
            <a:r>
              <a:rPr lang="en-US" spc="-1" dirty="0">
                <a:latin typeface="Arial"/>
              </a:rPr>
              <a:t>(1 is “metal” and -1 is “no metal”)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en-US" spc="-1" dirty="0">
                <a:latin typeface="Arial"/>
              </a:rPr>
              <a:t>Supervised (blue) and unsupervised (green) classifiers on unlabeled data</a:t>
            </a:r>
            <a:endParaRPr dirty="0"/>
          </a:p>
          <a:p>
            <a:endParaRPr dirty="0"/>
          </a:p>
          <a:p>
            <a:r>
              <a:rPr lang="en-US" spc="-1" dirty="0">
                <a:latin typeface="Arial"/>
              </a:rPr>
              <a:t>The classifier finds a threshold that approximately coincides with where metal enters the image (but not quite)</a:t>
            </a:r>
            <a:endParaRPr dirty="0"/>
          </a:p>
          <a:p>
            <a:endParaRPr dirty="0"/>
          </a:p>
          <a:p>
            <a:r>
              <a:rPr lang="en-US" spc="-1" dirty="0">
                <a:latin typeface="Arial"/>
              </a:rPr>
              <a:t>Unsupervised learning reinforces the boundary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1143000"/>
          </a:xfrm>
        </p:spPr>
        <p:txBody>
          <a:bodyPr/>
          <a:lstStyle/>
          <a:p>
            <a:r>
              <a:rPr lang="en-US" spc="-1" dirty="0" smtClean="0">
                <a:latin typeface="Arial"/>
              </a:rPr>
              <a:t>Decision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2"/>
          <p:cNvSpPr txBox="1"/>
          <p:nvPr/>
        </p:nvSpPr>
        <p:spPr>
          <a:xfrm>
            <a:off x="457172" y="1604841"/>
            <a:ext cx="8228763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Classifier useless for general data since the features are poorly chosen</a:t>
            </a:r>
            <a:endParaRPr dirty="0"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Deep learning could possibly be used to find better features, or one could handcraft</a:t>
            </a:r>
            <a:endParaRPr dirty="0"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The classifier should probably be non-linear</a:t>
            </a:r>
            <a:endParaRPr dirty="0"/>
          </a:p>
          <a:p>
            <a:pPr marL="391867" indent="-2939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900" spc="-1" dirty="0">
                <a:latin typeface="Arial"/>
              </a:rPr>
              <a:t> </a:t>
            </a:r>
            <a:endParaRPr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7772400" cy="1143000"/>
          </a:xfrm>
        </p:spPr>
        <p:txBody>
          <a:bodyPr/>
          <a:lstStyle/>
          <a:p>
            <a:r>
              <a:rPr lang="en-US" spc="-1" dirty="0" smtClean="0">
                <a:latin typeface="Arial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cor\Documents\summer-school-2016\ex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60" y="3135341"/>
            <a:ext cx="4117396" cy="331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Introduction</a:t>
            </a:r>
            <a:r>
              <a:rPr lang="da-DK" dirty="0" smtClean="0"/>
              <a:t> – </a:t>
            </a:r>
            <a:r>
              <a:rPr lang="da-DK" dirty="0" err="1" smtClean="0"/>
              <a:t>self</a:t>
            </a:r>
            <a:r>
              <a:rPr lang="da-DK" dirty="0" smtClean="0"/>
              <a:t> </a:t>
            </a:r>
            <a:r>
              <a:rPr lang="da-DK" dirty="0" err="1" smtClean="0"/>
              <a:t>learning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semi-supervised learning to our research</a:t>
            </a:r>
            <a:endParaRPr lang="en-US" dirty="0"/>
          </a:p>
          <a:p>
            <a:r>
              <a:rPr lang="en-US" dirty="0" smtClean="0"/>
              <a:t>Applications of </a:t>
            </a:r>
            <a:r>
              <a:rPr lang="en-US" dirty="0"/>
              <a:t>semi supervised learning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Computer graphics </a:t>
            </a:r>
          </a:p>
          <a:p>
            <a:pPr lvl="1"/>
            <a:r>
              <a:rPr lang="en-US" dirty="0" smtClean="0"/>
              <a:t>CT projections views</a:t>
            </a:r>
            <a:endParaRPr lang="en-US" dirty="0"/>
          </a:p>
          <a:p>
            <a:r>
              <a:rPr lang="en-US" dirty="0" smtClean="0"/>
              <a:t>Inspired by the lecture on self learning on Tuesday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60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Statem</a:t>
            </a:r>
            <a:r>
              <a:rPr lang="da-DK" dirty="0" smtClean="0"/>
              <a:t>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Microfacets</a:t>
            </a:r>
            <a:r>
              <a:rPr lang="en-US" dirty="0" smtClean="0"/>
              <a:t> </a:t>
            </a:r>
            <a:r>
              <a:rPr lang="en-US" dirty="0" smtClean="0"/>
              <a:t>modeling, widely used technique in CG to render rough surfaces</a:t>
            </a:r>
          </a:p>
          <a:p>
            <a:r>
              <a:rPr lang="en-US" dirty="0" smtClean="0"/>
              <a:t>Avoids using a highly resolution mesh to </a:t>
            </a:r>
            <a:r>
              <a:rPr lang="en-US" dirty="0" smtClean="0"/>
              <a:t>render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Problem: What is </a:t>
            </a:r>
            <a:r>
              <a:rPr lang="en-US" dirty="0"/>
              <a:t>the best </a:t>
            </a:r>
            <a:r>
              <a:rPr lang="en-US" dirty="0" err="1" smtClean="0"/>
              <a:t>microfacet</a:t>
            </a:r>
            <a:r>
              <a:rPr lang="en-US" dirty="0" smtClean="0"/>
              <a:t> model that best approximates the </a:t>
            </a:r>
            <a:r>
              <a:rPr lang="en-US" dirty="0" err="1" smtClean="0"/>
              <a:t>normals</a:t>
            </a:r>
            <a:r>
              <a:rPr lang="en-US" dirty="0" smtClean="0"/>
              <a:t> of a given mesh?</a:t>
            </a:r>
            <a:endParaRPr lang="en-US" dirty="0"/>
          </a:p>
          <a:p>
            <a:r>
              <a:rPr lang="da-DK" dirty="0" smtClean="0"/>
              <a:t>Solution: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machine</a:t>
            </a:r>
            <a:r>
              <a:rPr lang="da-DK" dirty="0" smtClean="0"/>
              <a:t> </a:t>
            </a:r>
            <a:r>
              <a:rPr lang="da-DK" dirty="0" err="1" smtClean="0"/>
              <a:t>learning</a:t>
            </a:r>
            <a:r>
              <a:rPr lang="da-DK" dirty="0" smtClean="0"/>
              <a:t> to </a:t>
            </a:r>
            <a:r>
              <a:rPr lang="da-DK" dirty="0" err="1" smtClean="0"/>
              <a:t>classify</a:t>
            </a:r>
            <a:r>
              <a:rPr lang="da-DK" dirty="0" smtClean="0"/>
              <a:t> the distributions of normals!</a:t>
            </a:r>
            <a:endParaRPr lang="da-DK" dirty="0"/>
          </a:p>
        </p:txBody>
      </p:sp>
      <p:pic>
        <p:nvPicPr>
          <p:cNvPr id="1026" name="Picture 2" descr="C:\Users\alcor\Desktop\microfac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062030" cy="198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8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Beckmann distribution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For </a:t>
                </a:r>
                <a:r>
                  <a:rPr lang="da-DK" dirty="0" err="1" smtClean="0"/>
                  <a:t>our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proof</a:t>
                </a:r>
                <a:r>
                  <a:rPr lang="da-DK" dirty="0" smtClean="0"/>
                  <a:t> of </a:t>
                </a:r>
                <a:r>
                  <a:rPr lang="da-DK" dirty="0" err="1" smtClean="0"/>
                  <a:t>concept</a:t>
                </a:r>
                <a:r>
                  <a:rPr lang="da-DK" dirty="0" smtClean="0"/>
                  <a:t>, </a:t>
                </a:r>
                <a:r>
                  <a:rPr lang="da-DK" dirty="0" err="1" smtClean="0"/>
                  <a:t>we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use</a:t>
                </a:r>
                <a:r>
                  <a:rPr lang="da-DK" dirty="0" smtClean="0"/>
                  <a:t> the Beckmann distribution with </a:t>
                </a:r>
                <a:r>
                  <a:rPr lang="da-DK" dirty="0" err="1" smtClean="0"/>
                  <a:t>three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different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values</a:t>
                </a:r>
                <a:r>
                  <a:rPr lang="da-DK" dirty="0" smtClean="0"/>
                  <a:t> </a:t>
                </a:r>
                <a:r>
                  <a:rPr lang="da-DK" dirty="0" smtClean="0"/>
                  <a:t>of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a-DK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da-DK" b="0" dirty="0" smtClean="0">
                  <a:ea typeface="Cambria Math"/>
                </a:endParaRPr>
              </a:p>
              <a:p>
                <a:endParaRPr lang="da-DK" dirty="0" smtClean="0"/>
              </a:p>
              <a:p>
                <a:endParaRPr lang="da-DK" dirty="0"/>
              </a:p>
              <a:p>
                <a:endParaRPr lang="da-DK" dirty="0" smtClean="0"/>
              </a:p>
              <a:p>
                <a:endParaRPr lang="da-DK" dirty="0"/>
              </a:p>
              <a:p>
                <a:endParaRPr lang="da-DK" dirty="0" smtClean="0"/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dirty="0" smtClean="0"/>
                  <a:t> is the azimuthal angle</a:t>
                </a:r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569" t="-14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alcor\Documents\summer-school-2016\beckman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26" y="3429000"/>
            <a:ext cx="4609982" cy="282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lcor\Documents\summer-school-2016\beckmann_equ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8063"/>
            <a:ext cx="4332288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Beckmann distribution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076" name="Picture 4" descr="C:\Users\alcor\Documents\summer-school-2016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lcor\Documents\summer-school-2016\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lcor\Documents\summer-school-2016\0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161790" cy="44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lcor\Documents\summer-school-2016\0.1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2" y="4308569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cor\Documents\summer-school-2016\0.9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78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cor\Documents\summer-school-2016\0.5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9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0157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=0.1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57" y="4437112"/>
                <a:ext cx="92365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16833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33" y="4437112"/>
                <a:ext cx="92365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7253" y="4437112"/>
                <a:ext cx="9236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a-DK" b="0" i="1" smtClean="0">
                          <a:latin typeface="Cambria Math"/>
                          <a:ea typeface="Cambria Math"/>
                        </a:rPr>
                        <m:t>=0.9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53" y="4437112"/>
                <a:ext cx="92365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Training data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train our model using randomly generated Beckmann distributions in three classes</a:t>
            </a:r>
          </a:p>
          <a:p>
            <a:endParaRPr lang="en-US" dirty="0" smtClean="0"/>
          </a:p>
          <a:p>
            <a:r>
              <a:rPr lang="en-US" dirty="0" smtClean="0"/>
              <a:t>A few distributions per class are used for the initial supervised learning</a:t>
            </a:r>
          </a:p>
          <a:p>
            <a:endParaRPr lang="en-US" dirty="0" smtClean="0"/>
          </a:p>
          <a:p>
            <a:r>
              <a:rPr lang="en-US" dirty="0" smtClean="0"/>
              <a:t>The rest (100 distribution per class) is used for self-learning to improve the classifier</a:t>
            </a:r>
          </a:p>
          <a:p>
            <a:endParaRPr lang="en-US" dirty="0" smtClean="0"/>
          </a:p>
          <a:p>
            <a:r>
              <a:rPr lang="en-US" dirty="0" smtClean="0"/>
              <a:t>We use a centroid k-means classifier with a specific metric</a:t>
            </a:r>
          </a:p>
          <a:p>
            <a:endParaRPr lang="en-US" dirty="0" smtClean="0"/>
          </a:p>
        </p:txBody>
      </p:sp>
      <p:pic>
        <p:nvPicPr>
          <p:cNvPr id="4" name="Picture 7" descr="C:\Users\alcor\Documents\summer-school-2016\0.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2" y="4308569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lcor\Documents\summer-school-2016\0.9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78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lcor\Documents\summer-school-2016\0.5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9" y="4309070"/>
            <a:ext cx="26670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Distance </a:t>
            </a:r>
            <a:r>
              <a:rPr lang="da-DK" dirty="0" err="1" smtClean="0"/>
              <a:t>metric</a:t>
            </a:r>
            <a:r>
              <a:rPr lang="da-DK" dirty="0" smtClean="0"/>
              <a:t> – </a:t>
            </a:r>
            <a:r>
              <a:rPr lang="da-DK" dirty="0" err="1"/>
              <a:t>Bhattacharyya</a:t>
            </a:r>
            <a:r>
              <a:rPr lang="da-DK" dirty="0"/>
              <a:t>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We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use</a:t>
                </a:r>
                <a:r>
                  <a:rPr lang="da-DK" dirty="0" smtClean="0"/>
                  <a:t> the </a:t>
                </a:r>
                <a:r>
                  <a:rPr lang="da-DK" dirty="0" err="1"/>
                  <a:t>Bhattacharyya</a:t>
                </a:r>
                <a:r>
                  <a:rPr lang="da-DK" dirty="0"/>
                  <a:t> </a:t>
                </a:r>
                <a:r>
                  <a:rPr lang="da-DK" dirty="0" smtClean="0"/>
                  <a:t>distance as a distance </a:t>
                </a:r>
                <a:r>
                  <a:rPr lang="da-DK" dirty="0" err="1" smtClean="0"/>
                  <a:t>metric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between</a:t>
                </a:r>
                <a:r>
                  <a:rPr lang="da-DK" dirty="0" smtClean="0"/>
                  <a:t> </a:t>
                </a:r>
                <a:r>
                  <a:rPr lang="da-DK" dirty="0" smtClean="0"/>
                  <a:t>distributions</a:t>
                </a:r>
                <a:endParaRPr lang="da-DK" dirty="0" smtClean="0"/>
              </a:p>
              <a:p>
                <a:endParaRPr lang="da-DK" dirty="0"/>
              </a:p>
              <a:p>
                <a:endParaRPr lang="da-DK" dirty="0" smtClean="0"/>
              </a:p>
              <a:p>
                <a:endParaRPr lang="da-DK" dirty="0"/>
              </a:p>
              <a:p>
                <a:endParaRPr lang="da-DK" dirty="0" smtClean="0"/>
              </a:p>
              <a:p>
                <a:endParaRPr lang="da-DK" dirty="0"/>
              </a:p>
              <a:p>
                <a:endParaRPr lang="da-DK" dirty="0" smtClean="0"/>
              </a:p>
              <a:p>
                <a:endParaRPr lang="da-DK" dirty="0"/>
              </a:p>
              <a:p>
                <a:r>
                  <a:rPr lang="da-DK" dirty="0" smtClean="0"/>
                  <a:t>In </a:t>
                </a:r>
                <a:r>
                  <a:rPr lang="da-DK" dirty="0" err="1" smtClean="0"/>
                  <a:t>practice</a:t>
                </a:r>
                <a:r>
                  <a:rPr lang="da-DK" dirty="0" smtClean="0"/>
                  <a:t>, </a:t>
                </a:r>
                <a:r>
                  <a:rPr lang="da-DK" dirty="0" err="1" smtClean="0"/>
                  <a:t>we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use</a:t>
                </a:r>
                <a:r>
                  <a:rPr lang="da-DK" dirty="0" smtClean="0"/>
                  <a:t> the histograms of the </a:t>
                </a:r>
                <a:r>
                  <a:rPr lang="da-DK" dirty="0" err="1" smtClean="0"/>
                  <a:t>two</a:t>
                </a:r>
                <a:r>
                  <a:rPr lang="da-DK" dirty="0" smtClean="0"/>
                  <a:t> distributions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da-DK" dirty="0" smtClean="0"/>
                  <a:t>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da-DK" dirty="0" smtClean="0"/>
                  <a:t> to </a:t>
                </a:r>
                <a:r>
                  <a:rPr lang="da-DK" dirty="0" err="1" smtClean="0"/>
                  <a:t>estimate</a:t>
                </a:r>
                <a:r>
                  <a:rPr lang="da-DK" dirty="0" smtClean="0"/>
                  <a:t> </a:t>
                </a:r>
                <a:r>
                  <a:rPr lang="da-DK" dirty="0" err="1" smtClean="0"/>
                  <a:t>their</a:t>
                </a:r>
                <a:r>
                  <a:rPr lang="da-DK" dirty="0" smtClean="0"/>
                  <a:t> pdf</a:t>
                </a:r>
                <a:endParaRPr lang="da-DK" dirty="0"/>
              </a:p>
              <a:p>
                <a:endParaRPr lang="da-DK" dirty="0" smtClean="0"/>
              </a:p>
              <a:p>
                <a:endParaRPr lang="da-D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69" t="-14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alcor\Downloads\CodeCogsEqn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5" y="2492896"/>
            <a:ext cx="4325260" cy="142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cor\Documents\summer-school-2016\supervised_training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3407794" y="5913970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Supervised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3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cor\Documents\summer-school-2016\self_training_first_iter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294842" cy="54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Results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3118452" y="5913970"/>
            <a:ext cx="3001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err="1" smtClean="0"/>
              <a:t>Semi-supervised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1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TU_Informatics[1]">
  <a:themeElements>
    <a:clrScheme name="DTU_Informatics[1]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_Informatics[1]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_Informatics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_Informatics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_Informatics[1]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TU Corporate UK">
  <a:themeElements>
    <a:clrScheme name="DTU Corporate UK 13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5C00"/>
      </a:accent6>
      <a:hlink>
        <a:srgbClr val="FF0000"/>
      </a:hlink>
      <a:folHlink>
        <a:srgbClr val="990000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DTU Corporate U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Corporate U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Corporate UK 13">
        <a:dk1>
          <a:srgbClr val="000000"/>
        </a:dk1>
        <a:lt1>
          <a:srgbClr val="FFFFFF"/>
        </a:lt1>
        <a:dk2>
          <a:srgbClr val="990000"/>
        </a:dk2>
        <a:lt2>
          <a:srgbClr val="999999"/>
        </a:lt2>
        <a:accent1>
          <a:srgbClr val="FF99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5C00"/>
        </a:accent6>
        <a:hlink>
          <a:srgbClr val="FF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DTU Compute UK (1)</Template>
  <TotalTime>2970</TotalTime>
  <Words>467</Words>
  <Application>Microsoft Office PowerPoint</Application>
  <PresentationFormat>On-screen Show (4:3)</PresentationFormat>
  <Paragraphs>136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DTU_Informatics[1]</vt:lpstr>
      <vt:lpstr>DTU Corporate UK</vt:lpstr>
      <vt:lpstr>Sketch applications of semi-supervised self-learning</vt:lpstr>
      <vt:lpstr>Introduction – self learning</vt:lpstr>
      <vt:lpstr>Problem Statement</vt:lpstr>
      <vt:lpstr>Beckmann distribution</vt:lpstr>
      <vt:lpstr>Beckmann distribution</vt:lpstr>
      <vt:lpstr>Training data </vt:lpstr>
      <vt:lpstr>Distance metric – Bhattacharyya distance</vt:lpstr>
      <vt:lpstr>Results</vt:lpstr>
      <vt:lpstr>Results</vt:lpstr>
      <vt:lpstr>Results</vt:lpstr>
      <vt:lpstr>CT projection data</vt:lpstr>
      <vt:lpstr>Labelling</vt:lpstr>
      <vt:lpstr>Least squares linear classifier</vt:lpstr>
      <vt:lpstr>Decision functions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Appearance Prediction for Cloudy Beverages</dc:title>
  <dc:creator>Alessandro Dal Corso</dc:creator>
  <cp:lastModifiedBy> </cp:lastModifiedBy>
  <cp:revision>180</cp:revision>
  <dcterms:created xsi:type="dcterms:W3CDTF">2016-06-13T08:53:55Z</dcterms:created>
  <dcterms:modified xsi:type="dcterms:W3CDTF">2016-08-12T05:56:50Z</dcterms:modified>
</cp:coreProperties>
</file>