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4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33"/>
    <a:srgbClr val="33CCFF"/>
    <a:srgbClr val="660099"/>
    <a:srgbClr val="660066"/>
    <a:srgbClr val="990066"/>
    <a:srgbClr val="CC3399"/>
    <a:srgbClr val="FF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74520" autoAdjust="0"/>
  </p:normalViewPr>
  <p:slideViewPr>
    <p:cSldViewPr>
      <p:cViewPr varScale="1">
        <p:scale>
          <a:sx n="86" d="100"/>
          <a:sy n="86" d="100"/>
        </p:scale>
        <p:origin x="-23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86D3DFF7-6756-452C-B4B4-A3B2D0F351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936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D451BD60-6A09-44A5-99EA-82E3A20093E0}" type="slidenum">
              <a:rPr lang="da-DK" altLang="en-US"/>
              <a:pPr/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02516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9A38925-0637-4266-97A6-25366C6BC352}" type="slidenum">
              <a:rPr lang="da-DK" altLang="en-US" sz="1200"/>
              <a:pPr/>
              <a:t>1</a:t>
            </a:fld>
            <a:endParaRPr lang="da-DK" alt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Hi Alessandro 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Technical university of Denmark</a:t>
            </a:r>
          </a:p>
        </p:txBody>
      </p:sp>
    </p:spTree>
    <p:extLst>
      <p:ext uri="{BB962C8B-B14F-4D97-AF65-F5344CB8AC3E}">
        <p14:creationId xmlns:p14="http://schemas.microsoft.com/office/powerpoint/2010/main" val="1438445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Beckmann distribution    (2)</a:t>
            </a:r>
          </a:p>
          <a:p>
            <a:r>
              <a:rPr lang="en-US" dirty="0" smtClean="0"/>
              <a:t>     - Something about the </a:t>
            </a:r>
            <a:r>
              <a:rPr lang="en-US" dirty="0" err="1" smtClean="0"/>
              <a:t>beckmann</a:t>
            </a:r>
            <a:r>
              <a:rPr lang="en-US" dirty="0" smtClean="0"/>
              <a:t> (equation)</a:t>
            </a:r>
          </a:p>
          <a:p>
            <a:r>
              <a:rPr lang="en-US" dirty="0" smtClean="0"/>
              <a:t>     - For our test case, we use only this</a:t>
            </a:r>
          </a:p>
          <a:p>
            <a:r>
              <a:rPr lang="en-US" dirty="0" smtClean="0"/>
              <a:t>     - It has one parameter</a:t>
            </a:r>
          </a:p>
          <a:p>
            <a:r>
              <a:rPr lang="en-US" dirty="0" smtClean="0"/>
              <a:t>     - Roughness according to parameter</a:t>
            </a:r>
          </a:p>
          <a:p>
            <a:r>
              <a:rPr lang="en-US" dirty="0" smtClean="0"/>
              <a:t>     - What is the best parameter to approximate a given distribution of </a:t>
            </a:r>
            <a:r>
              <a:rPr lang="en-US" dirty="0" err="1" smtClean="0"/>
              <a:t>normals</a:t>
            </a:r>
            <a:r>
              <a:rPr lang="en-US" dirty="0" smtClean="0"/>
              <a:t> 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1BD60-6A09-44A5-99EA-82E3A20093E0}" type="slidenum">
              <a:rPr lang="da-DK" altLang="en-US" smtClean="0"/>
              <a:pPr/>
              <a:t>4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217676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1BD60-6A09-44A5-99EA-82E3A20093E0}" type="slidenum">
              <a:rPr lang="da-DK" altLang="en-US" smtClean="0"/>
              <a:pPr/>
              <a:t>5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4247442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1BD60-6A09-44A5-99EA-82E3A20093E0}" type="slidenum">
              <a:rPr lang="da-DK" altLang="en-US" smtClean="0"/>
              <a:pPr/>
              <a:t>9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42323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TU-DK-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DTU frise 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90"/>
          <a:stretch>
            <a:fillRect/>
          </a:stretch>
        </p:blipFill>
        <p:spPr bwMode="auto">
          <a:xfrm>
            <a:off x="4432300" y="4191000"/>
            <a:ext cx="47117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029325"/>
            <a:ext cx="5319712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371649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988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304800"/>
            <a:ext cx="1943100" cy="5861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676900" cy="5861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544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TU-DK-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761519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8" t="43704"/>
          <a:stretch>
            <a:fillRect/>
          </a:stretch>
        </p:blipFill>
        <p:spPr bwMode="auto">
          <a:xfrm>
            <a:off x="6732588" y="2997200"/>
            <a:ext cx="2411412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DTU frise 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90"/>
          <a:stretch>
            <a:fillRect/>
          </a:stretch>
        </p:blipFill>
        <p:spPr bwMode="auto">
          <a:xfrm>
            <a:off x="4432300" y="3124200"/>
            <a:ext cx="47117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276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0913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857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216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980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5873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038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622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868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0790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3388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304800"/>
            <a:ext cx="1943100" cy="5861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676900" cy="5861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616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47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340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44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006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54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51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257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Klik for at redigere teksttypografierne i masteren</a:t>
            </a:r>
          </a:p>
          <a:p>
            <a:pPr lvl="1"/>
            <a:r>
              <a:rPr lang="en-GB" altLang="en-US" smtClean="0"/>
              <a:t>Andet niveau</a:t>
            </a:r>
          </a:p>
          <a:p>
            <a:pPr lvl="2"/>
            <a:r>
              <a:rPr lang="en-GB" altLang="en-US" smtClean="0"/>
              <a:t>Tredje niveau</a:t>
            </a:r>
          </a:p>
          <a:p>
            <a:pPr lvl="3"/>
            <a:r>
              <a:rPr lang="en-GB" altLang="en-US" smtClean="0"/>
              <a:t>Fjerde niveau</a:t>
            </a:r>
          </a:p>
          <a:p>
            <a:pPr lvl="4"/>
            <a:r>
              <a:rPr lang="en-GB" altLang="en-US" smtClean="0"/>
              <a:t>Femte niveau</a:t>
            </a:r>
          </a:p>
        </p:txBody>
      </p:sp>
      <p:pic>
        <p:nvPicPr>
          <p:cNvPr id="1028" name="Picture 9" descr="DTU-DK-A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1"/>
          <p:cNvSpPr>
            <a:spLocks noChangeArrowheads="1"/>
          </p:cNvSpPr>
          <p:nvPr/>
        </p:nvSpPr>
        <p:spPr bwMode="auto">
          <a:xfrm>
            <a:off x="7618413" y="6477000"/>
            <a:ext cx="763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900" dirty="0" smtClean="0"/>
              <a:t>12/08/2016</a:t>
            </a:r>
            <a:endParaRPr lang="da-DK" altLang="en-US" sz="900" dirty="0"/>
          </a:p>
        </p:txBody>
      </p:sp>
      <p:sp>
        <p:nvSpPr>
          <p:cNvPr id="1030" name="Rectangle 12"/>
          <p:cNvSpPr>
            <a:spLocks noChangeArrowheads="1"/>
          </p:cNvSpPr>
          <p:nvPr/>
        </p:nvSpPr>
        <p:spPr bwMode="auto">
          <a:xfrm>
            <a:off x="4800600" y="6477000"/>
            <a:ext cx="2741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endParaRPr lang="da-DK" altLang="en-US" sz="800" dirty="0"/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609600" y="6477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049FCE-2A79-4C33-BB98-F687D461A72F}" type="slidenum">
              <a:rPr lang="da-DK" altLang="en-US" sz="900"/>
              <a:pPr>
                <a:spcBef>
                  <a:spcPct val="0"/>
                </a:spcBef>
              </a:pPr>
              <a:t>‹#›</a:t>
            </a:fld>
            <a:endParaRPr lang="da-DK" altLang="en-US" sz="900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989013" y="6477000"/>
            <a:ext cx="369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800" b="1"/>
              <a:t>DTU Compute, Technical University of Denmark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pic>
        <p:nvPicPr>
          <p:cNvPr id="2052" name="Picture 7" descr="DTU-DK-A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7618413" y="6477000"/>
            <a:ext cx="763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900"/>
              <a:t>17/04/2008</a:t>
            </a:r>
            <a:endParaRPr lang="da-DK" altLang="en-US" sz="900"/>
          </a:p>
        </p:txBody>
      </p:sp>
      <p:sp>
        <p:nvSpPr>
          <p:cNvPr id="2054" name="Rectangle 11"/>
          <p:cNvSpPr>
            <a:spLocks noChangeArrowheads="1"/>
          </p:cNvSpPr>
          <p:nvPr/>
        </p:nvSpPr>
        <p:spPr bwMode="auto">
          <a:xfrm>
            <a:off x="4800600" y="6477000"/>
            <a:ext cx="2741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a-DK" altLang="en-US" sz="900"/>
              <a:t>Presentation name</a:t>
            </a:r>
          </a:p>
        </p:txBody>
      </p:sp>
      <p:sp>
        <p:nvSpPr>
          <p:cNvPr id="2055" name="Rectangle 12"/>
          <p:cNvSpPr>
            <a:spLocks noChangeArrowheads="1"/>
          </p:cNvSpPr>
          <p:nvPr/>
        </p:nvSpPr>
        <p:spPr bwMode="auto">
          <a:xfrm>
            <a:off x="609600" y="6477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4F5EEF9-0461-4718-BD80-9228CCDA5B4A}" type="slidenum">
              <a:rPr lang="da-DK" altLang="en-US" sz="900"/>
              <a:pPr>
                <a:spcBef>
                  <a:spcPct val="0"/>
                </a:spcBef>
              </a:pPr>
              <a:t>‹#›</a:t>
            </a:fld>
            <a:endParaRPr lang="da-DK" altLang="en-US" sz="900"/>
          </a:p>
        </p:txBody>
      </p:sp>
      <p:sp>
        <p:nvSpPr>
          <p:cNvPr id="2056" name="Rectangle 13"/>
          <p:cNvSpPr>
            <a:spLocks noChangeArrowheads="1"/>
          </p:cNvSpPr>
          <p:nvPr/>
        </p:nvSpPr>
        <p:spPr bwMode="auto">
          <a:xfrm>
            <a:off x="989013" y="6477000"/>
            <a:ext cx="369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800" b="1"/>
              <a:t>DTU Informatics, Technical University of Denmark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Sketchy applications of semi-supervised learning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1400" dirty="0" smtClean="0"/>
              <a:t>Alessandro Dal Corso, Andrea </a:t>
            </a:r>
            <a:r>
              <a:rPr lang="en-US" altLang="en-US" sz="1400" dirty="0" err="1" smtClean="0"/>
              <a:t>Luongo</a:t>
            </a:r>
            <a:r>
              <a:rPr lang="en-US" altLang="en-US" sz="1400" dirty="0" smtClean="0"/>
              <a:t>, </a:t>
            </a:r>
            <a:r>
              <a:rPr lang="da-DK" sz="1400" dirty="0"/>
              <a:t>Jonathan Scharff Nielsen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 smtClean="0"/>
              <a:t>Technical University of Denmark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lcor\Documents\summer-school-2016\self_training_first_iter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294842" cy="547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lcor\Documents\summer-school-2016\supervised_training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294842" cy="547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lcor\Documents\summer-school-2016\validationset_plot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294842" cy="547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Results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TextBox 7"/>
          <p:cNvSpPr txBox="1"/>
          <p:nvPr/>
        </p:nvSpPr>
        <p:spPr>
          <a:xfrm>
            <a:off x="4021938" y="5913970"/>
            <a:ext cx="1194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err="1" smtClean="0"/>
              <a:t>Validation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2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57172" y="273352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spc="-1">
                <a:latin typeface="Arial"/>
              </a:rPr>
              <a:t>CT projection data</a:t>
            </a:r>
            <a:endParaRPr/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165888" y="1244291"/>
            <a:ext cx="3262573" cy="306925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3"/>
          <a:stretch/>
        </p:blipFill>
        <p:spPr>
          <a:xfrm>
            <a:off x="5474304" y="1327243"/>
            <a:ext cx="3304371" cy="2654487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4"/>
          <a:stretch/>
        </p:blipFill>
        <p:spPr>
          <a:xfrm>
            <a:off x="5521654" y="4103220"/>
            <a:ext cx="3270410" cy="2479763"/>
          </a:xfrm>
          <a:prstGeom prst="rect">
            <a:avLst/>
          </a:prstGeom>
          <a:ln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165888" y="4281535"/>
            <a:ext cx="3234816" cy="778580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pc="-1">
                <a:latin typeface="Arial"/>
              </a:rPr>
              <a:t>816 detectors -&gt; 816 input features</a:t>
            </a:r>
            <a:endParaRPr/>
          </a:p>
        </p:txBody>
      </p:sp>
      <p:sp>
        <p:nvSpPr>
          <p:cNvPr id="44" name="TextShape 3"/>
          <p:cNvSpPr txBox="1"/>
          <p:nvPr/>
        </p:nvSpPr>
        <p:spPr>
          <a:xfrm>
            <a:off x="3815424" y="1428158"/>
            <a:ext cx="2156544" cy="1475187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pc="-1" dirty="0">
                <a:latin typeface="Arial"/>
              </a:rPr>
              <a:t>Green:</a:t>
            </a:r>
            <a:endParaRPr dirty="0"/>
          </a:p>
          <a:p>
            <a:r>
              <a:rPr lang="en-US" spc="-1" dirty="0">
                <a:latin typeface="Arial"/>
              </a:rPr>
              <a:t>Slice with dental implant</a:t>
            </a:r>
            <a:endParaRPr dirty="0"/>
          </a:p>
          <a:p>
            <a:r>
              <a:rPr lang="en-US" spc="-1" dirty="0">
                <a:latin typeface="Arial"/>
              </a:rPr>
              <a:t>Blue:</a:t>
            </a:r>
            <a:endParaRPr dirty="0"/>
          </a:p>
          <a:p>
            <a:r>
              <a:rPr lang="en-US" spc="-1" dirty="0">
                <a:latin typeface="Arial"/>
              </a:rPr>
              <a:t>One slice down</a:t>
            </a:r>
            <a:endParaRPr dirty="0"/>
          </a:p>
          <a:p>
            <a:endParaRPr dirty="0"/>
          </a:p>
        </p:txBody>
      </p:sp>
      <p:sp>
        <p:nvSpPr>
          <p:cNvPr id="45" name="TextShape 4"/>
          <p:cNvSpPr txBox="1"/>
          <p:nvPr/>
        </p:nvSpPr>
        <p:spPr>
          <a:xfrm>
            <a:off x="3506833" y="4653136"/>
            <a:ext cx="1981839" cy="1242984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pc="-1" dirty="0">
                <a:latin typeface="Arial"/>
              </a:rPr>
              <a:t>Blue:</a:t>
            </a:r>
            <a:endParaRPr dirty="0"/>
          </a:p>
          <a:p>
            <a:r>
              <a:rPr lang="en-US" spc="-1" dirty="0">
                <a:latin typeface="Arial"/>
              </a:rPr>
              <a:t>Phantom with metal</a:t>
            </a:r>
            <a:endParaRPr dirty="0"/>
          </a:p>
          <a:p>
            <a:r>
              <a:rPr lang="en-US" spc="-1" dirty="0">
                <a:latin typeface="Arial"/>
              </a:rPr>
              <a:t>Cylinders</a:t>
            </a:r>
            <a:endParaRPr dirty="0"/>
          </a:p>
          <a:p>
            <a:r>
              <a:rPr lang="en-US" spc="-1" dirty="0">
                <a:latin typeface="Arial"/>
              </a:rPr>
              <a:t>Green:</a:t>
            </a:r>
            <a:endParaRPr dirty="0"/>
          </a:p>
          <a:p>
            <a:r>
              <a:rPr lang="en-US" spc="-1" dirty="0">
                <a:latin typeface="Arial"/>
              </a:rPr>
              <a:t>Plain phantom</a:t>
            </a:r>
            <a:endParaRPr dirty="0"/>
          </a:p>
        </p:txBody>
      </p:sp>
      <p:sp>
        <p:nvSpPr>
          <p:cNvPr id="46" name="TextShape 5"/>
          <p:cNvSpPr txBox="1"/>
          <p:nvPr/>
        </p:nvSpPr>
        <p:spPr>
          <a:xfrm>
            <a:off x="165888" y="5391926"/>
            <a:ext cx="2903040" cy="1707389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b="1" spc="-1">
                <a:latin typeface="Arial"/>
              </a:rPr>
              <a:t>Idea: </a:t>
            </a:r>
            <a:r>
              <a:rPr lang="en-US" spc="-1">
                <a:latin typeface="Arial"/>
              </a:rPr>
              <a:t>If we can classify the views using the raw data, we can choose how to handle them individually.</a:t>
            </a:r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427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172" y="273352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spc="-1">
                <a:latin typeface="Arial"/>
              </a:rPr>
              <a:t>Labelling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2381211" y="1974209"/>
            <a:ext cx="3887592" cy="1122801"/>
          </a:xfrm>
          <a:prstGeom prst="rect">
            <a:avLst/>
          </a:prstGeom>
          <a:solidFill>
            <a:srgbClr val="000099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4262146" y="2139135"/>
            <a:ext cx="1999146" cy="16068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4288923" y="2615950"/>
            <a:ext cx="1979880" cy="160027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5"/>
          <p:cNvSpPr txBox="1"/>
          <p:nvPr/>
        </p:nvSpPr>
        <p:spPr>
          <a:xfrm>
            <a:off x="2381211" y="3257037"/>
            <a:ext cx="3180609" cy="607776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pc="-1">
                <a:latin typeface="Arial"/>
              </a:rPr>
              <a:t>Index</a:t>
            </a:r>
            <a:endParaRPr/>
          </a:p>
        </p:txBody>
      </p:sp>
      <p:sp>
        <p:nvSpPr>
          <p:cNvPr id="52" name="Line 6"/>
          <p:cNvSpPr/>
          <p:nvPr/>
        </p:nvSpPr>
        <p:spPr>
          <a:xfrm>
            <a:off x="2381211" y="3864812"/>
            <a:ext cx="4064256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7"/>
          <p:cNvSpPr/>
          <p:nvPr/>
        </p:nvSpPr>
        <p:spPr>
          <a:xfrm>
            <a:off x="3088195" y="1653502"/>
            <a:ext cx="0" cy="1603861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8"/>
          <p:cNvSpPr/>
          <p:nvPr/>
        </p:nvSpPr>
        <p:spPr>
          <a:xfrm>
            <a:off x="5561820" y="1493149"/>
            <a:ext cx="0" cy="1924568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TextShape 9"/>
          <p:cNvSpPr txBox="1"/>
          <p:nvPr/>
        </p:nvSpPr>
        <p:spPr>
          <a:xfrm>
            <a:off x="5947803" y="1576102"/>
            <a:ext cx="1102437" cy="314175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pc="-1">
                <a:latin typeface="Arial"/>
              </a:rPr>
              <a:t>Metal (+1)</a:t>
            </a:r>
            <a:endParaRPr/>
          </a:p>
        </p:txBody>
      </p:sp>
      <p:sp>
        <p:nvSpPr>
          <p:cNvPr id="56" name="TextShape 10"/>
          <p:cNvSpPr txBox="1"/>
          <p:nvPr/>
        </p:nvSpPr>
        <p:spPr>
          <a:xfrm>
            <a:off x="5947803" y="1576102"/>
            <a:ext cx="1102437" cy="314175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pc="-1">
                <a:latin typeface="Arial"/>
              </a:rPr>
              <a:t>Metal (+1)</a:t>
            </a:r>
            <a:endParaRPr/>
          </a:p>
        </p:txBody>
      </p:sp>
      <p:sp>
        <p:nvSpPr>
          <p:cNvPr id="57" name="TextShape 11"/>
          <p:cNvSpPr txBox="1"/>
          <p:nvPr/>
        </p:nvSpPr>
        <p:spPr>
          <a:xfrm>
            <a:off x="1658880" y="1627049"/>
            <a:ext cx="1824768" cy="778580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pc="-1">
                <a:latin typeface="Arial"/>
              </a:rPr>
              <a:t>No metal (-1)</a:t>
            </a:r>
            <a:endParaRPr/>
          </a:p>
        </p:txBody>
      </p:sp>
      <p:sp>
        <p:nvSpPr>
          <p:cNvPr id="58" name="TextShape 12"/>
          <p:cNvSpPr txBox="1"/>
          <p:nvPr/>
        </p:nvSpPr>
        <p:spPr>
          <a:xfrm>
            <a:off x="3708315" y="1493149"/>
            <a:ext cx="1327104" cy="314175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pc="-1">
                <a:latin typeface="Arial"/>
              </a:rPr>
              <a:t>Unlabelled</a:t>
            </a:r>
            <a:endParaRPr/>
          </a:p>
        </p:txBody>
      </p:sp>
      <p:sp>
        <p:nvSpPr>
          <p:cNvPr id="59" name="CustomShape 13"/>
          <p:cNvSpPr/>
          <p:nvPr/>
        </p:nvSpPr>
        <p:spPr>
          <a:xfrm rot="5403600">
            <a:off x="4465849" y="4552007"/>
            <a:ext cx="1224696" cy="1122356"/>
          </a:xfrm>
          <a:prstGeom prst="smileyFace">
            <a:avLst>
              <a:gd name="adj" fmla="val 18520"/>
            </a:avLst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14"/>
          <p:cNvSpPr/>
          <p:nvPr/>
        </p:nvSpPr>
        <p:spPr>
          <a:xfrm rot="5403600">
            <a:off x="4159598" y="4857332"/>
            <a:ext cx="204116" cy="510073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15"/>
          <p:cNvSpPr/>
          <p:nvPr/>
        </p:nvSpPr>
        <p:spPr>
          <a:xfrm rot="5403600">
            <a:off x="2884362" y="4601316"/>
            <a:ext cx="1224696" cy="1020146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16"/>
          <p:cNvSpPr/>
          <p:nvPr/>
        </p:nvSpPr>
        <p:spPr>
          <a:xfrm>
            <a:off x="4644864" y="4977162"/>
            <a:ext cx="165888" cy="82953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17"/>
          <p:cNvSpPr/>
          <p:nvPr/>
        </p:nvSpPr>
        <p:spPr>
          <a:xfrm>
            <a:off x="4644864" y="5060115"/>
            <a:ext cx="165888" cy="82953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0620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457172" y="273352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spc="-1">
                <a:latin typeface="Arial"/>
              </a:rPr>
              <a:t>Least squares linear classifier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457172" y="1604841"/>
            <a:ext cx="8228763" cy="3977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867" indent="-2939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900" spc="-1">
                <a:latin typeface="Arial"/>
              </a:rPr>
              <a:t>1. Teach a linear classifier on the labeled data</a:t>
            </a:r>
            <a:endParaRPr/>
          </a:p>
          <a:p>
            <a:pPr marL="391867" indent="-2939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900" spc="-1">
                <a:latin typeface="Arial"/>
              </a:rPr>
              <a:t>2. Label the unlabeled data by applying the model</a:t>
            </a:r>
            <a:endParaRPr/>
          </a:p>
          <a:p>
            <a:pPr marL="391867" indent="-2939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900" spc="-1">
                <a:latin typeface="Arial"/>
              </a:rPr>
              <a:t>3. Reiterate </a:t>
            </a:r>
            <a:endParaRPr/>
          </a:p>
        </p:txBody>
      </p:sp>
      <p:pic>
        <p:nvPicPr>
          <p:cNvPr id="66" name="Picture 65"/>
          <p:cNvPicPr/>
          <p:nvPr/>
        </p:nvPicPr>
        <p:blipFill>
          <a:blip r:embed="rId2"/>
          <a:stretch/>
        </p:blipFill>
        <p:spPr>
          <a:xfrm>
            <a:off x="2113439" y="3566967"/>
            <a:ext cx="6512737" cy="30692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9425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-1593243" y="99282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spc="-1">
                <a:latin typeface="Arial"/>
              </a:rPr>
              <a:t>Decision functions</a:t>
            </a:r>
            <a:endParaRPr/>
          </a:p>
        </p:txBody>
      </p:sp>
      <p:pic>
        <p:nvPicPr>
          <p:cNvPr id="68" name="Picture 67"/>
          <p:cNvPicPr/>
          <p:nvPr/>
        </p:nvPicPr>
        <p:blipFill>
          <a:blip r:embed="rId2"/>
          <a:stretch/>
        </p:blipFill>
        <p:spPr>
          <a:xfrm>
            <a:off x="5474304" y="3964421"/>
            <a:ext cx="3511405" cy="2588843"/>
          </a:xfrm>
          <a:prstGeom prst="rect">
            <a:avLst/>
          </a:prstGeom>
          <a:ln>
            <a:noFill/>
          </a:ln>
        </p:spPr>
      </p:pic>
      <p:pic>
        <p:nvPicPr>
          <p:cNvPr id="69" name="Picture 68"/>
          <p:cNvPicPr/>
          <p:nvPr/>
        </p:nvPicPr>
        <p:blipFill>
          <a:blip r:embed="rId3"/>
          <a:stretch/>
        </p:blipFill>
        <p:spPr>
          <a:xfrm>
            <a:off x="5474304" y="1493149"/>
            <a:ext cx="3511405" cy="2588843"/>
          </a:xfrm>
          <a:prstGeom prst="rect">
            <a:avLst/>
          </a:prstGeom>
          <a:ln>
            <a:noFill/>
          </a:ln>
        </p:spPr>
      </p:pic>
      <p:sp>
        <p:nvSpPr>
          <p:cNvPr id="70" name="TextShape 2"/>
          <p:cNvSpPr txBox="1"/>
          <p:nvPr/>
        </p:nvSpPr>
        <p:spPr>
          <a:xfrm>
            <a:off x="331776" y="1613659"/>
            <a:ext cx="5142528" cy="10066670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pc="-1" dirty="0">
                <a:latin typeface="Arial"/>
              </a:rPr>
              <a:t>Supervised </a:t>
            </a:r>
            <a:r>
              <a:rPr lang="en-US" spc="-1" dirty="0" err="1">
                <a:latin typeface="Arial"/>
              </a:rPr>
              <a:t>w_sup</a:t>
            </a:r>
            <a:r>
              <a:rPr lang="en-US" spc="-1" dirty="0">
                <a:latin typeface="Arial"/>
              </a:rPr>
              <a:t> (blue) and unsupervised </a:t>
            </a:r>
            <a:r>
              <a:rPr lang="en-US" spc="-1" dirty="0" err="1">
                <a:latin typeface="Arial"/>
              </a:rPr>
              <a:t>w_semi</a:t>
            </a:r>
            <a:r>
              <a:rPr lang="en-US" spc="-1" dirty="0">
                <a:latin typeface="Arial"/>
              </a:rPr>
              <a:t> (green) classifiers on labeled data: </a:t>
            </a:r>
            <a:endParaRPr dirty="0"/>
          </a:p>
          <a:p>
            <a:r>
              <a:rPr lang="en-US" spc="-1" dirty="0">
                <a:latin typeface="Arial"/>
              </a:rPr>
              <a:t>(1 is “metal” and -1 is “no metal”)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lang="en-US" spc="-1" dirty="0">
                <a:latin typeface="Arial"/>
              </a:rPr>
              <a:t>Supervised (blue) and unsupervised (green) classifiers on unlabeled data</a:t>
            </a:r>
            <a:endParaRPr dirty="0"/>
          </a:p>
          <a:p>
            <a:endParaRPr dirty="0"/>
          </a:p>
          <a:p>
            <a:r>
              <a:rPr lang="en-US" spc="-1" dirty="0">
                <a:latin typeface="Arial"/>
              </a:rPr>
              <a:t>The classifier finds a threshold that approximately coincides with where metal enters the image (but not quite)</a:t>
            </a:r>
            <a:endParaRPr dirty="0"/>
          </a:p>
          <a:p>
            <a:endParaRPr dirty="0"/>
          </a:p>
          <a:p>
            <a:r>
              <a:rPr lang="en-US" spc="-1" dirty="0">
                <a:latin typeface="Arial"/>
              </a:rPr>
              <a:t>Unsupervised learning reinforces the boundary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26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57172" y="273352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spc="-1">
                <a:latin typeface="Arial"/>
              </a:rPr>
              <a:t>Conclusion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457172" y="1604841"/>
            <a:ext cx="8228763" cy="3977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867" indent="-2939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900" spc="-1">
                <a:latin typeface="Arial"/>
              </a:rPr>
              <a:t>Classifier useless for general data since the features are poorly chosen</a:t>
            </a:r>
            <a:endParaRPr/>
          </a:p>
          <a:p>
            <a:pPr marL="391867" indent="-2939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900" spc="-1">
                <a:latin typeface="Arial"/>
              </a:rPr>
              <a:t>Deep learning could possibly be used to find better features, or one could handcraft</a:t>
            </a:r>
            <a:endParaRPr/>
          </a:p>
          <a:p>
            <a:pPr marL="391867" indent="-2939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900" spc="-1">
                <a:latin typeface="Arial"/>
              </a:rPr>
              <a:t>The classifier should probably be non-linear</a:t>
            </a:r>
            <a:endParaRPr/>
          </a:p>
          <a:p>
            <a:pPr marL="391867" indent="-2939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900" spc="-1">
                <a:latin typeface="Arial"/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812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cor\Documents\summer-school-2016\ex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20" y="2708920"/>
            <a:ext cx="4608512" cy="370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r>
              <a:rPr lang="da-DK" dirty="0" smtClean="0"/>
              <a:t> – </a:t>
            </a:r>
            <a:r>
              <a:rPr lang="da-DK" dirty="0" err="1" smtClean="0"/>
              <a:t>self</a:t>
            </a:r>
            <a:r>
              <a:rPr lang="da-DK" dirty="0" smtClean="0"/>
              <a:t> </a:t>
            </a:r>
            <a:r>
              <a:rPr lang="da-DK" dirty="0" err="1" smtClean="0"/>
              <a:t>learning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semi-supervised learning to our research</a:t>
            </a:r>
            <a:endParaRPr lang="en-US" dirty="0"/>
          </a:p>
          <a:p>
            <a:r>
              <a:rPr lang="en-US" dirty="0" smtClean="0"/>
              <a:t>Applications of </a:t>
            </a:r>
            <a:r>
              <a:rPr lang="en-US" dirty="0"/>
              <a:t>semi supervised learning </a:t>
            </a:r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Computer graphics </a:t>
            </a:r>
          </a:p>
          <a:p>
            <a:pPr lvl="1"/>
            <a:r>
              <a:rPr lang="en-US" dirty="0" smtClean="0"/>
              <a:t>CT projections views</a:t>
            </a:r>
            <a:endParaRPr lang="en-US" dirty="0"/>
          </a:p>
          <a:p>
            <a:r>
              <a:rPr lang="en-US" dirty="0" smtClean="0"/>
              <a:t>Inspired by the lecture on self learning on Tuesday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60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Computer Graphics - Normal </a:t>
            </a:r>
            <a:r>
              <a:rPr lang="da-DK" dirty="0" err="1" smtClean="0"/>
              <a:t>classification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of data in rendering</a:t>
            </a:r>
            <a:r>
              <a:rPr lang="en-US" dirty="0"/>
              <a:t>     </a:t>
            </a:r>
            <a:endParaRPr lang="en-US" dirty="0" smtClean="0"/>
          </a:p>
          <a:p>
            <a:r>
              <a:rPr lang="en-US" dirty="0" err="1" smtClean="0"/>
              <a:t>Microfacets</a:t>
            </a:r>
            <a:r>
              <a:rPr lang="en-US" dirty="0" smtClean="0"/>
              <a:t> modeling, widely used technique in CG to render rough surfaces</a:t>
            </a:r>
          </a:p>
          <a:p>
            <a:r>
              <a:rPr lang="en-US" dirty="0" smtClean="0"/>
              <a:t>Avoids using a highly resolution mesh to render</a:t>
            </a:r>
          </a:p>
          <a:p>
            <a:endParaRPr lang="en-US" dirty="0" smtClean="0"/>
          </a:p>
          <a:p>
            <a:r>
              <a:rPr lang="en-US" dirty="0" smtClean="0"/>
              <a:t>Problem: What is </a:t>
            </a:r>
            <a:r>
              <a:rPr lang="en-US" dirty="0"/>
              <a:t>the best </a:t>
            </a:r>
            <a:r>
              <a:rPr lang="en-US" dirty="0" err="1" smtClean="0"/>
              <a:t>microfacet</a:t>
            </a:r>
            <a:r>
              <a:rPr lang="en-US" dirty="0" smtClean="0"/>
              <a:t> model that best approximates the </a:t>
            </a:r>
            <a:r>
              <a:rPr lang="en-US" dirty="0" err="1" smtClean="0"/>
              <a:t>normals</a:t>
            </a:r>
            <a:r>
              <a:rPr lang="en-US" dirty="0" smtClean="0"/>
              <a:t> of a given mesh?</a:t>
            </a:r>
            <a:endParaRPr lang="en-US" dirty="0"/>
          </a:p>
          <a:p>
            <a:r>
              <a:rPr lang="da-DK" dirty="0" smtClean="0"/>
              <a:t>Solution: </a:t>
            </a:r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machine</a:t>
            </a:r>
            <a:r>
              <a:rPr lang="da-DK" dirty="0" smtClean="0"/>
              <a:t> </a:t>
            </a:r>
            <a:r>
              <a:rPr lang="da-DK" dirty="0" err="1" smtClean="0"/>
              <a:t>learning</a:t>
            </a:r>
            <a:r>
              <a:rPr lang="da-DK" dirty="0" smtClean="0"/>
              <a:t> to </a:t>
            </a:r>
            <a:r>
              <a:rPr lang="da-DK" dirty="0" err="1" smtClean="0"/>
              <a:t>classify</a:t>
            </a:r>
            <a:r>
              <a:rPr lang="da-DK" dirty="0" smtClean="0"/>
              <a:t> the distributions of normals!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768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Beckmann distribution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For </a:t>
                </a:r>
                <a:r>
                  <a:rPr lang="da-DK" dirty="0" err="1" smtClean="0"/>
                  <a:t>our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proof</a:t>
                </a:r>
                <a:r>
                  <a:rPr lang="da-DK" dirty="0" smtClean="0"/>
                  <a:t> of </a:t>
                </a:r>
                <a:r>
                  <a:rPr lang="da-DK" dirty="0" err="1" smtClean="0"/>
                  <a:t>concept</a:t>
                </a:r>
                <a:r>
                  <a:rPr lang="da-DK" dirty="0" smtClean="0"/>
                  <a:t>, </a:t>
                </a:r>
                <a:r>
                  <a:rPr lang="da-DK" dirty="0" err="1" smtClean="0"/>
                  <a:t>we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use</a:t>
                </a:r>
                <a:r>
                  <a:rPr lang="da-DK" dirty="0" smtClean="0"/>
                  <a:t> the Beckmann distribution with </a:t>
                </a:r>
                <a:r>
                  <a:rPr lang="da-DK" dirty="0" err="1" smtClean="0"/>
                  <a:t>three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different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values</a:t>
                </a:r>
                <a:r>
                  <a:rPr lang="da-DK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a-DK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sub>
                    </m:sSub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569" t="-147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C:\Users\alcor\Documents\summer-school-2016\beckman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26" y="3429000"/>
            <a:ext cx="4609982" cy="282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lcor\Documents\summer-school-2016\beckmann_equati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7" y="2132856"/>
            <a:ext cx="4332288" cy="115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9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Beckmann distribution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3076" name="Picture 4" descr="C:\Users\alcor\Documents\summer-school-2016\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484784"/>
            <a:ext cx="2161790" cy="445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lcor\Documents\summer-school-2016\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84784"/>
            <a:ext cx="2161790" cy="445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lcor\Documents\summer-school-2016\0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4"/>
            <a:ext cx="2161790" cy="445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alcor\Documents\summer-school-2016\0.1.e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82" y="4308569"/>
            <a:ext cx="2667001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cor\Documents\summer-school-2016\0.9.e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578" y="4309070"/>
            <a:ext cx="2667001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lcor\Documents\summer-school-2016\0.5.e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159" y="4309070"/>
            <a:ext cx="2667001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00157" y="4437112"/>
                <a:ext cx="9236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da-DK" b="0" i="1" smtClean="0">
                          <a:latin typeface="Cambria Math"/>
                          <a:ea typeface="Cambria Math"/>
                        </a:rPr>
                        <m:t>=0.1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57" y="4437112"/>
                <a:ext cx="923651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16833" y="4437112"/>
                <a:ext cx="9236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da-DK" b="0" i="1" smtClean="0">
                          <a:latin typeface="Cambria Math"/>
                          <a:ea typeface="Cambria Math"/>
                        </a:rPr>
                        <m:t>=0.5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33" y="4437112"/>
                <a:ext cx="923651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7253" y="4437112"/>
                <a:ext cx="9236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da-DK" b="0" i="1" smtClean="0">
                          <a:latin typeface="Cambria Math"/>
                          <a:ea typeface="Cambria Math"/>
                        </a:rPr>
                        <m:t>=0.9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253" y="4437112"/>
                <a:ext cx="923651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8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Training data 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data generation (2)</a:t>
            </a:r>
          </a:p>
          <a:p>
            <a:r>
              <a:rPr lang="en-US" dirty="0"/>
              <a:t>     - 1 per parameter</a:t>
            </a:r>
          </a:p>
          <a:p>
            <a:r>
              <a:rPr lang="en-US" dirty="0"/>
              <a:t>     - k mean classifier,</a:t>
            </a:r>
          </a:p>
          <a:p>
            <a:r>
              <a:rPr lang="en-US" dirty="0"/>
              <a:t>       - Prediction of labels and self training until stabilization</a:t>
            </a:r>
          </a:p>
          <a:p>
            <a:r>
              <a:rPr lang="en-US" dirty="0"/>
              <a:t>     - Finished classifier to classify distributions</a:t>
            </a:r>
          </a:p>
          <a:p>
            <a:r>
              <a:rPr lang="en-US" dirty="0"/>
              <a:t>     - prediction of unsupervised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120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Distance </a:t>
            </a:r>
            <a:r>
              <a:rPr lang="da-DK" dirty="0" err="1" smtClean="0"/>
              <a:t>metric</a:t>
            </a:r>
            <a:r>
              <a:rPr lang="da-DK" dirty="0" smtClean="0"/>
              <a:t> – </a:t>
            </a:r>
            <a:r>
              <a:rPr lang="da-DK" dirty="0" err="1"/>
              <a:t>Bhattacharyya</a:t>
            </a:r>
            <a:r>
              <a:rPr lang="da-DK" dirty="0"/>
              <a:t>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 the </a:t>
            </a:r>
            <a:r>
              <a:rPr lang="da-DK" dirty="0" err="1"/>
              <a:t>Bhattacharyya</a:t>
            </a:r>
            <a:r>
              <a:rPr lang="da-DK" dirty="0"/>
              <a:t> </a:t>
            </a:r>
            <a:r>
              <a:rPr lang="da-DK" dirty="0" smtClean="0"/>
              <a:t>distance as a distance </a:t>
            </a:r>
            <a:r>
              <a:rPr lang="da-DK" dirty="0" err="1" smtClean="0"/>
              <a:t>metric</a:t>
            </a:r>
            <a:r>
              <a:rPr lang="da-DK" dirty="0" smtClean="0"/>
              <a:t> </a:t>
            </a:r>
            <a:r>
              <a:rPr lang="da-DK" dirty="0" err="1" smtClean="0"/>
              <a:t>between</a:t>
            </a:r>
            <a:r>
              <a:rPr lang="da-DK" dirty="0" smtClean="0"/>
              <a:t> distributions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Good distance </a:t>
            </a:r>
            <a:r>
              <a:rPr lang="da-DK" dirty="0" err="1" smtClean="0"/>
              <a:t>metric</a:t>
            </a:r>
            <a:r>
              <a:rPr lang="da-DK" dirty="0" smtClean="0"/>
              <a:t> to </a:t>
            </a:r>
            <a:r>
              <a:rPr lang="da-DK" dirty="0" err="1" smtClean="0"/>
              <a:t>approximate</a:t>
            </a:r>
            <a:r>
              <a:rPr lang="da-DK" dirty="0" smtClean="0"/>
              <a:t> distance </a:t>
            </a:r>
            <a:r>
              <a:rPr lang="da-DK" dirty="0" err="1" smtClean="0"/>
              <a:t>between</a:t>
            </a:r>
            <a:r>
              <a:rPr lang="da-DK" dirty="0" smtClean="0"/>
              <a:t> distributions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5122" name="Picture 2" descr="C:\Users\alcor\Downloads\CodeCogsEqn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25184"/>
            <a:ext cx="5256584" cy="173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lcor\Documents\summer-school-2016\self_training_first_iter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294842" cy="547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lcor\Documents\summer-school-2016\supervised_training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294842" cy="547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Results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TextBox 4"/>
          <p:cNvSpPr txBox="1"/>
          <p:nvPr/>
        </p:nvSpPr>
        <p:spPr>
          <a:xfrm>
            <a:off x="3407794" y="5913970"/>
            <a:ext cx="2422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err="1" smtClean="0"/>
              <a:t>Supervised</a:t>
            </a:r>
            <a:r>
              <a:rPr lang="da-DK" dirty="0" smtClean="0"/>
              <a:t> </a:t>
            </a:r>
            <a:r>
              <a:rPr lang="da-DK" dirty="0" err="1" smtClean="0"/>
              <a:t>prediction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43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lcor\Documents\summer-school-2016\self_training_first_iter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294842" cy="547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Results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TextBox 7"/>
          <p:cNvSpPr txBox="1"/>
          <p:nvPr/>
        </p:nvSpPr>
        <p:spPr>
          <a:xfrm>
            <a:off x="3118452" y="5913970"/>
            <a:ext cx="3001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err="1" smtClean="0"/>
              <a:t>Semi-supervised</a:t>
            </a:r>
            <a:r>
              <a:rPr lang="da-DK" dirty="0" smtClean="0"/>
              <a:t> </a:t>
            </a:r>
            <a:r>
              <a:rPr lang="da-DK" dirty="0" err="1" smtClean="0"/>
              <a:t>prediction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123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TU_Informatics[1]">
  <a:themeElements>
    <a:clrScheme name="DTU_Informatics[1] 13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FF66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5C00"/>
      </a:accent6>
      <a:hlink>
        <a:srgbClr val="FF0000"/>
      </a:hlink>
      <a:folHlink>
        <a:srgbClr val="990000"/>
      </a:folHlink>
    </a:clrScheme>
    <a:fontScheme name="DTU_Informatics[1]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DTU_Informatics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13">
        <a:dk1>
          <a:srgbClr val="000000"/>
        </a:dk1>
        <a:lt1>
          <a:srgbClr val="FFFFFF"/>
        </a:lt1>
        <a:dk2>
          <a:srgbClr val="990000"/>
        </a:dk2>
        <a:lt2>
          <a:srgbClr val="999999"/>
        </a:lt2>
        <a:accent1>
          <a:srgbClr val="FF99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5C00"/>
        </a:accent6>
        <a:hlink>
          <a:srgbClr val="FF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TU Corporate UK">
  <a:themeElements>
    <a:clrScheme name="DTU Corporate UK 13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FF66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5C00"/>
      </a:accent6>
      <a:hlink>
        <a:srgbClr val="FF0000"/>
      </a:hlink>
      <a:folHlink>
        <a:srgbClr val="990000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DTU Corporate U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13">
        <a:dk1>
          <a:srgbClr val="000000"/>
        </a:dk1>
        <a:lt1>
          <a:srgbClr val="FFFFFF"/>
        </a:lt1>
        <a:dk2>
          <a:srgbClr val="990000"/>
        </a:dk2>
        <a:lt2>
          <a:srgbClr val="999999"/>
        </a:lt2>
        <a:accent1>
          <a:srgbClr val="FF99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5C00"/>
        </a:accent6>
        <a:hlink>
          <a:srgbClr val="FF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DTU Compute UK (1)</Template>
  <TotalTime>2924</TotalTime>
  <Words>344</Words>
  <Application>Microsoft Office PowerPoint</Application>
  <PresentationFormat>On-screen Show (4:3)</PresentationFormat>
  <Paragraphs>118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DTU_Informatics[1]</vt:lpstr>
      <vt:lpstr>DTU Corporate UK</vt:lpstr>
      <vt:lpstr>Sketchy applications of semi-supervised learning</vt:lpstr>
      <vt:lpstr>Introduction – self learning</vt:lpstr>
      <vt:lpstr>Computer Graphics - Normal classification</vt:lpstr>
      <vt:lpstr>Beckmann distribution</vt:lpstr>
      <vt:lpstr>Beckmann distribution</vt:lpstr>
      <vt:lpstr>Training data </vt:lpstr>
      <vt:lpstr>Distance metric – Bhattacharyya distance</vt:lpstr>
      <vt:lpstr>Results</vt:lpstr>
      <vt:lpstr>Results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Appearance Prediction for Cloudy Beverages</dc:title>
  <dc:creator>Alessandro Dal Corso</dc:creator>
  <cp:lastModifiedBy> </cp:lastModifiedBy>
  <cp:revision>174</cp:revision>
  <dcterms:created xsi:type="dcterms:W3CDTF">2016-06-13T08:53:55Z</dcterms:created>
  <dcterms:modified xsi:type="dcterms:W3CDTF">2016-08-11T15:55:38Z</dcterms:modified>
</cp:coreProperties>
</file>