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75" r:id="rId13"/>
    <p:sldId id="264" r:id="rId14"/>
    <p:sldId id="271" r:id="rId15"/>
    <p:sldId id="272" r:id="rId16"/>
    <p:sldId id="273" r:id="rId17"/>
    <p:sldId id="274" r:id="rId18"/>
    <p:sldId id="265"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100" d="100"/>
          <a:sy n="100" d="100"/>
        </p:scale>
        <p:origin x="99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8/16/2019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8/16/2019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os.madrid.es/sites/v/index.jsp?vgnextoid=374512b9ace9f310VgnVCM100000171f5a0aRCRD&amp;buscar=true&amp;Texto=&amp;Sector=vivienda&amp;Formato=&amp;Periodicidad=&amp;orderByCombo=CONTENT_INSTANCE_NAME_DECO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sz="2400" b="1" dirty="0">
                <a:latin typeface="Verdana" panose="020B0604030504040204" pitchFamily="34" charset="0"/>
                <a:ea typeface="Verdana" panose="020B0604030504040204" pitchFamily="34" charset="0"/>
              </a:rPr>
              <a:t>The Battle of Neighborhood II</a:t>
            </a:r>
            <a:br>
              <a:rPr lang="en-US" sz="2400" b="1" dirty="0">
                <a:latin typeface="Verdana" panose="020B0604030504040204" pitchFamily="34" charset="0"/>
                <a:ea typeface="Verdana" panose="020B0604030504040204" pitchFamily="34" charset="0"/>
              </a:rPr>
            </a:br>
            <a:r>
              <a:rPr lang="en-US" sz="2000" b="1" dirty="0" smtClean="0"/>
              <a:t>  </a:t>
            </a:r>
            <a:br>
              <a:rPr lang="en-US" sz="2000" b="1" dirty="0" smtClean="0"/>
            </a:br>
            <a:endParaRPr lang="en-US" dirty="0"/>
          </a:p>
        </p:txBody>
      </p:sp>
      <p:sp>
        <p:nvSpPr>
          <p:cNvPr id="3" name="Subtitle 2"/>
          <p:cNvSpPr>
            <a:spLocks noGrp="1"/>
          </p:cNvSpPr>
          <p:nvPr>
            <p:ph type="subTitle" idx="1"/>
          </p:nvPr>
        </p:nvSpPr>
        <p:spPr/>
        <p:txBody>
          <a:bodyPr/>
          <a:lstStyle/>
          <a:p>
            <a:r>
              <a:rPr lang="en-US" dirty="0"/>
              <a:t>Madrid Rent Apartment neighborhood report</a:t>
            </a:r>
          </a:p>
        </p:txBody>
      </p:sp>
    </p:spTree>
    <p:extLst>
      <p:ext uri="{BB962C8B-B14F-4D97-AF65-F5344CB8AC3E}">
        <p14:creationId xmlns:p14="http://schemas.microsoft.com/office/powerpoint/2010/main" val="73391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4.6 </a:t>
            </a:r>
            <a:r>
              <a:rPr lang="en-US" b="1" dirty="0"/>
              <a:t>Madrid: Rent apartment price increase per square meter: </a:t>
            </a:r>
            <a:r>
              <a:rPr lang="en-US" b="1" dirty="0" smtClean="0"/>
              <a:t>2019</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10" y="2446746"/>
            <a:ext cx="9704070" cy="4011204"/>
          </a:xfrm>
        </p:spPr>
      </p:pic>
    </p:spTree>
    <p:extLst>
      <p:ext uri="{BB962C8B-B14F-4D97-AF65-F5344CB8AC3E}">
        <p14:creationId xmlns:p14="http://schemas.microsoft.com/office/powerpoint/2010/main" val="308517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4.7 </a:t>
            </a:r>
            <a:r>
              <a:rPr lang="en-US" b="1" dirty="0"/>
              <a:t>Madrid: Rent apartment price increase per square meter between 2018-2019</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2080260"/>
            <a:ext cx="9635490" cy="4526280"/>
          </a:xfrm>
        </p:spPr>
      </p:pic>
    </p:spTree>
    <p:extLst>
      <p:ext uri="{BB962C8B-B14F-4D97-AF65-F5344CB8AC3E}">
        <p14:creationId xmlns:p14="http://schemas.microsoft.com/office/powerpoint/2010/main" val="350420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Madrid: Segmentation &amp; Clustering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626" y="2085976"/>
            <a:ext cx="9591674" cy="4457700"/>
          </a:xfrm>
        </p:spPr>
      </p:pic>
    </p:spTree>
    <p:extLst>
      <p:ext uri="{BB962C8B-B14F-4D97-AF65-F5344CB8AC3E}">
        <p14:creationId xmlns:p14="http://schemas.microsoft.com/office/powerpoint/2010/main" val="176029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4.8 Madrid</a:t>
            </a:r>
            <a:r>
              <a:rPr lang="en-US" b="1" dirty="0"/>
              <a:t>: Segmentation &amp; Clustering</a:t>
            </a:r>
            <a:endParaRPr lang="en-US" dirty="0"/>
          </a:p>
        </p:txBody>
      </p:sp>
      <p:sp>
        <p:nvSpPr>
          <p:cNvPr id="3" name="Content Placeholder 2"/>
          <p:cNvSpPr>
            <a:spLocks noGrp="1"/>
          </p:cNvSpPr>
          <p:nvPr>
            <p:ph idx="1"/>
          </p:nvPr>
        </p:nvSpPr>
        <p:spPr>
          <a:xfrm>
            <a:off x="832721" y="1998346"/>
            <a:ext cx="9613861" cy="400049"/>
          </a:xfrm>
        </p:spPr>
        <p:txBody>
          <a:bodyPr>
            <a:normAutofit lnSpcReduction="10000"/>
          </a:bodyPr>
          <a:lstStyle/>
          <a:p>
            <a:pPr marL="0" indent="0">
              <a:buNone/>
            </a:pPr>
            <a:r>
              <a:rPr lang="es-ES" dirty="0"/>
              <a:t> </a:t>
            </a:r>
            <a:r>
              <a:rPr lang="es-ES" sz="1200" dirty="0" smtClean="0"/>
              <a:t>Madrid: </a:t>
            </a:r>
            <a:r>
              <a:rPr lang="es-ES" sz="1200" dirty="0" err="1" smtClean="0"/>
              <a:t>Cluster</a:t>
            </a:r>
            <a:r>
              <a:rPr lang="es-ES" sz="1200" dirty="0" smtClean="0"/>
              <a:t> 0</a:t>
            </a:r>
            <a:endParaRPr lang="en-US" sz="1200" dirty="0"/>
          </a:p>
        </p:txBody>
      </p:sp>
      <p:sp>
        <p:nvSpPr>
          <p:cNvPr id="8" name="Content Placeholder 2"/>
          <p:cNvSpPr txBox="1">
            <a:spLocks/>
          </p:cNvSpPr>
          <p:nvPr/>
        </p:nvSpPr>
        <p:spPr>
          <a:xfrm>
            <a:off x="832721" y="2286000"/>
            <a:ext cx="9613861" cy="4263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ES" dirty="0" smtClean="0"/>
              <a:t> </a:t>
            </a:r>
            <a:endParaRPr lang="en-US" sz="1200" dirty="0"/>
          </a:p>
        </p:txBody>
      </p:sp>
      <p:graphicFrame>
        <p:nvGraphicFramePr>
          <p:cNvPr id="9" name="Table 8"/>
          <p:cNvGraphicFramePr>
            <a:graphicFrameLocks noGrp="1"/>
          </p:cNvGraphicFramePr>
          <p:nvPr>
            <p:extLst>
              <p:ext uri="{D42A27DB-BD31-4B8C-83A1-F6EECF244321}">
                <p14:modId xmlns:p14="http://schemas.microsoft.com/office/powerpoint/2010/main" val="2160578463"/>
              </p:ext>
            </p:extLst>
          </p:nvPr>
        </p:nvGraphicFramePr>
        <p:xfrm>
          <a:off x="994411" y="2336798"/>
          <a:ext cx="9299773" cy="4212600"/>
        </p:xfrm>
        <a:graphic>
          <a:graphicData uri="http://schemas.openxmlformats.org/drawingml/2006/table">
            <a:tbl>
              <a:tblPr firstRow="1" firstCol="1" bandRow="1">
                <a:tableStyleId>{5C22544A-7EE6-4342-B048-85BDC9FD1C3A}</a:tableStyleId>
              </a:tblPr>
              <a:tblGrid>
                <a:gridCol w="404846">
                  <a:extLst>
                    <a:ext uri="{9D8B030D-6E8A-4147-A177-3AD203B41FA5}">
                      <a16:colId xmlns:a16="http://schemas.microsoft.com/office/drawing/2014/main" val="118106850"/>
                    </a:ext>
                  </a:extLst>
                </a:gridCol>
                <a:gridCol w="2237897">
                  <a:extLst>
                    <a:ext uri="{9D8B030D-6E8A-4147-A177-3AD203B41FA5}">
                      <a16:colId xmlns:a16="http://schemas.microsoft.com/office/drawing/2014/main" val="2865794143"/>
                    </a:ext>
                  </a:extLst>
                </a:gridCol>
                <a:gridCol w="6657030">
                  <a:extLst>
                    <a:ext uri="{9D8B030D-6E8A-4147-A177-3AD203B41FA5}">
                      <a16:colId xmlns:a16="http://schemas.microsoft.com/office/drawing/2014/main" val="1057884215"/>
                    </a:ext>
                  </a:extLst>
                </a:gridCol>
              </a:tblGrid>
              <a:tr h="150450">
                <a:tc>
                  <a:txBody>
                    <a:bodyPr/>
                    <a:lstStyle/>
                    <a:p>
                      <a:pPr marL="0" marR="0" algn="ctr">
                        <a:lnSpc>
                          <a:spcPct val="107000"/>
                        </a:lnSpc>
                        <a:spcBef>
                          <a:spcPts val="0"/>
                        </a:spcBef>
                        <a:spcAft>
                          <a:spcPts val="0"/>
                        </a:spcAft>
                      </a:pPr>
                      <a:r>
                        <a:rPr lang="en-US" sz="500">
                          <a:effectLst/>
                        </a:rPr>
                        <a:t>Cluster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District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1st Most Common Venue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715695602"/>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CHAMARTIN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1273092943"/>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CIUDAD LINEAL</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763911561"/>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FUENCARRAL-EL PARDO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1965444210"/>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HORTALEZA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2306346126"/>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HORTALEZA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456856632"/>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LATINA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1717982861"/>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LATINA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3843278722"/>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MONCLOA-ARAVACA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Food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3357912441"/>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MONCLOA-ARAVACA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2620365598"/>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MORATALAZ</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Athletics &amp; Sports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1805049358"/>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MORATALAZ</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Athletics &amp; Sports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331267191"/>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PUENTE DE VALLECAS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Chinese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802940687"/>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PUENTE DE VALLECAS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2710383313"/>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PUENTE DE VALLECAS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245909924"/>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PUENTE DE VALLECAS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Pizza Place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2703356723"/>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RETIRO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1190976359"/>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SALAMANCA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251946366"/>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SALAMANCA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2866582229"/>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TETUAN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1311794301"/>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TETUAN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1567656254"/>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USERA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Grocery Store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3552630695"/>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USERA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117295814"/>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USERA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Park</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3073448587"/>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VICALVARO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Grocery Store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3389190042"/>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VICALVARO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Spanish Restaurant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2816623929"/>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VILLAVERDE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a:effectLst/>
                        </a:rPr>
                        <a:t>Wine Shop</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2775037495"/>
                  </a:ext>
                </a:extLst>
              </a:tr>
              <a:tr h="150450">
                <a:tc>
                  <a:txBody>
                    <a:bodyPr/>
                    <a:lstStyle/>
                    <a:p>
                      <a:pPr marL="0" marR="0" algn="ctr">
                        <a:lnSpc>
                          <a:spcPct val="107000"/>
                        </a:lnSpc>
                        <a:spcBef>
                          <a:spcPts val="0"/>
                        </a:spcBef>
                        <a:spcAft>
                          <a:spcPts val="0"/>
                        </a:spcAft>
                      </a:pPr>
                      <a:r>
                        <a:rPr lang="en-US" sz="500">
                          <a:effectLst/>
                        </a:rPr>
                        <a:t>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indent="203200">
                        <a:lnSpc>
                          <a:spcPct val="107000"/>
                        </a:lnSpc>
                        <a:spcBef>
                          <a:spcPts val="0"/>
                        </a:spcBef>
                        <a:spcAft>
                          <a:spcPts val="0"/>
                        </a:spcAft>
                      </a:pPr>
                      <a:r>
                        <a:rPr lang="en-US" sz="500">
                          <a:effectLst/>
                        </a:rPr>
                        <a:t>VILLAVERDE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tc>
                  <a:txBody>
                    <a:bodyPr/>
                    <a:lstStyle/>
                    <a:p>
                      <a:pPr marL="0" marR="0" algn="ctr">
                        <a:lnSpc>
                          <a:spcPct val="107000"/>
                        </a:lnSpc>
                        <a:spcBef>
                          <a:spcPts val="0"/>
                        </a:spcBef>
                        <a:spcAft>
                          <a:spcPts val="0"/>
                        </a:spcAft>
                      </a:pPr>
                      <a:r>
                        <a:rPr lang="en-US" sz="500" dirty="0">
                          <a:effectLst/>
                        </a:rPr>
                        <a:t>Spanish Restaurant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068" marR="44068" marT="0" marB="0" anchor="ctr"/>
                </a:tc>
                <a:extLst>
                  <a:ext uri="{0D108BD9-81ED-4DB2-BD59-A6C34878D82A}">
                    <a16:rowId xmlns:a16="http://schemas.microsoft.com/office/drawing/2014/main" val="1951772338"/>
                  </a:ext>
                </a:extLst>
              </a:tr>
            </a:tbl>
          </a:graphicData>
        </a:graphic>
      </p:graphicFrame>
    </p:spTree>
    <p:extLst>
      <p:ext uri="{BB962C8B-B14F-4D97-AF65-F5344CB8AC3E}">
        <p14:creationId xmlns:p14="http://schemas.microsoft.com/office/powerpoint/2010/main" val="158473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Madrid: Segmentation &amp; Clustering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18740477"/>
              </p:ext>
            </p:extLst>
          </p:nvPr>
        </p:nvGraphicFramePr>
        <p:xfrm>
          <a:off x="822960" y="2445999"/>
          <a:ext cx="9471222" cy="3973850"/>
        </p:xfrm>
        <a:graphic>
          <a:graphicData uri="http://schemas.openxmlformats.org/drawingml/2006/table">
            <a:tbl>
              <a:tblPr firstRow="1" firstCol="1" bandRow="1">
                <a:tableStyleId>{5C22544A-7EE6-4342-B048-85BDC9FD1C3A}</a:tableStyleId>
              </a:tblPr>
              <a:tblGrid>
                <a:gridCol w="434340">
                  <a:extLst>
                    <a:ext uri="{9D8B030D-6E8A-4147-A177-3AD203B41FA5}">
                      <a16:colId xmlns:a16="http://schemas.microsoft.com/office/drawing/2014/main" val="3530920575"/>
                    </a:ext>
                  </a:extLst>
                </a:gridCol>
                <a:gridCol w="2766060">
                  <a:extLst>
                    <a:ext uri="{9D8B030D-6E8A-4147-A177-3AD203B41FA5}">
                      <a16:colId xmlns:a16="http://schemas.microsoft.com/office/drawing/2014/main" val="3444741805"/>
                    </a:ext>
                  </a:extLst>
                </a:gridCol>
                <a:gridCol w="6270822">
                  <a:extLst>
                    <a:ext uri="{9D8B030D-6E8A-4147-A177-3AD203B41FA5}">
                      <a16:colId xmlns:a16="http://schemas.microsoft.com/office/drawing/2014/main" val="1392300030"/>
                    </a:ext>
                  </a:extLst>
                </a:gridCol>
              </a:tblGrid>
              <a:tr h="62360">
                <a:tc>
                  <a:txBody>
                    <a:bodyPr/>
                    <a:lstStyle/>
                    <a:p>
                      <a:pPr marL="0" marR="0" algn="ctr">
                        <a:lnSpc>
                          <a:spcPct val="107000"/>
                        </a:lnSpc>
                        <a:spcBef>
                          <a:spcPts val="0"/>
                        </a:spcBef>
                        <a:spcAft>
                          <a:spcPts val="0"/>
                        </a:spcAft>
                      </a:pPr>
                      <a:r>
                        <a:rPr lang="en-US" sz="200">
                          <a:effectLst/>
                        </a:rPr>
                        <a:t>Cluster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algn="ctr">
                        <a:lnSpc>
                          <a:spcPct val="107000"/>
                        </a:lnSpc>
                        <a:spcBef>
                          <a:spcPts val="0"/>
                        </a:spcBef>
                        <a:spcAft>
                          <a:spcPts val="0"/>
                        </a:spcAft>
                      </a:pPr>
                      <a:r>
                        <a:rPr lang="en-US" sz="200">
                          <a:effectLst/>
                        </a:rPr>
                        <a:t>District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algn="ctr">
                        <a:lnSpc>
                          <a:spcPct val="107000"/>
                        </a:lnSpc>
                        <a:spcBef>
                          <a:spcPts val="0"/>
                        </a:spcBef>
                        <a:spcAft>
                          <a:spcPts val="0"/>
                        </a:spcAft>
                      </a:pPr>
                      <a:r>
                        <a:rPr lang="en-US" sz="200">
                          <a:effectLst/>
                        </a:rPr>
                        <a:t>1st Most Common Venue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78674482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ARGANZUELA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465320952"/>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ARGANZUELA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44819004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ARGANZUELA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636650354"/>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ARGANZUELA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524929640"/>
                  </a:ext>
                </a:extLst>
              </a:tr>
              <a:tr h="196616">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dirty="0">
                          <a:effectLst/>
                        </a:rPr>
                        <a:t>ARGANZUELA</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Café</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91747617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ARGANZUELA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954582114"/>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BARAJAS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Hotel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79058391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BARAJAS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Hotel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43276547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CARABANCHEL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766650868"/>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CARABANCHEL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Bakery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44085060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CARABANCHEL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Pizza Place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927824021"/>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CENTRO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69147186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CENTRO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529240367"/>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CENTRO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Tapas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4147153281"/>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CENTRO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966664604"/>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CENTRO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480666000"/>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CHAMARTIN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526855862"/>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CHAMARTIN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Coffee Shop</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756336854"/>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CHAMARTIN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184726671"/>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CHAMBERI</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429269619"/>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CHAMBERI</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583526399"/>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CHAMBERI</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Tapas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069701079"/>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CHAMBERI</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512592647"/>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CIUDAD LINEAL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Soccer Field</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136027632"/>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CIUDAD LINEAL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Tapas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762661708"/>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CIUDAD LINEAL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4204154436"/>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CIUDAD LINEAL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Gym / Fitness Center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23277074"/>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CIUDAD LINEAL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891897261"/>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FUENCARRAL-EL PARDO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455353750"/>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FUENCARRAL-EL PARDO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Pizza Place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97547675"/>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FUENCARRAL-EL PARDO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Grocery Store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871849581"/>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HORTALEZA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Rock Club</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458091259"/>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HORTALEZA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Park</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078994274"/>
                  </a:ext>
                </a:extLst>
              </a:tr>
              <a:tr h="97994">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LATINA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Theme Park Ride / Attraction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717354490"/>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LATINA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Convenience Store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037612426"/>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LATINA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Italian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875937888"/>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MONCLOA-ARAVACA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Hotel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138158754"/>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MONCLOA-ARAVACA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643999076"/>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MORATALAZ</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030380200"/>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MORATALAZ</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Coffee Shop</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039082319"/>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RETIRO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Cocktail Bar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415640079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RETIRO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367415550"/>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RETIRO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667811308"/>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RETIRO</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781093918"/>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SALAMANCA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Hotel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737225295"/>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SALAMANCA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653303674"/>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SAN BLAS-CANILLEJAS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531008557"/>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SAN BLAS-CANILLEJAS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Pizza Place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639424732"/>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SAN BLAS-CANILLEJAS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Hotel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66236882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SAN BLAS-CANILLEJAS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Café</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755406820"/>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TETUAN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577971729"/>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TETUAN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Bar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58320145"/>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TETUAN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Spanish Restaurant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70167177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USERA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Coffee Shop</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2014715904"/>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USERA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Market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94581020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USERA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Grocery Store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461959903"/>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VILLA DE VALLECAS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Farmers Market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361246677"/>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VILLA DE VALLECAS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Farmers Market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1518663887"/>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VILLAVERDE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a:effectLst/>
                        </a:rPr>
                        <a:t>Metro Station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4215676515"/>
                  </a:ext>
                </a:extLst>
              </a:tr>
              <a:tr h="62360">
                <a:tc>
                  <a:txBody>
                    <a:bodyPr/>
                    <a:lstStyle/>
                    <a:p>
                      <a:pPr marL="0" marR="0" indent="203200">
                        <a:lnSpc>
                          <a:spcPct val="107000"/>
                        </a:lnSpc>
                        <a:spcBef>
                          <a:spcPts val="0"/>
                        </a:spcBef>
                        <a:spcAft>
                          <a:spcPts val="0"/>
                        </a:spcAft>
                      </a:pPr>
                      <a:r>
                        <a:rPr lang="en-US" sz="200">
                          <a:effectLst/>
                        </a:rPr>
                        <a:t>1</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dirty="0">
                          <a:effectLst/>
                        </a:rPr>
                        <a:t>VILLAVERDE</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tc>
                  <a:txBody>
                    <a:bodyPr/>
                    <a:lstStyle/>
                    <a:p>
                      <a:pPr marL="0" marR="0" indent="203200">
                        <a:lnSpc>
                          <a:spcPct val="107000"/>
                        </a:lnSpc>
                        <a:spcBef>
                          <a:spcPts val="0"/>
                        </a:spcBef>
                        <a:spcAft>
                          <a:spcPts val="0"/>
                        </a:spcAft>
                      </a:pPr>
                      <a:r>
                        <a:rPr lang="en-US" sz="200" dirty="0">
                          <a:effectLst/>
                        </a:rPr>
                        <a:t>Breakfast Spot</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040" marR="20040" marT="0" marB="0" anchor="ctr"/>
                </a:tc>
                <a:extLst>
                  <a:ext uri="{0D108BD9-81ED-4DB2-BD59-A6C34878D82A}">
                    <a16:rowId xmlns:a16="http://schemas.microsoft.com/office/drawing/2014/main" val="95933261"/>
                  </a:ext>
                </a:extLst>
              </a:tr>
            </a:tbl>
          </a:graphicData>
        </a:graphic>
      </p:graphicFrame>
      <p:sp>
        <p:nvSpPr>
          <p:cNvPr id="4" name="Content Placeholder 2"/>
          <p:cNvSpPr txBox="1">
            <a:spLocks/>
          </p:cNvSpPr>
          <p:nvPr/>
        </p:nvSpPr>
        <p:spPr>
          <a:xfrm>
            <a:off x="680321" y="2045971"/>
            <a:ext cx="9613861" cy="4000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ES" dirty="0" smtClean="0"/>
              <a:t> </a:t>
            </a:r>
            <a:r>
              <a:rPr lang="es-ES" sz="1200" dirty="0" smtClean="0"/>
              <a:t>Madrid: </a:t>
            </a:r>
            <a:r>
              <a:rPr lang="es-ES" sz="1200" dirty="0" err="1" smtClean="0"/>
              <a:t>Cluster</a:t>
            </a:r>
            <a:r>
              <a:rPr lang="es-ES" sz="1200" dirty="0" smtClean="0"/>
              <a:t> 1</a:t>
            </a:r>
            <a:endParaRPr lang="en-US" sz="1200" dirty="0"/>
          </a:p>
        </p:txBody>
      </p:sp>
    </p:spTree>
    <p:extLst>
      <p:ext uri="{BB962C8B-B14F-4D97-AF65-F5344CB8AC3E}">
        <p14:creationId xmlns:p14="http://schemas.microsoft.com/office/powerpoint/2010/main" val="2355952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Madrid: Segmentation &amp; Clustering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23285779"/>
              </p:ext>
            </p:extLst>
          </p:nvPr>
        </p:nvGraphicFramePr>
        <p:xfrm>
          <a:off x="885825" y="2446022"/>
          <a:ext cx="9408357" cy="868679"/>
        </p:xfrm>
        <a:graphic>
          <a:graphicData uri="http://schemas.openxmlformats.org/drawingml/2006/table">
            <a:tbl>
              <a:tblPr firstRow="1" firstCol="1" bandRow="1">
                <a:tableStyleId>{5C22544A-7EE6-4342-B048-85BDC9FD1C3A}</a:tableStyleId>
              </a:tblPr>
              <a:tblGrid>
                <a:gridCol w="654657">
                  <a:extLst>
                    <a:ext uri="{9D8B030D-6E8A-4147-A177-3AD203B41FA5}">
                      <a16:colId xmlns:a16="http://schemas.microsoft.com/office/drawing/2014/main" val="1991572205"/>
                    </a:ext>
                  </a:extLst>
                </a:gridCol>
                <a:gridCol w="4348794">
                  <a:extLst>
                    <a:ext uri="{9D8B030D-6E8A-4147-A177-3AD203B41FA5}">
                      <a16:colId xmlns:a16="http://schemas.microsoft.com/office/drawing/2014/main" val="1091485489"/>
                    </a:ext>
                  </a:extLst>
                </a:gridCol>
                <a:gridCol w="4404906">
                  <a:extLst>
                    <a:ext uri="{9D8B030D-6E8A-4147-A177-3AD203B41FA5}">
                      <a16:colId xmlns:a16="http://schemas.microsoft.com/office/drawing/2014/main" val="2602225643"/>
                    </a:ext>
                  </a:extLst>
                </a:gridCol>
              </a:tblGrid>
              <a:tr h="294230">
                <a:tc>
                  <a:txBody>
                    <a:bodyPr/>
                    <a:lstStyle/>
                    <a:p>
                      <a:pPr marL="0" marR="0" algn="ctr">
                        <a:lnSpc>
                          <a:spcPct val="107000"/>
                        </a:lnSpc>
                        <a:spcBef>
                          <a:spcPts val="0"/>
                        </a:spcBef>
                        <a:spcAft>
                          <a:spcPts val="0"/>
                        </a:spcAft>
                      </a:pPr>
                      <a:r>
                        <a:rPr lang="en-US" sz="800" dirty="0">
                          <a:effectLst/>
                        </a:rPr>
                        <a:t>Cluster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District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1st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9994776"/>
                  </a:ext>
                </a:extLst>
              </a:tr>
              <a:tr h="280219">
                <a:tc>
                  <a:txBody>
                    <a:bodyPr/>
                    <a:lstStyle/>
                    <a:p>
                      <a:pPr marL="0" marR="0" algn="ctr">
                        <a:lnSpc>
                          <a:spcPct val="107000"/>
                        </a:lnSpc>
                        <a:spcBef>
                          <a:spcPts val="0"/>
                        </a:spcBef>
                        <a:spcAft>
                          <a:spcPts val="0"/>
                        </a:spcAft>
                      </a:pPr>
                      <a:r>
                        <a:rPr lang="en-US" sz="8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CARABANCHEL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Bar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2292414"/>
                  </a:ext>
                </a:extLst>
              </a:tr>
              <a:tr h="294230">
                <a:tc>
                  <a:txBody>
                    <a:bodyPr/>
                    <a:lstStyle/>
                    <a:p>
                      <a:pPr marL="0" marR="0" algn="ctr">
                        <a:lnSpc>
                          <a:spcPct val="107000"/>
                        </a:lnSpc>
                        <a:spcBef>
                          <a:spcPts val="0"/>
                        </a:spcBef>
                        <a:spcAft>
                          <a:spcPts val="0"/>
                        </a:spcAft>
                      </a:pPr>
                      <a:r>
                        <a:rPr lang="en-US" sz="8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PUENTE DE VALLECAS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effectLst/>
                        </a:rPr>
                        <a:t>Bar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0271404"/>
                  </a:ext>
                </a:extLst>
              </a:tr>
            </a:tbl>
          </a:graphicData>
        </a:graphic>
      </p:graphicFrame>
      <p:sp>
        <p:nvSpPr>
          <p:cNvPr id="4" name="Content Placeholder 2"/>
          <p:cNvSpPr txBox="1">
            <a:spLocks/>
          </p:cNvSpPr>
          <p:nvPr/>
        </p:nvSpPr>
        <p:spPr>
          <a:xfrm>
            <a:off x="680321" y="2045971"/>
            <a:ext cx="9613861" cy="4000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ES" dirty="0" smtClean="0"/>
              <a:t> </a:t>
            </a:r>
            <a:r>
              <a:rPr lang="es-ES" sz="1200" dirty="0" smtClean="0"/>
              <a:t>Madrid: </a:t>
            </a:r>
            <a:r>
              <a:rPr lang="es-ES" sz="1200" dirty="0" err="1" smtClean="0"/>
              <a:t>Cluster</a:t>
            </a:r>
            <a:r>
              <a:rPr lang="es-ES" sz="1200" dirty="0" smtClean="0"/>
              <a:t> 2</a:t>
            </a:r>
            <a:endParaRPr lang="en-US" sz="1200" dirty="0"/>
          </a:p>
        </p:txBody>
      </p:sp>
    </p:spTree>
    <p:extLst>
      <p:ext uri="{BB962C8B-B14F-4D97-AF65-F5344CB8AC3E}">
        <p14:creationId xmlns:p14="http://schemas.microsoft.com/office/powerpoint/2010/main" val="205920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Madrid: Segmentation &amp; Clustering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48520508"/>
              </p:ext>
            </p:extLst>
          </p:nvPr>
        </p:nvGraphicFramePr>
        <p:xfrm>
          <a:off x="874711" y="2462562"/>
          <a:ext cx="9488488" cy="518763"/>
        </p:xfrm>
        <a:graphic>
          <a:graphicData uri="http://schemas.openxmlformats.org/drawingml/2006/table">
            <a:tbl>
              <a:tblPr firstRow="1" firstCol="1" bandRow="1">
                <a:tableStyleId>{5C22544A-7EE6-4342-B048-85BDC9FD1C3A}</a:tableStyleId>
              </a:tblPr>
              <a:tblGrid>
                <a:gridCol w="687389">
                  <a:extLst>
                    <a:ext uri="{9D8B030D-6E8A-4147-A177-3AD203B41FA5}">
                      <a16:colId xmlns:a16="http://schemas.microsoft.com/office/drawing/2014/main" val="659274331"/>
                    </a:ext>
                  </a:extLst>
                </a:gridCol>
                <a:gridCol w="4736604">
                  <a:extLst>
                    <a:ext uri="{9D8B030D-6E8A-4147-A177-3AD203B41FA5}">
                      <a16:colId xmlns:a16="http://schemas.microsoft.com/office/drawing/2014/main" val="4191879156"/>
                    </a:ext>
                  </a:extLst>
                </a:gridCol>
                <a:gridCol w="4064495">
                  <a:extLst>
                    <a:ext uri="{9D8B030D-6E8A-4147-A177-3AD203B41FA5}">
                      <a16:colId xmlns:a16="http://schemas.microsoft.com/office/drawing/2014/main" val="584911247"/>
                    </a:ext>
                  </a:extLst>
                </a:gridCol>
              </a:tblGrid>
              <a:tr h="253055">
                <a:tc>
                  <a:txBody>
                    <a:bodyPr/>
                    <a:lstStyle/>
                    <a:p>
                      <a:pPr marL="0" marR="0" algn="ctr">
                        <a:lnSpc>
                          <a:spcPct val="107000"/>
                        </a:lnSpc>
                        <a:spcBef>
                          <a:spcPts val="0"/>
                        </a:spcBef>
                        <a:spcAft>
                          <a:spcPts val="0"/>
                        </a:spcAft>
                      </a:pPr>
                      <a:r>
                        <a:rPr lang="en-US" sz="800">
                          <a:effectLst/>
                        </a:rPr>
                        <a:t>Cluster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District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1st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0764511"/>
                  </a:ext>
                </a:extLst>
              </a:tr>
              <a:tr h="265708">
                <a:tc>
                  <a:txBody>
                    <a:bodyPr/>
                    <a:lstStyle/>
                    <a:p>
                      <a:pPr marL="0" marR="0" algn="ctr">
                        <a:lnSpc>
                          <a:spcPct val="107000"/>
                        </a:lnSpc>
                        <a:spcBef>
                          <a:spcPts val="0"/>
                        </a:spcBef>
                        <a:spcAft>
                          <a:spcPts val="0"/>
                        </a:spcAft>
                      </a:pPr>
                      <a:r>
                        <a:rPr lang="en-US" sz="8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800">
                          <a:effectLst/>
                        </a:rPr>
                        <a:t>CIUDAD LINEAL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effectLst/>
                        </a:rPr>
                        <a:t>Park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5065865"/>
                  </a:ext>
                </a:extLst>
              </a:tr>
            </a:tbl>
          </a:graphicData>
        </a:graphic>
      </p:graphicFrame>
      <p:sp>
        <p:nvSpPr>
          <p:cNvPr id="4" name="Content Placeholder 2"/>
          <p:cNvSpPr txBox="1">
            <a:spLocks/>
          </p:cNvSpPr>
          <p:nvPr/>
        </p:nvSpPr>
        <p:spPr>
          <a:xfrm>
            <a:off x="680321" y="2045971"/>
            <a:ext cx="9613861" cy="4000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ES" dirty="0" smtClean="0"/>
              <a:t> </a:t>
            </a:r>
            <a:r>
              <a:rPr lang="es-ES" sz="1200" dirty="0" smtClean="0"/>
              <a:t>Madrid: </a:t>
            </a:r>
            <a:r>
              <a:rPr lang="es-ES" sz="1200" dirty="0" err="1" smtClean="0"/>
              <a:t>Cluster</a:t>
            </a:r>
            <a:r>
              <a:rPr lang="es-ES" sz="1200" dirty="0" smtClean="0"/>
              <a:t> 3</a:t>
            </a:r>
            <a:endParaRPr lang="en-US" sz="1200" dirty="0"/>
          </a:p>
        </p:txBody>
      </p:sp>
    </p:spTree>
    <p:extLst>
      <p:ext uri="{BB962C8B-B14F-4D97-AF65-F5344CB8AC3E}">
        <p14:creationId xmlns:p14="http://schemas.microsoft.com/office/powerpoint/2010/main" val="1158816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Madrid: Segmentation &amp; Clustering</a:t>
            </a:r>
            <a:endParaRPr lang="en-US" dirty="0"/>
          </a:p>
        </p:txBody>
      </p:sp>
      <p:sp>
        <p:nvSpPr>
          <p:cNvPr id="3" name="Content Placeholder 2"/>
          <p:cNvSpPr>
            <a:spLocks noGrp="1"/>
          </p:cNvSpPr>
          <p:nvPr>
            <p:ph idx="1"/>
          </p:nvPr>
        </p:nvSpPr>
        <p:spPr/>
        <p:txBody>
          <a:bodyPr/>
          <a:lstStyle/>
          <a:p>
            <a:pPr marL="0" indent="0">
              <a:buNone/>
            </a:pPr>
            <a:endParaRPr lang="es-ES" dirty="0" smtClean="0"/>
          </a:p>
          <a:p>
            <a:pPr marL="0" indent="0">
              <a:buNone/>
            </a:pPr>
            <a:r>
              <a:rPr lang="es-ES" dirty="0"/>
              <a:t> </a:t>
            </a:r>
            <a:endParaRPr lang="es-ES" dirty="0" smtClean="0"/>
          </a:p>
          <a:p>
            <a:pPr marL="0" indent="0">
              <a:buNone/>
            </a:pPr>
            <a:r>
              <a:rPr lang="es-ES" dirty="0"/>
              <a:t> </a:t>
            </a:r>
            <a:endParaRPr lang="en-US" dirty="0"/>
          </a:p>
        </p:txBody>
      </p:sp>
      <p:sp>
        <p:nvSpPr>
          <p:cNvPr id="4" name="Content Placeholder 2"/>
          <p:cNvSpPr txBox="1">
            <a:spLocks/>
          </p:cNvSpPr>
          <p:nvPr/>
        </p:nvSpPr>
        <p:spPr>
          <a:xfrm>
            <a:off x="680321" y="2045971"/>
            <a:ext cx="9613861" cy="4000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ES" dirty="0" smtClean="0"/>
              <a:t> </a:t>
            </a:r>
            <a:r>
              <a:rPr lang="es-ES" sz="1200" dirty="0" smtClean="0"/>
              <a:t>Madrid: </a:t>
            </a:r>
            <a:r>
              <a:rPr lang="es-ES" sz="1200" dirty="0" err="1" smtClean="0"/>
              <a:t>Cluster</a:t>
            </a:r>
            <a:r>
              <a:rPr lang="es-ES" sz="1200" dirty="0" smtClean="0"/>
              <a:t> 4</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4234285475"/>
              </p:ext>
            </p:extLst>
          </p:nvPr>
        </p:nvGraphicFramePr>
        <p:xfrm>
          <a:off x="876300" y="2446027"/>
          <a:ext cx="9505950" cy="4135755"/>
        </p:xfrm>
        <a:graphic>
          <a:graphicData uri="http://schemas.openxmlformats.org/drawingml/2006/table">
            <a:tbl>
              <a:tblPr firstRow="1" firstCol="1" bandRow="1">
                <a:tableStyleId>{5C22544A-7EE6-4342-B048-85BDC9FD1C3A}</a:tableStyleId>
              </a:tblPr>
              <a:tblGrid>
                <a:gridCol w="489700">
                  <a:extLst>
                    <a:ext uri="{9D8B030D-6E8A-4147-A177-3AD203B41FA5}">
                      <a16:colId xmlns:a16="http://schemas.microsoft.com/office/drawing/2014/main" val="756318680"/>
                    </a:ext>
                  </a:extLst>
                </a:gridCol>
                <a:gridCol w="3948950">
                  <a:extLst>
                    <a:ext uri="{9D8B030D-6E8A-4147-A177-3AD203B41FA5}">
                      <a16:colId xmlns:a16="http://schemas.microsoft.com/office/drawing/2014/main" val="4169206955"/>
                    </a:ext>
                  </a:extLst>
                </a:gridCol>
                <a:gridCol w="5067300">
                  <a:extLst>
                    <a:ext uri="{9D8B030D-6E8A-4147-A177-3AD203B41FA5}">
                      <a16:colId xmlns:a16="http://schemas.microsoft.com/office/drawing/2014/main" val="3187642724"/>
                    </a:ext>
                  </a:extLst>
                </a:gridCol>
              </a:tblGrid>
              <a:tr h="274801">
                <a:tc>
                  <a:txBody>
                    <a:bodyPr/>
                    <a:lstStyle/>
                    <a:p>
                      <a:pPr marL="0" marR="0" algn="ctr">
                        <a:lnSpc>
                          <a:spcPct val="107000"/>
                        </a:lnSpc>
                        <a:spcBef>
                          <a:spcPts val="0"/>
                        </a:spcBef>
                        <a:spcAft>
                          <a:spcPts val="0"/>
                        </a:spcAft>
                      </a:pPr>
                      <a:r>
                        <a:rPr lang="en-US" sz="800">
                          <a:effectLst/>
                        </a:rPr>
                        <a:t>Cluster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effectLst/>
                        </a:rPr>
                        <a:t>District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1st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7123621"/>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BARAJAS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Hotel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6345135"/>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CARABANCHEL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Coffee 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1411531"/>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CARABANCHEL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Plaza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1813489"/>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CARABANCHEL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effectLst/>
                        </a:rPr>
                        <a:t>Brazilian Restaurant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0010282"/>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effectLst/>
                        </a:rPr>
                        <a:t>FUENCARRAL-EL PARDO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Sports Club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3505024"/>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HORTALEZA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Fast Food 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59393935"/>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LATINA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Grocery 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2532071"/>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MORATALAZ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Playground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4508136"/>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MORATALAZ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Playground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5088963"/>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PUENTE DE VALLECAS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Mediterranean 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52543317"/>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SAN BLAS-CANILLEJAS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Fast Food 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3137182"/>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VILLA DE VALLECAS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Grocery 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3499490"/>
                  </a:ext>
                </a:extLst>
              </a:tr>
              <a:tr h="27480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VILLA DE VALLECAS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Grocery 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2707176"/>
                  </a:ext>
                </a:extLst>
              </a:tr>
              <a:tr h="288541">
                <a:tc>
                  <a:txBody>
                    <a:bodyPr/>
                    <a:lstStyle/>
                    <a:p>
                      <a:pPr marL="0" marR="0" algn="ctr">
                        <a:lnSpc>
                          <a:spcPct val="107000"/>
                        </a:lnSpc>
                        <a:spcBef>
                          <a:spcPts val="0"/>
                        </a:spcBef>
                        <a:spcAft>
                          <a:spcPts val="0"/>
                        </a:spcAft>
                      </a:pPr>
                      <a:r>
                        <a:rPr lang="en-US" sz="8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a:effectLst/>
                        </a:rPr>
                        <a:t>VILLAVERDE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effectLst/>
                        </a:rPr>
                        <a:t>Sports Bar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2571317"/>
                  </a:ext>
                </a:extLst>
              </a:tr>
            </a:tbl>
          </a:graphicData>
        </a:graphic>
      </p:graphicFrame>
    </p:spTree>
    <p:extLst>
      <p:ext uri="{BB962C8B-B14F-4D97-AF65-F5344CB8AC3E}">
        <p14:creationId xmlns:p14="http://schemas.microsoft.com/office/powerpoint/2010/main" val="319966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Results</a:t>
            </a:r>
            <a:r>
              <a:rPr lang="en-US" dirty="0"/>
              <a:t/>
            </a:r>
            <a:br>
              <a:rPr lang="en-US" dirty="0"/>
            </a:br>
            <a:endParaRPr lang="en-US" dirty="0"/>
          </a:p>
        </p:txBody>
      </p:sp>
      <p:sp>
        <p:nvSpPr>
          <p:cNvPr id="3" name="Content Placeholder 2"/>
          <p:cNvSpPr>
            <a:spLocks noGrp="1"/>
          </p:cNvSpPr>
          <p:nvPr>
            <p:ph idx="1"/>
          </p:nvPr>
        </p:nvSpPr>
        <p:spPr>
          <a:xfrm>
            <a:off x="680321" y="2105025"/>
            <a:ext cx="9613861" cy="4381500"/>
          </a:xfrm>
        </p:spPr>
        <p:txBody>
          <a:bodyPr>
            <a:normAutofit fontScale="62500" lnSpcReduction="20000"/>
          </a:bodyPr>
          <a:lstStyle/>
          <a:p>
            <a:pPr marL="0" indent="0">
              <a:buNone/>
            </a:pPr>
            <a:r>
              <a:rPr lang="es-ES" sz="2000" dirty="0" smtClean="0"/>
              <a:t>Madrid:</a:t>
            </a:r>
          </a:p>
          <a:p>
            <a:pPr>
              <a:buFontTx/>
              <a:buChar char="-"/>
            </a:pPr>
            <a:r>
              <a:rPr lang="es-ES" sz="2000" dirty="0" err="1" smtClean="0"/>
              <a:t>Districts</a:t>
            </a:r>
            <a:r>
              <a:rPr lang="es-ES" sz="2000" dirty="0" smtClean="0"/>
              <a:t>:		21</a:t>
            </a:r>
          </a:p>
          <a:p>
            <a:pPr>
              <a:buFontTx/>
              <a:buChar char="-"/>
            </a:pPr>
            <a:r>
              <a:rPr lang="es-ES" sz="2000" dirty="0" err="1" smtClean="0"/>
              <a:t>Neighborhoods</a:t>
            </a:r>
            <a:r>
              <a:rPr lang="es-ES" sz="2000" dirty="0" smtClean="0"/>
              <a:t>:	106</a:t>
            </a:r>
          </a:p>
          <a:p>
            <a:pPr>
              <a:buFontTx/>
              <a:buChar char="-"/>
            </a:pPr>
            <a:r>
              <a:rPr lang="es-ES" sz="2000" dirty="0" err="1" smtClean="0"/>
              <a:t>Uniques</a:t>
            </a:r>
            <a:r>
              <a:rPr lang="es-ES" sz="2000" dirty="0" smtClean="0"/>
              <a:t> </a:t>
            </a:r>
            <a:r>
              <a:rPr lang="es-ES" sz="2000" dirty="0" err="1" smtClean="0"/>
              <a:t>categories</a:t>
            </a:r>
            <a:r>
              <a:rPr lang="es-ES" sz="2000" dirty="0" smtClean="0"/>
              <a:t>:	242  </a:t>
            </a:r>
          </a:p>
          <a:p>
            <a:pPr marL="0" indent="0">
              <a:buNone/>
            </a:pPr>
            <a:r>
              <a:rPr lang="en-US" sz="2000" dirty="0"/>
              <a:t>1st. Most Common Venues:</a:t>
            </a:r>
          </a:p>
          <a:p>
            <a:pPr marL="0" indent="0">
              <a:buNone/>
            </a:pPr>
            <a:r>
              <a:rPr lang="en-US" sz="2000" dirty="0"/>
              <a:t>- Cluster 0:  Spanish Restaurant              </a:t>
            </a:r>
          </a:p>
          <a:p>
            <a:pPr marL="0" indent="0">
              <a:buNone/>
            </a:pPr>
            <a:r>
              <a:rPr lang="en-US" sz="2000" dirty="0"/>
              <a:t>- Cluster 1:  Spanish Restaurant</a:t>
            </a:r>
          </a:p>
          <a:p>
            <a:pPr marL="0" indent="0">
              <a:buNone/>
            </a:pPr>
            <a:r>
              <a:rPr lang="en-US" sz="2000" dirty="0"/>
              <a:t>- Cluster 2:  Spanish Restaurant</a:t>
            </a:r>
          </a:p>
          <a:p>
            <a:pPr marL="0" indent="0">
              <a:buNone/>
            </a:pPr>
            <a:r>
              <a:rPr lang="en-US" sz="2000" dirty="0"/>
              <a:t>- Cluster 3:  Grocery Store</a:t>
            </a:r>
          </a:p>
          <a:p>
            <a:pPr marL="0" indent="0">
              <a:buNone/>
            </a:pPr>
            <a:r>
              <a:rPr lang="en-US" sz="2000" dirty="0"/>
              <a:t>- Cluster 4:  Bar</a:t>
            </a:r>
          </a:p>
          <a:p>
            <a:pPr marL="0" indent="0">
              <a:buNone/>
            </a:pPr>
            <a:r>
              <a:rPr lang="en-US" sz="2000" dirty="0"/>
              <a:t>Madrid has the largest number of restaurants </a:t>
            </a:r>
            <a:r>
              <a:rPr lang="en-US" sz="2000" dirty="0" err="1"/>
              <a:t>percapita</a:t>
            </a:r>
            <a:r>
              <a:rPr lang="en-US" sz="2000" dirty="0"/>
              <a:t> by districts and neighborhoods</a:t>
            </a:r>
          </a:p>
          <a:p>
            <a:pPr marL="0" indent="0">
              <a:buNone/>
            </a:pPr>
            <a:r>
              <a:rPr lang="en-US" sz="2000" dirty="0"/>
              <a:t>Price increase per square meter/year</a:t>
            </a:r>
          </a:p>
          <a:p>
            <a:pPr marL="0" indent="0">
              <a:buNone/>
            </a:pPr>
            <a:r>
              <a:rPr lang="en-US" sz="2000" dirty="0"/>
              <a:t>The increase in the rental price is determined by:</a:t>
            </a:r>
          </a:p>
          <a:p>
            <a:pPr marL="0" indent="0">
              <a:buNone/>
            </a:pPr>
            <a:endParaRPr lang="en-US" sz="2000" dirty="0"/>
          </a:p>
          <a:p>
            <a:pPr marL="0" indent="0">
              <a:buNone/>
            </a:pPr>
            <a:r>
              <a:rPr lang="en-US" sz="2000" dirty="0"/>
              <a:t>1.	The proximity of the district / neighborhood to the downtown area.</a:t>
            </a:r>
          </a:p>
          <a:p>
            <a:pPr marL="0" indent="0">
              <a:buNone/>
            </a:pPr>
            <a:r>
              <a:rPr lang="en-US" sz="2000" dirty="0"/>
              <a:t>2.	The number of venues in each district/neighborhood</a:t>
            </a:r>
          </a:p>
          <a:p>
            <a:pPr marL="0" indent="0">
              <a:buNone/>
            </a:pPr>
            <a:endParaRPr lang="en-US" sz="1200" dirty="0"/>
          </a:p>
        </p:txBody>
      </p:sp>
    </p:spTree>
    <p:extLst>
      <p:ext uri="{BB962C8B-B14F-4D97-AF65-F5344CB8AC3E}">
        <p14:creationId xmlns:p14="http://schemas.microsoft.com/office/powerpoint/2010/main" val="293792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Discussion</a:t>
            </a:r>
            <a:r>
              <a:rPr lang="en-US" dirty="0"/>
              <a:t/>
            </a:r>
            <a:br>
              <a:rPr lang="en-US" dirty="0"/>
            </a:br>
            <a:endParaRPr lang="en-US" dirty="0"/>
          </a:p>
        </p:txBody>
      </p:sp>
      <p:sp>
        <p:nvSpPr>
          <p:cNvPr id="3" name="Content Placeholder 2"/>
          <p:cNvSpPr>
            <a:spLocks noGrp="1"/>
          </p:cNvSpPr>
          <p:nvPr>
            <p:ph idx="1"/>
          </p:nvPr>
        </p:nvSpPr>
        <p:spPr>
          <a:xfrm>
            <a:off x="680321" y="2336873"/>
            <a:ext cx="9613861" cy="4206802"/>
          </a:xfrm>
        </p:spPr>
        <p:txBody>
          <a:bodyPr>
            <a:normAutofit/>
          </a:bodyPr>
          <a:lstStyle/>
          <a:p>
            <a:pPr marL="0" indent="0">
              <a:buNone/>
            </a:pPr>
            <a:r>
              <a:rPr lang="en-US" dirty="0" smtClean="0"/>
              <a:t>a. Are </a:t>
            </a:r>
            <a:r>
              <a:rPr lang="en-US" dirty="0"/>
              <a:t>the results obtained sufficient to identify and distinguish different districts and describe the  correlation of the most common places registered in Foursquare?</a:t>
            </a:r>
          </a:p>
          <a:p>
            <a:pPr marL="0" indent="0">
              <a:buNone/>
            </a:pPr>
            <a:r>
              <a:rPr lang="en-US" dirty="0" smtClean="0"/>
              <a:t>b. In </a:t>
            </a:r>
            <a:r>
              <a:rPr lang="en-US" dirty="0"/>
              <a:t>fact, similar cities may or may not have similar places. Then, an additional step in this classification would be to find a method to extract these common places and integrate spatial correlations between different neighborhoods or districts.</a:t>
            </a:r>
          </a:p>
          <a:p>
            <a:pPr marL="0" indent="0">
              <a:buNone/>
            </a:pPr>
            <a:r>
              <a:rPr lang="en-US" dirty="0" smtClean="0"/>
              <a:t>c. However</a:t>
            </a:r>
            <a:r>
              <a:rPr lang="en-US" dirty="0"/>
              <a:t>, the proposed segmentation and clustering is a first approach towards a quantitative and systematic comparison of the different districts/neighborhoods</a:t>
            </a:r>
          </a:p>
          <a:p>
            <a:pPr marL="0" indent="0">
              <a:buNone/>
            </a:pPr>
            <a:endParaRPr lang="en-US" dirty="0"/>
          </a:p>
        </p:txBody>
      </p:sp>
    </p:spTree>
    <p:extLst>
      <p:ext uri="{BB962C8B-B14F-4D97-AF65-F5344CB8AC3E}">
        <p14:creationId xmlns:p14="http://schemas.microsoft.com/office/powerpoint/2010/main" val="36775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Introduction</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a:t>Madrid</a:t>
            </a:r>
            <a:r>
              <a:rPr lang="en-US" dirty="0"/>
              <a:t> is the capital of Spain and the largest municipality in both the Community of Madrid and Spain as a whole. The city has almost 3.3 million inhabitants and a metropolitan area population of approximately 6.5 million. It is the third-largest city in the European Union (EU), smaller than only London and Berlin, and its monocentric metropolitan area is the third-largest in the EU, smaller only than those of London and </a:t>
            </a:r>
            <a:r>
              <a:rPr lang="en-US" dirty="0" err="1"/>
              <a:t>Paris.The</a:t>
            </a:r>
            <a:r>
              <a:rPr lang="en-US" dirty="0"/>
              <a:t> municipality covers 604.3 km2 (233.3 </a:t>
            </a:r>
            <a:r>
              <a:rPr lang="en-US" dirty="0" err="1"/>
              <a:t>sq</a:t>
            </a:r>
            <a:r>
              <a:rPr lang="en-US" dirty="0"/>
              <a:t> mi). The Madrid urban agglomeration has the third-largest GDP in the European Union and its influence in politics, education, entertainment, environment, media, fashion, science, culture, and the arts all contribute to its status as one of the world's major global cities. Madrid is home to two world-famous football clubs, Real Madrid and </a:t>
            </a:r>
            <a:r>
              <a:rPr lang="en-US" dirty="0" err="1"/>
              <a:t>Atlético</a:t>
            </a:r>
            <a:r>
              <a:rPr lang="en-US" dirty="0"/>
              <a:t> Madrid. Due to its economic output, high standard of living, and market size, Madrid is considered the leading economic hub of the Iberian Peninsula and of Southern Europe</a:t>
            </a:r>
          </a:p>
          <a:p>
            <a:endParaRPr lang="en-US" dirty="0"/>
          </a:p>
        </p:txBody>
      </p:sp>
    </p:spTree>
    <p:extLst>
      <p:ext uri="{BB962C8B-B14F-4D97-AF65-F5344CB8AC3E}">
        <p14:creationId xmlns:p14="http://schemas.microsoft.com/office/powerpoint/2010/main" val="280921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Conclusion</a:t>
            </a:r>
            <a:r>
              <a:rPr lang="en-US" dirty="0"/>
              <a:t/>
            </a:r>
            <a:br>
              <a:rPr lang="en-US" dirty="0"/>
            </a:br>
            <a:endParaRPr lang="en-US" dirty="0"/>
          </a:p>
        </p:txBody>
      </p:sp>
      <p:sp>
        <p:nvSpPr>
          <p:cNvPr id="3" name="Content Placeholder 2"/>
          <p:cNvSpPr>
            <a:spLocks noGrp="1"/>
          </p:cNvSpPr>
          <p:nvPr>
            <p:ph idx="1"/>
          </p:nvPr>
        </p:nvSpPr>
        <p:spPr/>
        <p:txBody>
          <a:bodyPr/>
          <a:lstStyle/>
          <a:p>
            <a:pPr marL="457200" indent="-457200">
              <a:buAutoNum type="alphaLcPeriod"/>
            </a:pPr>
            <a:r>
              <a:rPr lang="en-US" dirty="0" smtClean="0"/>
              <a:t>We </a:t>
            </a:r>
            <a:r>
              <a:rPr lang="en-US" dirty="0"/>
              <a:t>can captured data of common places all around the world using Foursquare </a:t>
            </a:r>
            <a:r>
              <a:rPr lang="en-US" dirty="0" smtClean="0"/>
              <a:t>API</a:t>
            </a:r>
          </a:p>
          <a:p>
            <a:pPr marL="457200" indent="-457200">
              <a:buAutoNum type="alphaLcPeriod"/>
            </a:pPr>
            <a:endParaRPr lang="en-US" dirty="0"/>
          </a:p>
          <a:p>
            <a:pPr marL="457200" indent="-457200">
              <a:buAutoNum type="alphaLcPeriod" startAt="2"/>
            </a:pPr>
            <a:r>
              <a:rPr lang="en-US" dirty="0" smtClean="0"/>
              <a:t>We </a:t>
            </a:r>
            <a:r>
              <a:rPr lang="en-US" dirty="0"/>
              <a:t>can differentiate, with the results obtained, the districts and neighborhoods of Madrid and the factors that influence the increase in rental price apartment</a:t>
            </a:r>
            <a:r>
              <a:rPr lang="en-US" dirty="0" smtClean="0"/>
              <a:t>.</a:t>
            </a:r>
          </a:p>
          <a:p>
            <a:pPr marL="0" indent="0">
              <a:buNone/>
            </a:pPr>
            <a:endParaRPr lang="en-US" dirty="0"/>
          </a:p>
          <a:p>
            <a:pPr marL="0" indent="0">
              <a:buNone/>
            </a:pPr>
            <a:r>
              <a:rPr lang="en-US" dirty="0" smtClean="0"/>
              <a:t>c.  More </a:t>
            </a:r>
            <a:r>
              <a:rPr lang="en-US" dirty="0"/>
              <a:t>studies are needed to relate the acquired data and then observe them with more significant and objective results.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968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Objectives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a:t>
            </a:r>
            <a:r>
              <a:rPr lang="en-US" dirty="0" smtClean="0"/>
              <a:t>presentation, </a:t>
            </a:r>
            <a:r>
              <a:rPr lang="en-US" dirty="0"/>
              <a:t>we will study in details the area classification using Foursquare data and machine learning segmentation and clustering. The aim of this report is to segment areas of Madrid based on the most common places captured from Foursquare.</a:t>
            </a:r>
          </a:p>
          <a:p>
            <a:endParaRPr lang="en-US" dirty="0"/>
          </a:p>
        </p:txBody>
      </p:sp>
    </p:spTree>
    <p:extLst>
      <p:ext uri="{BB962C8B-B14F-4D97-AF65-F5344CB8AC3E}">
        <p14:creationId xmlns:p14="http://schemas.microsoft.com/office/powerpoint/2010/main" val="181557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Data</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data acquired from:</a:t>
            </a:r>
          </a:p>
          <a:p>
            <a:r>
              <a:rPr lang="en-US" dirty="0"/>
              <a:t>URLs: </a:t>
            </a:r>
            <a:r>
              <a:rPr lang="en-US" u="sng" dirty="0">
                <a:hlinkClick r:id="rId2"/>
              </a:rPr>
              <a:t>https://datos.madrid.es/sites/v/index.jsp?vgnextoid=374512b9ace9f310VgnVCM100000171f5a0aRCRD&amp;buscar=true&amp;Texto=&amp;Sector=vivienda&amp;Formato=&amp;Periodicidad=&amp;orderByCombo=CONTENT_INSTANCE_NAME_DECODE</a:t>
            </a:r>
            <a:endParaRPr lang="en-US" dirty="0"/>
          </a:p>
          <a:p>
            <a:r>
              <a:rPr lang="en-US" dirty="0"/>
              <a:t>The data </a:t>
            </a:r>
            <a:r>
              <a:rPr lang="en-US" dirty="0" err="1"/>
              <a:t>adquired</a:t>
            </a:r>
            <a:r>
              <a:rPr lang="en-US" dirty="0"/>
              <a:t> from URL, was restructured for easier manipulation and reading into files:</a:t>
            </a:r>
          </a:p>
          <a:p>
            <a:endParaRPr lang="en-US" dirty="0"/>
          </a:p>
          <a:p>
            <a:pPr lvl="0"/>
            <a:r>
              <a:rPr lang="en-US" dirty="0"/>
              <a:t>MADRID_RENT_APARMENTS.csv</a:t>
            </a:r>
          </a:p>
          <a:p>
            <a:endParaRPr lang="en-US" dirty="0"/>
          </a:p>
        </p:txBody>
      </p:sp>
    </p:spTree>
    <p:extLst>
      <p:ext uri="{BB962C8B-B14F-4D97-AF65-F5344CB8AC3E}">
        <p14:creationId xmlns:p14="http://schemas.microsoft.com/office/powerpoint/2010/main" val="205604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Madrid</a:t>
            </a:r>
            <a:r>
              <a:rPr lang="en-US" b="1" dirty="0"/>
              <a:t>: Analyzing and visualization </a:t>
            </a:r>
            <a:r>
              <a:rPr lang="en-US" dirty="0"/>
              <a:t/>
            </a:r>
            <a:br>
              <a:rPr lang="en-US" dirty="0"/>
            </a:br>
            <a:r>
              <a:rPr lang="en-US" b="1" dirty="0"/>
              <a:t>4.1 Madrid: Map</a:t>
            </a:r>
            <a:endParaRPr lang="en-US" dirty="0"/>
          </a:p>
        </p:txBody>
      </p:sp>
      <p:sp>
        <p:nvSpPr>
          <p:cNvPr id="3" name="Content Placeholder 2"/>
          <p:cNvSpPr>
            <a:spLocks noGrp="1"/>
          </p:cNvSpPr>
          <p:nvPr>
            <p:ph idx="1"/>
          </p:nvPr>
        </p:nvSpPr>
        <p:spPr>
          <a:xfrm>
            <a:off x="680321" y="2125980"/>
            <a:ext cx="9613861" cy="4011051"/>
          </a:xfrm>
        </p:spPr>
        <p:txBody>
          <a:bodyPr/>
          <a:lstStyle/>
          <a:p>
            <a:pPr marL="0" indent="0">
              <a:buNone/>
            </a:pPr>
            <a:r>
              <a:rPr lang="en-US" sz="1100" dirty="0" smtClean="0"/>
              <a:t>Coordinates </a:t>
            </a:r>
            <a:r>
              <a:rPr lang="en-US" sz="1100" dirty="0"/>
              <a:t>of Madrid:  40.4167047, -3.7035825</a:t>
            </a:r>
          </a:p>
          <a:p>
            <a:pPr marL="0" indent="0">
              <a:buNone/>
            </a:pP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11" y="2354580"/>
            <a:ext cx="9528372" cy="4343061"/>
          </a:xfrm>
          <a:prstGeom prst="rect">
            <a:avLst/>
          </a:prstGeom>
        </p:spPr>
      </p:pic>
    </p:spTree>
    <p:extLst>
      <p:ext uri="{BB962C8B-B14F-4D97-AF65-F5344CB8AC3E}">
        <p14:creationId xmlns:p14="http://schemas.microsoft.com/office/powerpoint/2010/main" val="141554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4</a:t>
            </a:r>
            <a:r>
              <a:rPr lang="en-US" b="1" dirty="0"/>
              <a:t>.   Madrid: Analyzing and visualization </a:t>
            </a:r>
            <a:r>
              <a:rPr lang="en-US" dirty="0"/>
              <a:t/>
            </a:r>
            <a:br>
              <a:rPr lang="en-US" dirty="0"/>
            </a:br>
            <a:r>
              <a:rPr lang="en-US" b="1" dirty="0" smtClean="0"/>
              <a:t>4.2 </a:t>
            </a:r>
            <a:r>
              <a:rPr lang="en-US" b="1" dirty="0"/>
              <a:t>Madrid: </a:t>
            </a:r>
            <a:r>
              <a:rPr lang="en-US" b="1" dirty="0"/>
              <a:t>Districts  &amp; Neighborhoods </a:t>
            </a:r>
            <a:r>
              <a:rPr lang="en-US" dirty="0"/>
              <a:t/>
            </a:r>
            <a:br>
              <a:rPr lang="en-US" dirty="0"/>
            </a:br>
            <a:endParaRPr lang="en-US" dirty="0"/>
          </a:p>
        </p:txBody>
      </p:sp>
      <p:sp>
        <p:nvSpPr>
          <p:cNvPr id="3" name="Content Placeholder 2"/>
          <p:cNvSpPr>
            <a:spLocks noGrp="1"/>
          </p:cNvSpPr>
          <p:nvPr>
            <p:ph idx="1"/>
          </p:nvPr>
        </p:nvSpPr>
        <p:spPr>
          <a:xfrm>
            <a:off x="680321" y="2080260"/>
            <a:ext cx="9613861" cy="4594860"/>
          </a:xfrm>
        </p:spPr>
        <p:txBody>
          <a:bodyPr/>
          <a:lstStyle/>
          <a:p>
            <a:r>
              <a:rPr lang="es-ES" sz="1400" dirty="0" smtClean="0"/>
              <a:t>Madrid has 21 </a:t>
            </a:r>
            <a:r>
              <a:rPr lang="es-ES" sz="1400" dirty="0" err="1" smtClean="0"/>
              <a:t>districts</a:t>
            </a:r>
            <a:r>
              <a:rPr lang="es-ES" sz="1400" dirty="0" smtClean="0"/>
              <a:t> and 106 </a:t>
            </a:r>
            <a:r>
              <a:rPr lang="es-ES" sz="1400" dirty="0" err="1" smtClean="0"/>
              <a:t>neighborhoods</a:t>
            </a:r>
            <a:endParaRPr lang="es-ES" sz="1400" dirty="0" smtClean="0"/>
          </a:p>
          <a:p>
            <a:endParaRPr lang="es-ES" dirty="0"/>
          </a:p>
          <a:p>
            <a:endParaRPr lang="es-E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34470483"/>
              </p:ext>
            </p:extLst>
          </p:nvPr>
        </p:nvGraphicFramePr>
        <p:xfrm>
          <a:off x="834390" y="2354587"/>
          <a:ext cx="9459792" cy="4084312"/>
        </p:xfrm>
        <a:graphic>
          <a:graphicData uri="http://schemas.openxmlformats.org/drawingml/2006/table">
            <a:tbl>
              <a:tblPr firstRow="1" firstCol="1" bandRow="1">
                <a:tableStyleId>{5C22544A-7EE6-4342-B048-85BDC9FD1C3A}</a:tableStyleId>
              </a:tblPr>
              <a:tblGrid>
                <a:gridCol w="420044">
                  <a:extLst>
                    <a:ext uri="{9D8B030D-6E8A-4147-A177-3AD203B41FA5}">
                      <a16:colId xmlns:a16="http://schemas.microsoft.com/office/drawing/2014/main" val="3268145542"/>
                    </a:ext>
                  </a:extLst>
                </a:gridCol>
                <a:gridCol w="2843849">
                  <a:extLst>
                    <a:ext uri="{9D8B030D-6E8A-4147-A177-3AD203B41FA5}">
                      <a16:colId xmlns:a16="http://schemas.microsoft.com/office/drawing/2014/main" val="2354969675"/>
                    </a:ext>
                  </a:extLst>
                </a:gridCol>
                <a:gridCol w="6195899">
                  <a:extLst>
                    <a:ext uri="{9D8B030D-6E8A-4147-A177-3AD203B41FA5}">
                      <a16:colId xmlns:a16="http://schemas.microsoft.com/office/drawing/2014/main" val="618325960"/>
                    </a:ext>
                  </a:extLst>
                </a:gridCol>
              </a:tblGrid>
              <a:tr h="150241">
                <a:tc>
                  <a:txBody>
                    <a:bodyPr/>
                    <a:lstStyle/>
                    <a:p>
                      <a:pPr marL="0" marR="0" algn="ctr">
                        <a:lnSpc>
                          <a:spcPct val="107000"/>
                        </a:lnSpc>
                        <a:spcBef>
                          <a:spcPts val="0"/>
                        </a:spcBef>
                        <a:spcAft>
                          <a:spcPts val="0"/>
                        </a:spcAft>
                      </a:pPr>
                      <a:r>
                        <a:rPr lang="en-US" sz="7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District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n-US" sz="700">
                          <a:effectLst/>
                        </a:rPr>
                        <a:t>Neighborhood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3899361149"/>
                  </a:ext>
                </a:extLst>
              </a:tr>
              <a:tr h="143063">
                <a:tc>
                  <a:txBody>
                    <a:bodyPr/>
                    <a:lstStyle/>
                    <a:p>
                      <a:pPr marL="0" marR="0" algn="ctr">
                        <a:lnSpc>
                          <a:spcPct val="107000"/>
                        </a:lnSpc>
                        <a:spcBef>
                          <a:spcPts val="0"/>
                        </a:spcBef>
                        <a:spcAft>
                          <a:spcPts val="0"/>
                        </a:spcAft>
                      </a:pPr>
                      <a:r>
                        <a:rPr lang="en-US" sz="7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ARGANZUELA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IMPERIAL, ACACIAS, PALOS DE MOGUER, DELICIAS,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1061885393"/>
                  </a:ext>
                </a:extLst>
              </a:tr>
              <a:tr h="143063">
                <a:tc>
                  <a:txBody>
                    <a:bodyPr/>
                    <a:lstStyle/>
                    <a:p>
                      <a:pPr marL="0" marR="0" algn="ctr">
                        <a:lnSpc>
                          <a:spcPct val="107000"/>
                        </a:lnSpc>
                        <a:spcBef>
                          <a:spcPts val="0"/>
                        </a:spcBef>
                        <a:spcAft>
                          <a:spcPts val="0"/>
                        </a:spcAft>
                      </a:pPr>
                      <a:r>
                        <a:rPr lang="en-US" sz="7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BARAJAS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TIMON, ALAMEDA DE OSUNA, TIMON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3827177973"/>
                  </a:ext>
                </a:extLst>
              </a:tr>
              <a:tr h="143063">
                <a:tc>
                  <a:txBody>
                    <a:bodyPr/>
                    <a:lstStyle/>
                    <a:p>
                      <a:pPr marL="0" marR="0" algn="ctr">
                        <a:lnSpc>
                          <a:spcPct val="107000"/>
                        </a:lnSpc>
                        <a:spcBef>
                          <a:spcPts val="0"/>
                        </a:spcBef>
                        <a:spcAft>
                          <a:spcPts val="0"/>
                        </a:spcAft>
                      </a:pPr>
                      <a:r>
                        <a:rPr lang="en-US" sz="700" dirty="0">
                          <a:effectLst/>
                        </a:rPr>
                        <a:t>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CARABANCHEL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COMILLAS, SAN ISIDRO, OPAÑEL, ABRANTES, PUERTA...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498219640"/>
                  </a:ext>
                </a:extLst>
              </a:tr>
              <a:tr h="143063">
                <a:tc>
                  <a:txBody>
                    <a:bodyPr/>
                    <a:lstStyle/>
                    <a:p>
                      <a:pPr marL="0" marR="0" algn="ctr">
                        <a:lnSpc>
                          <a:spcPct val="107000"/>
                        </a:lnSpc>
                        <a:spcBef>
                          <a:spcPts val="0"/>
                        </a:spcBef>
                        <a:spcAft>
                          <a:spcPts val="0"/>
                        </a:spcAft>
                      </a:pPr>
                      <a:r>
                        <a:rPr lang="en-US" sz="7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CENTRO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JUSTICIA, UNIVERSIDAD, PALACIO, EMBAJADORES, 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3392107878"/>
                  </a:ext>
                </a:extLst>
              </a:tr>
              <a:tr h="143063">
                <a:tc>
                  <a:txBody>
                    <a:bodyPr/>
                    <a:lstStyle/>
                    <a:p>
                      <a:pPr marL="0" marR="0" algn="ctr">
                        <a:lnSpc>
                          <a:spcPct val="107000"/>
                        </a:lnSpc>
                        <a:spcBef>
                          <a:spcPts val="0"/>
                        </a:spcBef>
                        <a:spcAft>
                          <a:spcPts val="0"/>
                        </a:spcAft>
                      </a:pPr>
                      <a:r>
                        <a:rPr lang="en-US" sz="7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CHAMARTIN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PROSPERIDAD, CIUDAD JARDIN, EL VISO, NUEVA ESPAÑA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267131764"/>
                  </a:ext>
                </a:extLst>
              </a:tr>
              <a:tr h="143063">
                <a:tc>
                  <a:txBody>
                    <a:bodyPr/>
                    <a:lstStyle/>
                    <a:p>
                      <a:pPr marL="0" marR="0" algn="ctr">
                        <a:lnSpc>
                          <a:spcPct val="107000"/>
                        </a:lnSpc>
                        <a:spcBef>
                          <a:spcPts val="0"/>
                        </a:spcBef>
                        <a:spcAft>
                          <a:spcPts val="0"/>
                        </a:spcAft>
                      </a:pPr>
                      <a:r>
                        <a:rPr lang="en-US" sz="700">
                          <a:effectLst/>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CHAMBERI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RIOS ROSAS, VALLEHERMOSO, TRAFALGAR, ARAPILES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3850301372"/>
                  </a:ext>
                </a:extLst>
              </a:tr>
              <a:tr h="143063">
                <a:tc>
                  <a:txBody>
                    <a:bodyPr/>
                    <a:lstStyle/>
                    <a:p>
                      <a:pPr marL="0" marR="0" algn="ctr">
                        <a:lnSpc>
                          <a:spcPct val="107000"/>
                        </a:lnSpc>
                        <a:spcBef>
                          <a:spcPts val="0"/>
                        </a:spcBef>
                        <a:spcAft>
                          <a:spcPts val="0"/>
                        </a:spcAft>
                      </a:pPr>
                      <a:r>
                        <a:rPr lang="en-US" sz="7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CIUDAD LINEAL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PUEBLO NUEVO, VENTAS, SAN PASCUAL, QUINTANA, 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3303389662"/>
                  </a:ext>
                </a:extLst>
              </a:tr>
              <a:tr h="143063">
                <a:tc>
                  <a:txBody>
                    <a:bodyPr/>
                    <a:lstStyle/>
                    <a:p>
                      <a:pPr marL="0" marR="0" algn="ctr">
                        <a:lnSpc>
                          <a:spcPct val="107000"/>
                        </a:lnSpc>
                        <a:spcBef>
                          <a:spcPts val="0"/>
                        </a:spcBef>
                        <a:spcAft>
                          <a:spcPts val="0"/>
                        </a:spcAft>
                      </a:pPr>
                      <a:r>
                        <a:rPr lang="en-US" sz="7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dirty="0">
                          <a:effectLst/>
                        </a:rPr>
                        <a:t>FUENCARRAL-EL PARDO</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LA PAZ, EL PILAR, VALVERDE, MIRASIERRA, PEÑA 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2584453479"/>
                  </a:ext>
                </a:extLst>
              </a:tr>
              <a:tr h="143063">
                <a:tc>
                  <a:txBody>
                    <a:bodyPr/>
                    <a:lstStyle/>
                    <a:p>
                      <a:pPr marL="0" marR="0" algn="ctr">
                        <a:lnSpc>
                          <a:spcPct val="107000"/>
                        </a:lnSpc>
                        <a:spcBef>
                          <a:spcPts val="0"/>
                        </a:spcBef>
                        <a:spcAft>
                          <a:spcPts val="0"/>
                        </a:spcAft>
                      </a:pPr>
                      <a:r>
                        <a:rPr lang="en-US" sz="7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HORTALEZA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HELLIN, PINAR DEL REY, APOSTOL SANTIAGO, CANIL...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3463474346"/>
                  </a:ext>
                </a:extLst>
              </a:tr>
              <a:tr h="220542">
                <a:tc>
                  <a:txBody>
                    <a:bodyPr/>
                    <a:lstStyle/>
                    <a:p>
                      <a:pPr marL="0" marR="0" algn="ctr">
                        <a:lnSpc>
                          <a:spcPct val="107000"/>
                        </a:lnSpc>
                        <a:spcBef>
                          <a:spcPts val="0"/>
                        </a:spcBef>
                        <a:spcAft>
                          <a:spcPts val="0"/>
                        </a:spcAft>
                      </a:pPr>
                      <a:r>
                        <a:rPr lang="en-US" sz="7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LATINA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LUCERO, PUERTA DEL ANGEL, LAS AGUILAS, CAMPAME...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561994739"/>
                  </a:ext>
                </a:extLst>
              </a:tr>
              <a:tr h="220542">
                <a:tc>
                  <a:txBody>
                    <a:bodyPr/>
                    <a:lstStyle/>
                    <a:p>
                      <a:pPr marL="0" marR="0" algn="ctr">
                        <a:lnSpc>
                          <a:spcPct val="107000"/>
                        </a:lnSpc>
                        <a:spcBef>
                          <a:spcPts val="0"/>
                        </a:spcBef>
                        <a:spcAft>
                          <a:spcPts val="0"/>
                        </a:spcAft>
                      </a:pPr>
                      <a:r>
                        <a:rPr lang="en-US" sz="7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MONCLOA-ARAVACA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CASA DE CAMPO, ARGUELLES, ARAVACA, VALDEZARZA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3671104139"/>
                  </a:ext>
                </a:extLst>
              </a:tr>
              <a:tr h="220542">
                <a:tc>
                  <a:txBody>
                    <a:bodyPr/>
                    <a:lstStyle/>
                    <a:p>
                      <a:pPr marL="0" marR="0" algn="ctr">
                        <a:lnSpc>
                          <a:spcPct val="107000"/>
                        </a:lnSpc>
                        <a:spcBef>
                          <a:spcPts val="0"/>
                        </a:spcBef>
                        <a:spcAft>
                          <a:spcPts val="0"/>
                        </a:spcAft>
                      </a:pPr>
                      <a:r>
                        <a:rPr lang="en-US" sz="7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MORATALAZ</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VINATEROS, PAVONES, MEDIA LEGUA, MARROQUINA, 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2804459265"/>
                  </a:ext>
                </a:extLst>
              </a:tr>
              <a:tr h="220542">
                <a:tc>
                  <a:txBody>
                    <a:bodyPr/>
                    <a:lstStyle/>
                    <a:p>
                      <a:pPr marL="0" marR="0" algn="ctr">
                        <a:lnSpc>
                          <a:spcPct val="107000"/>
                        </a:lnSpc>
                        <a:spcBef>
                          <a:spcPts val="0"/>
                        </a:spcBef>
                        <a:spcAft>
                          <a:spcPts val="0"/>
                        </a:spcAft>
                      </a:pPr>
                      <a:r>
                        <a:rPr lang="en-US" sz="700">
                          <a:effectLst/>
                        </a:rPr>
                        <a:t>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PUENTE DE VALLECAS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PALOMERAS SURESTE, PALOMERAS BAJAS, PORTAZGO,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338128934"/>
                  </a:ext>
                </a:extLst>
              </a:tr>
              <a:tr h="220542">
                <a:tc>
                  <a:txBody>
                    <a:bodyPr/>
                    <a:lstStyle/>
                    <a:p>
                      <a:pPr marL="0" marR="0" algn="ctr">
                        <a:lnSpc>
                          <a:spcPct val="107000"/>
                        </a:lnSpc>
                        <a:spcBef>
                          <a:spcPts val="0"/>
                        </a:spcBef>
                        <a:spcAft>
                          <a:spcPts val="0"/>
                        </a:spcAft>
                      </a:pPr>
                      <a:r>
                        <a:rPr lang="en-US" sz="700">
                          <a:effectLst/>
                        </a:rPr>
                        <a:t>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RETIRO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ESTRELLA, PACIFICO, ADELFAS, NIÑO JESUS, IBIZA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4065298746"/>
                  </a:ext>
                </a:extLst>
              </a:tr>
              <a:tr h="220542">
                <a:tc>
                  <a:txBody>
                    <a:bodyPr/>
                    <a:lstStyle/>
                    <a:p>
                      <a:pPr marL="0" marR="0" algn="ctr">
                        <a:lnSpc>
                          <a:spcPct val="107000"/>
                        </a:lnSpc>
                        <a:spcBef>
                          <a:spcPts val="0"/>
                        </a:spcBef>
                        <a:spcAft>
                          <a:spcPts val="0"/>
                        </a:spcAft>
                      </a:pPr>
                      <a:r>
                        <a:rPr lang="en-US" sz="700">
                          <a:effectLst/>
                        </a:rPr>
                        <a:t>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SALAMANCA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dirty="0">
                          <a:effectLst/>
                        </a:rPr>
                        <a:t>CASTELLANA, FUENTE DEL BERRO, GUINDALERA, RECO...</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3642895741"/>
                  </a:ext>
                </a:extLst>
              </a:tr>
              <a:tr h="220542">
                <a:tc>
                  <a:txBody>
                    <a:bodyPr/>
                    <a:lstStyle/>
                    <a:p>
                      <a:pPr marL="0" marR="0" algn="ctr">
                        <a:lnSpc>
                          <a:spcPct val="107000"/>
                        </a:lnSpc>
                        <a:spcBef>
                          <a:spcPts val="0"/>
                        </a:spcBef>
                        <a:spcAft>
                          <a:spcPts val="0"/>
                        </a:spcAft>
                      </a:pPr>
                      <a:r>
                        <a:rPr lang="en-US" sz="700">
                          <a:effectLst/>
                        </a:rPr>
                        <a:t>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SAN BLAS-CANILLEJAS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HELLIN, REJAS, ARCOS, EL SALVADOR, SIMANCAS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787967204"/>
                  </a:ext>
                </a:extLst>
              </a:tr>
              <a:tr h="220542">
                <a:tc>
                  <a:txBody>
                    <a:bodyPr/>
                    <a:lstStyle/>
                    <a:p>
                      <a:pPr marL="0" marR="0" algn="ctr">
                        <a:lnSpc>
                          <a:spcPct val="107000"/>
                        </a:lnSpc>
                        <a:spcBef>
                          <a:spcPts val="0"/>
                        </a:spcBef>
                        <a:spcAft>
                          <a:spcPts val="0"/>
                        </a:spcAft>
                      </a:pPr>
                      <a:r>
                        <a:rPr lang="en-US" sz="700">
                          <a:effectLst/>
                        </a:rPr>
                        <a:t>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TETUAN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CUATRO CAMINOS, CASTILLEJOS, ALMENARA, BELLAS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1101971524"/>
                  </a:ext>
                </a:extLst>
              </a:tr>
              <a:tr h="220542">
                <a:tc>
                  <a:txBody>
                    <a:bodyPr/>
                    <a:lstStyle/>
                    <a:p>
                      <a:pPr marL="0" marR="0" algn="ctr">
                        <a:lnSpc>
                          <a:spcPct val="107000"/>
                        </a:lnSpc>
                        <a:spcBef>
                          <a:spcPts val="0"/>
                        </a:spcBef>
                        <a:spcAft>
                          <a:spcPts val="0"/>
                        </a:spcAft>
                      </a:pPr>
                      <a:r>
                        <a:rPr lang="en-US" sz="700">
                          <a:effectLst/>
                        </a:rPr>
                        <a:t>18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USERA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n-US" sz="700">
                          <a:effectLst/>
                        </a:rPr>
                        <a:t>MOSCARDO, ALMENDRALES, ZOFIO, ORCASUR, ORCASIT...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685868196"/>
                  </a:ext>
                </a:extLst>
              </a:tr>
              <a:tr h="220542">
                <a:tc>
                  <a:txBody>
                    <a:bodyPr/>
                    <a:lstStyle/>
                    <a:p>
                      <a:pPr marL="0" marR="0" algn="ctr">
                        <a:lnSpc>
                          <a:spcPct val="107000"/>
                        </a:lnSpc>
                        <a:spcBef>
                          <a:spcPts val="0"/>
                        </a:spcBef>
                        <a:spcAft>
                          <a:spcPts val="0"/>
                        </a:spcAft>
                      </a:pPr>
                      <a:r>
                        <a:rPr lang="en-US" sz="700">
                          <a:effectLst/>
                        </a:rPr>
                        <a:t>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VICALVARO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n-US" sz="700">
                          <a:effectLst/>
                        </a:rPr>
                        <a:t>CASCO H.VICALVARO, AMBROZ</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4166386382"/>
                  </a:ext>
                </a:extLst>
              </a:tr>
              <a:tr h="220542">
                <a:tc>
                  <a:txBody>
                    <a:bodyPr/>
                    <a:lstStyle/>
                    <a:p>
                      <a:pPr marL="0" marR="0" algn="ctr">
                        <a:lnSpc>
                          <a:spcPct val="107000"/>
                        </a:lnSpc>
                        <a:spcBef>
                          <a:spcPts val="0"/>
                        </a:spcBef>
                        <a:spcAft>
                          <a:spcPts val="0"/>
                        </a:spcAft>
                      </a:pPr>
                      <a:r>
                        <a:rPr lang="en-US" sz="700">
                          <a:effectLst/>
                        </a:rPr>
                        <a:t>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VILLA DE VALLECAS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a:effectLst/>
                        </a:rPr>
                        <a:t>SANTA EUGENIA, CASCO H.VALLECAS, SANTA EUGENIA...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1767110388"/>
                  </a:ext>
                </a:extLst>
              </a:tr>
              <a:tr h="220542">
                <a:tc>
                  <a:txBody>
                    <a:bodyPr/>
                    <a:lstStyle/>
                    <a:p>
                      <a:pPr marL="0" marR="0" algn="ctr">
                        <a:lnSpc>
                          <a:spcPct val="107000"/>
                        </a:lnSpc>
                        <a:spcBef>
                          <a:spcPts val="0"/>
                        </a:spcBef>
                        <a:spcAft>
                          <a:spcPts val="0"/>
                        </a:spcAft>
                      </a:pPr>
                      <a:r>
                        <a:rPr lang="en-US" sz="700">
                          <a:effectLst/>
                        </a:rPr>
                        <a:t>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b"/>
                </a:tc>
                <a:tc>
                  <a:txBody>
                    <a:bodyPr/>
                    <a:lstStyle/>
                    <a:p>
                      <a:pPr marL="0" marR="0" algn="ctr">
                        <a:lnSpc>
                          <a:spcPct val="107000"/>
                        </a:lnSpc>
                        <a:spcBef>
                          <a:spcPts val="0"/>
                        </a:spcBef>
                        <a:spcAft>
                          <a:spcPts val="0"/>
                        </a:spcAft>
                      </a:pPr>
                      <a:r>
                        <a:rPr lang="en-US" sz="700">
                          <a:effectLst/>
                        </a:rPr>
                        <a:t>VILLAVERDE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tc>
                  <a:txBody>
                    <a:bodyPr/>
                    <a:lstStyle/>
                    <a:p>
                      <a:pPr marL="0" marR="0" algn="ctr">
                        <a:lnSpc>
                          <a:spcPct val="107000"/>
                        </a:lnSpc>
                        <a:spcBef>
                          <a:spcPts val="0"/>
                        </a:spcBef>
                        <a:spcAft>
                          <a:spcPts val="0"/>
                        </a:spcAft>
                      </a:pPr>
                      <a:r>
                        <a:rPr lang="es-ES" sz="700" dirty="0">
                          <a:effectLst/>
                        </a:rPr>
                        <a:t>LOS ROSALES, BUTARQUE, SAN CRISTOBAL, SAN ANDR..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819" marR="58819" marT="0" marB="0" anchor="ctr"/>
                </a:tc>
                <a:extLst>
                  <a:ext uri="{0D108BD9-81ED-4DB2-BD59-A6C34878D82A}">
                    <a16:rowId xmlns:a16="http://schemas.microsoft.com/office/drawing/2014/main" val="461633325"/>
                  </a:ext>
                </a:extLst>
              </a:tr>
            </a:tbl>
          </a:graphicData>
        </a:graphic>
      </p:graphicFrame>
    </p:spTree>
    <p:extLst>
      <p:ext uri="{BB962C8B-B14F-4D97-AF65-F5344CB8AC3E}">
        <p14:creationId xmlns:p14="http://schemas.microsoft.com/office/powerpoint/2010/main" val="294979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4</a:t>
            </a:r>
            <a:r>
              <a:rPr lang="en-US" b="1" dirty="0"/>
              <a:t>.   Madrid: Analyzing and visualization </a:t>
            </a:r>
            <a:r>
              <a:rPr lang="en-US" dirty="0"/>
              <a:t/>
            </a:r>
            <a:br>
              <a:rPr lang="en-US" dirty="0"/>
            </a:br>
            <a:r>
              <a:rPr lang="en-US" b="1" dirty="0"/>
              <a:t>4.2 Madrid: Districts  &amp; </a:t>
            </a:r>
            <a:r>
              <a:rPr lang="en-US" b="1" dirty="0" smtClean="0"/>
              <a:t>Neighborhoods Map</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530" y="2103120"/>
            <a:ext cx="9624059" cy="4572000"/>
          </a:xfrm>
        </p:spPr>
      </p:pic>
    </p:spTree>
    <p:extLst>
      <p:ext uri="{BB962C8B-B14F-4D97-AF65-F5344CB8AC3E}">
        <p14:creationId xmlns:p14="http://schemas.microsoft.com/office/powerpoint/2010/main" val="416414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31984"/>
            <a:ext cx="9613861" cy="902181"/>
          </a:xfrm>
        </p:spPr>
        <p:txBody>
          <a:bodyPr>
            <a:normAutofit fontScale="90000"/>
          </a:bodyPr>
          <a:lstStyle/>
          <a:p>
            <a:r>
              <a:rPr lang="en-US" b="1" dirty="0" smtClean="0"/>
              <a:t>4.4 Madrid</a:t>
            </a:r>
            <a:r>
              <a:rPr lang="en-US" b="1" dirty="0"/>
              <a:t>: Rent apartment price increase per square meter between 2018-2019 </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336800"/>
            <a:ext cx="9778129" cy="4441190"/>
          </a:xfrm>
        </p:spPr>
      </p:pic>
    </p:spTree>
    <p:extLst>
      <p:ext uri="{BB962C8B-B14F-4D97-AF65-F5344CB8AC3E}">
        <p14:creationId xmlns:p14="http://schemas.microsoft.com/office/powerpoint/2010/main" val="273498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4.5 </a:t>
            </a:r>
            <a:r>
              <a:rPr lang="en-US" b="1" dirty="0"/>
              <a:t>Madrid: Rent apartment price increase per square </a:t>
            </a:r>
            <a:r>
              <a:rPr lang="en-US" b="1" dirty="0" smtClean="0"/>
              <a:t>meter: 2018</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2" y="2446746"/>
            <a:ext cx="9789558" cy="4022634"/>
          </a:xfrm>
        </p:spPr>
      </p:pic>
    </p:spTree>
    <p:extLst>
      <p:ext uri="{BB962C8B-B14F-4D97-AF65-F5344CB8AC3E}">
        <p14:creationId xmlns:p14="http://schemas.microsoft.com/office/powerpoint/2010/main" val="161126704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56</TotalTime>
  <Words>1086</Words>
  <Application>Microsoft Office PowerPoint</Application>
  <PresentationFormat>Widescreen</PresentationFormat>
  <Paragraphs>458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Verdana</vt:lpstr>
      <vt:lpstr>Berlin</vt:lpstr>
      <vt:lpstr>       The Battle of Neighborhood II    </vt:lpstr>
      <vt:lpstr>1. Introduction </vt:lpstr>
      <vt:lpstr>2. Objectives </vt:lpstr>
      <vt:lpstr>3. Data </vt:lpstr>
      <vt:lpstr>4.   Madrid: Analyzing and visualization  4.1 Madrid: Map</vt:lpstr>
      <vt:lpstr> 4.   Madrid: Analyzing and visualization  4.2 Madrid: Districts  &amp; Neighborhoods  </vt:lpstr>
      <vt:lpstr> 4.   Madrid: Analyzing and visualization  4.2 Madrid: Districts  &amp; Neighborhoods Map </vt:lpstr>
      <vt:lpstr>4.4 Madrid: Rent apartment price increase per square meter between 2018-2019  </vt:lpstr>
      <vt:lpstr>4.5 Madrid: Rent apartment price increase per square meter: 2018</vt:lpstr>
      <vt:lpstr>4.6 Madrid: Rent apartment price increase per square meter: 2019</vt:lpstr>
      <vt:lpstr>4.7 Madrid: Rent apartment price increase per square meter between 2018-2019</vt:lpstr>
      <vt:lpstr>4.8 Madrid: Segmentation &amp; Clustering</vt:lpstr>
      <vt:lpstr>4.8 Madrid: Segmentation &amp; Clustering</vt:lpstr>
      <vt:lpstr>4.8 Madrid: Segmentation &amp; Clustering</vt:lpstr>
      <vt:lpstr>4.8 Madrid: Segmentation &amp; Clustering</vt:lpstr>
      <vt:lpstr>4.8 Madrid: Segmentation &amp; Clustering</vt:lpstr>
      <vt:lpstr>4.8 Madrid: Segmentation &amp; Clustering</vt:lpstr>
      <vt:lpstr>5. Results </vt:lpstr>
      <vt:lpstr>6. Discussion </vt:lpstr>
      <vt:lpstr>7.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 II</dc:title>
  <dc:creator>Al C Jr</dc:creator>
  <cp:lastModifiedBy>Al C Jr</cp:lastModifiedBy>
  <cp:revision>7</cp:revision>
  <dcterms:created xsi:type="dcterms:W3CDTF">2019-08-16T19:16:39Z</dcterms:created>
  <dcterms:modified xsi:type="dcterms:W3CDTF">2019-08-16T20:13:35Z</dcterms:modified>
</cp:coreProperties>
</file>