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34"/>
  </p:notesMasterIdLst>
  <p:sldIdLst>
    <p:sldId id="256" r:id="rId3"/>
    <p:sldId id="270" r:id="rId4"/>
    <p:sldId id="257" r:id="rId5"/>
    <p:sldId id="280" r:id="rId6"/>
    <p:sldId id="281" r:id="rId7"/>
    <p:sldId id="261" r:id="rId8"/>
    <p:sldId id="282" r:id="rId9"/>
    <p:sldId id="286" r:id="rId10"/>
    <p:sldId id="287" r:id="rId11"/>
    <p:sldId id="288" r:id="rId12"/>
    <p:sldId id="289" r:id="rId13"/>
    <p:sldId id="260" r:id="rId14"/>
    <p:sldId id="290" r:id="rId15"/>
    <p:sldId id="291" r:id="rId16"/>
    <p:sldId id="292" r:id="rId17"/>
    <p:sldId id="293" r:id="rId18"/>
    <p:sldId id="259" r:id="rId19"/>
    <p:sldId id="295" r:id="rId20"/>
    <p:sldId id="296" r:id="rId21"/>
    <p:sldId id="298" r:id="rId22"/>
    <p:sldId id="297" r:id="rId23"/>
    <p:sldId id="301" r:id="rId24"/>
    <p:sldId id="300" r:id="rId25"/>
    <p:sldId id="303" r:id="rId26"/>
    <p:sldId id="304" r:id="rId27"/>
    <p:sldId id="305" r:id="rId28"/>
    <p:sldId id="306" r:id="rId29"/>
    <p:sldId id="307" r:id="rId30"/>
    <p:sldId id="308" r:id="rId31"/>
    <p:sldId id="277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5FA7A704-9F1C-4FD3-85D1-57AF2D7FD0E8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F7EBFB8C-BBFF-4397-A51C-1E92596422A9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6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6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53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66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76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3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89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03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66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591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18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34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139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96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17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072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9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95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66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91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6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76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240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215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35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8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92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7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pt-BR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pt-B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pt-BR" sz="4000" b="1" cap="all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pt-B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pt-BR" sz="4500" b="1" cap="none" baseline="0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BR" sz="1900" b="0">
                <a:solidFill>
                  <a:schemeClr val="tx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BR" sz="1900" b="0">
                <a:solidFill>
                  <a:schemeClr val="tx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BR" sz="2400"/>
            </a:lvl1pPr>
            <a:lvl2pPr>
              <a:lnSpc>
                <a:spcPct val="100000"/>
              </a:lnSpc>
              <a:spcBef>
                <a:spcPts val="700"/>
              </a:spcBef>
              <a:defRPr lang="pt-BR" sz="2000"/>
            </a:lvl2pPr>
            <a:lvl3pPr>
              <a:lnSpc>
                <a:spcPct val="100000"/>
              </a:lnSpc>
              <a:spcBef>
                <a:spcPts val="700"/>
              </a:spcBef>
              <a:defRPr lang="pt-BR" sz="1800"/>
            </a:lvl3pPr>
            <a:lvl4pPr>
              <a:lnSpc>
                <a:spcPct val="100000"/>
              </a:lnSpc>
              <a:spcBef>
                <a:spcPts val="700"/>
              </a:spcBef>
              <a:defRPr lang="pt-BR" sz="1600"/>
            </a:lvl4pPr>
            <a:lvl5pPr>
              <a:lnSpc>
                <a:spcPct val="100000"/>
              </a:lnSpc>
              <a:spcBef>
                <a:spcPts val="700"/>
              </a:spcBef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BR" sz="2400"/>
            </a:lvl1pPr>
            <a:lvl2pPr>
              <a:lnSpc>
                <a:spcPct val="100000"/>
              </a:lnSpc>
              <a:spcBef>
                <a:spcPts val="700"/>
              </a:spcBef>
              <a:defRPr lang="pt-BR" sz="2000"/>
            </a:lvl2pPr>
            <a:lvl3pPr>
              <a:lnSpc>
                <a:spcPct val="100000"/>
              </a:lnSpc>
              <a:spcBef>
                <a:spcPts val="700"/>
              </a:spcBef>
              <a:defRPr lang="pt-BR" sz="1800"/>
            </a:lvl3pPr>
            <a:lvl4pPr>
              <a:lnSpc>
                <a:spcPct val="100000"/>
              </a:lnSpc>
              <a:spcBef>
                <a:spcPts val="700"/>
              </a:spcBef>
              <a:defRPr lang="pt-BR" sz="1600"/>
            </a:lvl4pPr>
            <a:lvl5pPr>
              <a:lnSpc>
                <a:spcPct val="100000"/>
              </a:lnSpc>
              <a:spcBef>
                <a:spcPts val="700"/>
              </a:spcBef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pt-BR" sz="2200" b="1" cap="all" baseline="0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2100" b="1"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17/05/2016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pt-B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pt-BR" sz="3200"/>
            </a:lvl1pPr>
            <a:extLst/>
          </a:lstStyle>
          <a:p>
            <a:pPr marL="0" algn="l"/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pt-BR" sz="1400">
                <a:solidFill>
                  <a:srgbClr val="777777"/>
                </a:solidFill>
              </a:defRPr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pt-BR"/>
              <a:pPr algn="r"/>
              <a:t>17/05/2016</a:t>
            </a:fld>
            <a:endParaRPr lang="pt-B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/>
              <a:pPr algn="ctr"/>
              <a:t>‹nº›</a:t>
            </a:fld>
            <a:endParaRPr lang="pt-B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670" y="1107707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Universidade Federal de Sergipe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52" y="2585466"/>
            <a:ext cx="7406640" cy="1752600"/>
          </a:xfrm>
        </p:spPr>
        <p:txBody>
          <a:bodyPr/>
          <a:lstStyle/>
          <a:p>
            <a:pPr algn="ctr"/>
            <a:r>
              <a:rPr lang="pt-BR" dirty="0" smtClean="0"/>
              <a:t>Departamento de Sistemas de Informação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9793" y="5877272"/>
            <a:ext cx="38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Alcymar Marcolino dos Santos</a:t>
            </a:r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6" y="207315"/>
            <a:ext cx="1214364" cy="179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72450" y="550794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Aluno: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2160" y="5507940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Orientador:</a:t>
            </a:r>
            <a:endParaRPr lang="pt-BR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40770" y="5831105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Msc</a:t>
            </a:r>
            <a:r>
              <a:rPr lang="pt-BR" i="1" dirty="0" smtClean="0"/>
              <a:t>.: </a:t>
            </a:r>
            <a:r>
              <a:rPr lang="pt-BR" i="1" dirty="0"/>
              <a:t>André Vinicius Rodrigues Passos Nascimento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20351" y="3876401"/>
            <a:ext cx="654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smtClean="0"/>
              <a:t>ASCE – Assistente de Controle e Combate as Endemias</a:t>
            </a:r>
            <a:endParaRPr lang="pt-BR" sz="2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422771" y="4338066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Visão de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0833" y="1706501"/>
            <a:ext cx="731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A</a:t>
            </a:r>
            <a:r>
              <a:rPr lang="pt-BR" sz="2000" i="1" dirty="0" smtClean="0"/>
              <a:t>baixo </a:t>
            </a:r>
            <a:r>
              <a:rPr lang="pt-BR" sz="2000" i="1" dirty="0"/>
              <a:t>são apresentados </a:t>
            </a:r>
            <a:r>
              <a:rPr lang="pt-BR" sz="2000" i="1" dirty="0" smtClean="0"/>
              <a:t>alguns dos </a:t>
            </a:r>
            <a:r>
              <a:rPr lang="pt-BR" sz="2000" i="1" dirty="0"/>
              <a:t>requisitos funcionais integrados ao </a:t>
            </a:r>
            <a:r>
              <a:rPr lang="pt-BR" sz="2000" i="1" dirty="0" smtClean="0"/>
              <a:t>ASCE.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430833" y="1391245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Requisitos Funcionais: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34059" y="3089452"/>
            <a:ext cx="78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30835" y="3399015"/>
            <a:ext cx="4079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RF001 - Cadastrar </a:t>
            </a:r>
            <a:r>
              <a:rPr lang="pt-BR" i="1" dirty="0"/>
              <a:t>Plano Diário do </a:t>
            </a:r>
            <a:r>
              <a:rPr lang="pt-BR" i="1" dirty="0" smtClean="0"/>
              <a:t>Agente;</a:t>
            </a:r>
          </a:p>
          <a:p>
            <a:r>
              <a:rPr lang="pt-BR" i="1" dirty="0" smtClean="0"/>
              <a:t>RF003 - Cadastrar </a:t>
            </a:r>
            <a:r>
              <a:rPr lang="pt-BR" i="1" dirty="0"/>
              <a:t>Nova Residência na </a:t>
            </a:r>
            <a:r>
              <a:rPr lang="pt-BR" i="1" dirty="0" smtClean="0"/>
              <a:t>Área;</a:t>
            </a:r>
          </a:p>
          <a:p>
            <a:r>
              <a:rPr lang="pt-BR" i="1" dirty="0" smtClean="0"/>
              <a:t>RF004 - Gerar Relatório;</a:t>
            </a:r>
          </a:p>
          <a:p>
            <a:r>
              <a:rPr lang="pt-BR" i="1" dirty="0" smtClean="0"/>
              <a:t>RF005 - Transferir Relatório. </a:t>
            </a:r>
            <a:endParaRPr lang="pt-BR" i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25813"/>
            <a:ext cx="1219200" cy="12192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03" y="47060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0835" y="1710078"/>
            <a:ext cx="731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Na tabela abaixo são apresentados </a:t>
            </a:r>
            <a:r>
              <a:rPr lang="pt-BR" sz="2000" i="1" dirty="0" smtClean="0"/>
              <a:t>alguns dos </a:t>
            </a:r>
            <a:r>
              <a:rPr lang="pt-BR" sz="2000" i="1" dirty="0"/>
              <a:t>requisitos não funcionais integrados ao </a:t>
            </a:r>
            <a:r>
              <a:rPr lang="pt-BR" sz="2000" i="1" dirty="0" smtClean="0"/>
              <a:t>ASCE.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430835" y="1379192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Requisitos não Funcionais: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25001" y="3645024"/>
            <a:ext cx="4659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RN004 - Relatórios serão validados por outro agente.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RN005 - Informações </a:t>
            </a:r>
            <a:r>
              <a:rPr lang="pt-BR" i="1" dirty="0"/>
              <a:t>como data e hora da visita serão armazenadas pelo ASCE, porem essas informações não serão colocadas no Relatório Concluído.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25813"/>
            <a:ext cx="1219200" cy="1219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03" y="4706070"/>
            <a:ext cx="1219200" cy="1219200"/>
          </a:xfrm>
          <a:prstGeom prst="rect">
            <a:avLst/>
          </a:prstGeom>
        </p:spPr>
      </p:pic>
      <p:sp>
        <p:nvSpPr>
          <p:cNvPr id="12" name="Multiplicar 11"/>
          <p:cNvSpPr/>
          <p:nvPr/>
        </p:nvSpPr>
        <p:spPr>
          <a:xfrm>
            <a:off x="6820477" y="4377643"/>
            <a:ext cx="573626" cy="5227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icar 12"/>
          <p:cNvSpPr/>
          <p:nvPr/>
        </p:nvSpPr>
        <p:spPr>
          <a:xfrm>
            <a:off x="7433068" y="5402474"/>
            <a:ext cx="573626" cy="5227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 smtClean="0"/>
              <a:t>Processo de Negocio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55887" y="1417320"/>
            <a:ext cx="7266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1" dirty="0" smtClean="0"/>
              <a:t>Processo Simplificado:</a:t>
            </a:r>
          </a:p>
          <a:p>
            <a:pPr algn="just"/>
            <a:r>
              <a:rPr lang="pt-BR" sz="2400" i="1" dirty="0" smtClean="0"/>
              <a:t>1: O Agente escolhe a atividade (pesquisa ou tratamento).</a:t>
            </a:r>
          </a:p>
          <a:p>
            <a:pPr algn="just"/>
            <a:r>
              <a:rPr lang="pt-BR" sz="2400" i="1" dirty="0" smtClean="0"/>
              <a:t>2:  Caso seja pesquisa o agente recolhera as informações.</a:t>
            </a:r>
          </a:p>
          <a:p>
            <a:pPr algn="just"/>
            <a:r>
              <a:rPr lang="pt-BR" sz="2400" i="1" dirty="0" smtClean="0"/>
              <a:t>3:  Caso seja tratamento o agente ira tratar a ocorrência.</a:t>
            </a:r>
          </a:p>
          <a:p>
            <a:pPr algn="just"/>
            <a:r>
              <a:rPr lang="pt-BR" sz="2400" i="1" dirty="0" smtClean="0"/>
              <a:t>4:  Após a conclusão das atividades anteriores, um relatório é gerado.</a:t>
            </a:r>
          </a:p>
          <a:p>
            <a:pPr algn="just"/>
            <a:r>
              <a:rPr lang="pt-BR" sz="2400" i="1" dirty="0" smtClean="0"/>
              <a:t>5: </a:t>
            </a:r>
            <a:r>
              <a:rPr lang="pt-BR" sz="2400" i="1" dirty="0"/>
              <a:t>O</a:t>
            </a:r>
            <a:r>
              <a:rPr lang="pt-BR" sz="2400" i="1" dirty="0" smtClean="0"/>
              <a:t> relatório gerado é então transferido.</a:t>
            </a:r>
            <a:endParaRPr lang="pt-BR" sz="2400" i="1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ilindro 15"/>
          <p:cNvSpPr/>
          <p:nvPr/>
        </p:nvSpPr>
        <p:spPr>
          <a:xfrm>
            <a:off x="1651845" y="4976361"/>
            <a:ext cx="903931" cy="59502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ADCR</a:t>
            </a:r>
            <a:endParaRPr lang="pt-BR" dirty="0"/>
          </a:p>
        </p:txBody>
      </p:sp>
      <p:sp>
        <p:nvSpPr>
          <p:cNvPr id="19" name="Cilindro 18"/>
          <p:cNvSpPr/>
          <p:nvPr/>
        </p:nvSpPr>
        <p:spPr>
          <a:xfrm>
            <a:off x="7824054" y="4884279"/>
            <a:ext cx="1097892" cy="59502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ADCIC</a:t>
            </a:r>
            <a:endParaRPr lang="pt-BR" dirty="0"/>
          </a:p>
        </p:txBody>
      </p:sp>
      <p:sp>
        <p:nvSpPr>
          <p:cNvPr id="22" name="Cilindro 21"/>
          <p:cNvSpPr/>
          <p:nvPr/>
        </p:nvSpPr>
        <p:spPr>
          <a:xfrm>
            <a:off x="2987824" y="4289258"/>
            <a:ext cx="1008112" cy="59502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23" name="Cilindro 22"/>
          <p:cNvSpPr/>
          <p:nvPr/>
        </p:nvSpPr>
        <p:spPr>
          <a:xfrm>
            <a:off x="2845723" y="5642291"/>
            <a:ext cx="1292314" cy="59502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Tratamento</a:t>
            </a:r>
            <a:endParaRPr lang="pt-BR" dirty="0"/>
          </a:p>
        </p:txBody>
      </p:sp>
      <p:sp>
        <p:nvSpPr>
          <p:cNvPr id="24" name="Cilindro 23"/>
          <p:cNvSpPr/>
          <p:nvPr/>
        </p:nvSpPr>
        <p:spPr>
          <a:xfrm>
            <a:off x="4280137" y="4915300"/>
            <a:ext cx="1055850" cy="59502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25" name="Cilindro 24"/>
          <p:cNvSpPr/>
          <p:nvPr/>
        </p:nvSpPr>
        <p:spPr>
          <a:xfrm>
            <a:off x="6084654" y="4915300"/>
            <a:ext cx="1129991" cy="59502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Transferir</a:t>
            </a:r>
            <a:endParaRPr lang="pt-BR" dirty="0"/>
          </a:p>
        </p:txBody>
      </p:sp>
      <p:cxnSp>
        <p:nvCxnSpPr>
          <p:cNvPr id="5" name="Conector angulado 4"/>
          <p:cNvCxnSpPr>
            <a:stCxn id="16" idx="1"/>
            <a:endCxn id="22" idx="2"/>
          </p:cNvCxnSpPr>
          <p:nvPr/>
        </p:nvCxnSpPr>
        <p:spPr>
          <a:xfrm rot="5400000" flipH="1" flipV="1">
            <a:off x="2351021" y="4339559"/>
            <a:ext cx="389592" cy="884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16" idx="3"/>
            <a:endCxn id="23" idx="2"/>
          </p:cNvCxnSpPr>
          <p:nvPr/>
        </p:nvCxnSpPr>
        <p:spPr>
          <a:xfrm rot="16200000" flipH="1">
            <a:off x="2290557" y="5384636"/>
            <a:ext cx="368420" cy="741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22" idx="4"/>
            <a:endCxn id="24" idx="1"/>
          </p:cNvCxnSpPr>
          <p:nvPr/>
        </p:nvCxnSpPr>
        <p:spPr>
          <a:xfrm>
            <a:off x="3995936" y="4586769"/>
            <a:ext cx="812126" cy="328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23" idx="4"/>
            <a:endCxn id="24" idx="3"/>
          </p:cNvCxnSpPr>
          <p:nvPr/>
        </p:nvCxnSpPr>
        <p:spPr>
          <a:xfrm flipV="1">
            <a:off x="4138037" y="5510321"/>
            <a:ext cx="670025" cy="429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4" idx="4"/>
            <a:endCxn id="25" idx="2"/>
          </p:cNvCxnSpPr>
          <p:nvPr/>
        </p:nvCxnSpPr>
        <p:spPr>
          <a:xfrm>
            <a:off x="5335987" y="5212811"/>
            <a:ext cx="74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5" idx="4"/>
          </p:cNvCxnSpPr>
          <p:nvPr/>
        </p:nvCxnSpPr>
        <p:spPr>
          <a:xfrm flipV="1">
            <a:off x="7214645" y="5212810"/>
            <a:ext cx="60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 smtClean="0"/>
              <a:t>Processo de Negocio / ADCR</a:t>
            </a:r>
            <a:endParaRPr lang="pt-BR" i="1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81003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 smtClean="0"/>
              <a:t>Processo de Negocio / ADMG</a:t>
            </a:r>
            <a:endParaRPr lang="pt-BR" i="1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7320"/>
            <a:ext cx="7746064" cy="49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 smtClean="0"/>
              <a:t>Processo de Negocio / ADCIC</a:t>
            </a:r>
            <a:endParaRPr lang="pt-BR" i="1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772816"/>
            <a:ext cx="7498080" cy="39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 smtClean="0"/>
              <a:t>Processo de Negocio / Completo</a:t>
            </a:r>
            <a:endParaRPr lang="pt-BR" i="1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312215"/>
            <a:ext cx="7498080" cy="54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ipse 45"/>
          <p:cNvSpPr/>
          <p:nvPr/>
        </p:nvSpPr>
        <p:spPr>
          <a:xfrm>
            <a:off x="2440832" y="5138452"/>
            <a:ext cx="1605370" cy="15309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924739" y="5215860"/>
            <a:ext cx="1605370" cy="15309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39935" y="1556792"/>
            <a:ext cx="759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Logo abaixo iremos ver alguns casos de uso do ASCE.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435608" y="2109524"/>
            <a:ext cx="5220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CS002 </a:t>
            </a:r>
            <a:r>
              <a:rPr lang="pt-BR" dirty="0"/>
              <a:t>- Coleta de </a:t>
            </a:r>
            <a:r>
              <a:rPr lang="pt-BR" dirty="0" smtClean="0"/>
              <a:t>Informações; </a:t>
            </a:r>
          </a:p>
          <a:p>
            <a:r>
              <a:rPr lang="pt-BR" dirty="0" smtClean="0"/>
              <a:t>   </a:t>
            </a:r>
          </a:p>
          <a:p>
            <a:r>
              <a:rPr lang="pt-BR" dirty="0"/>
              <a:t> </a:t>
            </a:r>
            <a:r>
              <a:rPr lang="pt-BR" dirty="0" smtClean="0"/>
              <a:t>   Descrição:</a:t>
            </a:r>
          </a:p>
          <a:p>
            <a:pPr algn="just"/>
            <a:r>
              <a:rPr lang="pt-BR" i="1" dirty="0" smtClean="0"/>
              <a:t>     Esse </a:t>
            </a:r>
            <a:r>
              <a:rPr lang="pt-BR" i="1" dirty="0"/>
              <a:t>caso de uso tem o objetivo de recolher informações e amostras de algum tipo de material da que estiver na residência para uma análise de laboratório</a:t>
            </a:r>
            <a:r>
              <a:rPr lang="pt-BR" i="1" dirty="0" smtClean="0"/>
              <a:t>.</a:t>
            </a:r>
          </a:p>
          <a:p>
            <a:pPr algn="just"/>
            <a:r>
              <a:rPr lang="pt-BR" i="1" dirty="0"/>
              <a:t> </a:t>
            </a:r>
            <a:r>
              <a:rPr lang="pt-BR" i="1" dirty="0" smtClean="0"/>
              <a:t>  </a:t>
            </a:r>
          </a:p>
          <a:p>
            <a:pPr algn="just"/>
            <a:r>
              <a:rPr lang="pt-BR" i="1" dirty="0" smtClean="0"/>
              <a:t>    Atores:</a:t>
            </a:r>
          </a:p>
          <a:p>
            <a:pPr algn="just"/>
            <a:r>
              <a:rPr lang="pt-BR" i="1" dirty="0" smtClean="0"/>
              <a:t>   1º: ADCR;</a:t>
            </a:r>
          </a:p>
          <a:p>
            <a:pPr algn="just"/>
            <a:r>
              <a:rPr lang="pt-BR" i="1" dirty="0"/>
              <a:t> </a:t>
            </a:r>
            <a:r>
              <a:rPr lang="pt-BR" i="1" dirty="0" smtClean="0"/>
              <a:t>  2º:Não Possui;</a:t>
            </a:r>
            <a:endParaRPr lang="pt-BR" dirty="0" smtClean="0"/>
          </a:p>
        </p:txBody>
      </p:sp>
      <p:sp>
        <p:nvSpPr>
          <p:cNvPr id="17" name="Cilindro 16"/>
          <p:cNvSpPr/>
          <p:nvPr/>
        </p:nvSpPr>
        <p:spPr>
          <a:xfrm>
            <a:off x="1440230" y="5587774"/>
            <a:ext cx="903931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Visitar</a:t>
            </a:r>
            <a:endParaRPr lang="pt-BR" dirty="0"/>
          </a:p>
        </p:txBody>
      </p:sp>
      <p:sp>
        <p:nvSpPr>
          <p:cNvPr id="18" name="Cilindro 17"/>
          <p:cNvSpPr/>
          <p:nvPr/>
        </p:nvSpPr>
        <p:spPr>
          <a:xfrm>
            <a:off x="7148927" y="5599468"/>
            <a:ext cx="1173322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Transferir</a:t>
            </a:r>
            <a:endParaRPr lang="pt-BR" dirty="0"/>
          </a:p>
        </p:txBody>
      </p:sp>
      <p:sp>
        <p:nvSpPr>
          <p:cNvPr id="20" name="Cilindro 19"/>
          <p:cNvSpPr/>
          <p:nvPr/>
        </p:nvSpPr>
        <p:spPr>
          <a:xfrm>
            <a:off x="2739461" y="5582084"/>
            <a:ext cx="1008112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Verificar</a:t>
            </a:r>
            <a:endParaRPr lang="pt-BR" dirty="0"/>
          </a:p>
        </p:txBody>
      </p:sp>
      <p:sp>
        <p:nvSpPr>
          <p:cNvPr id="23" name="Cilindro 22"/>
          <p:cNvSpPr/>
          <p:nvPr/>
        </p:nvSpPr>
        <p:spPr>
          <a:xfrm>
            <a:off x="4055780" y="5582084"/>
            <a:ext cx="1207849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Identificar</a:t>
            </a:r>
            <a:endParaRPr lang="pt-BR" dirty="0"/>
          </a:p>
        </p:txBody>
      </p:sp>
      <p:sp>
        <p:nvSpPr>
          <p:cNvPr id="24" name="Cilindro 23"/>
          <p:cNvSpPr/>
          <p:nvPr/>
        </p:nvSpPr>
        <p:spPr>
          <a:xfrm>
            <a:off x="5722723" y="5599469"/>
            <a:ext cx="943343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Coletar</a:t>
            </a:r>
            <a:endParaRPr lang="pt-BR" dirty="0"/>
          </a:p>
        </p:txBody>
      </p:sp>
      <p:cxnSp>
        <p:nvCxnSpPr>
          <p:cNvPr id="25" name="Conector angulado 24"/>
          <p:cNvCxnSpPr>
            <a:stCxn id="17" idx="1"/>
            <a:endCxn id="20" idx="2"/>
          </p:cNvCxnSpPr>
          <p:nvPr/>
        </p:nvCxnSpPr>
        <p:spPr>
          <a:xfrm rot="16200000" flipH="1">
            <a:off x="2169917" y="5310052"/>
            <a:ext cx="291821" cy="847265"/>
          </a:xfrm>
          <a:prstGeom prst="bentConnector4">
            <a:avLst>
              <a:gd name="adj1" fmla="val -78336"/>
              <a:gd name="adj2" fmla="val 76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20" idx="4"/>
            <a:endCxn id="23" idx="1"/>
          </p:cNvCxnSpPr>
          <p:nvPr/>
        </p:nvCxnSpPr>
        <p:spPr>
          <a:xfrm flipV="1">
            <a:off x="3747573" y="5582084"/>
            <a:ext cx="912132" cy="297511"/>
          </a:xfrm>
          <a:prstGeom prst="bentConnector4">
            <a:avLst>
              <a:gd name="adj1" fmla="val 16895"/>
              <a:gd name="adj2" fmla="val 176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3" idx="4"/>
            <a:endCxn id="24" idx="2"/>
          </p:cNvCxnSpPr>
          <p:nvPr/>
        </p:nvCxnSpPr>
        <p:spPr>
          <a:xfrm>
            <a:off x="5263629" y="5879595"/>
            <a:ext cx="459094" cy="1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4"/>
          </p:cNvCxnSpPr>
          <p:nvPr/>
        </p:nvCxnSpPr>
        <p:spPr>
          <a:xfrm flipV="1">
            <a:off x="6666066" y="5896979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7311284" y="436921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sucesso</a:t>
            </a:r>
            <a:endParaRPr lang="pt-BR" i="1" dirty="0"/>
          </a:p>
        </p:txBody>
      </p:sp>
      <p:cxnSp>
        <p:nvCxnSpPr>
          <p:cNvPr id="43" name="Conector de seta reta 42"/>
          <p:cNvCxnSpPr>
            <a:stCxn id="41" idx="2"/>
            <a:endCxn id="40" idx="0"/>
          </p:cNvCxnSpPr>
          <p:nvPr/>
        </p:nvCxnSpPr>
        <p:spPr>
          <a:xfrm>
            <a:off x="7727424" y="4738546"/>
            <a:ext cx="0" cy="47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352697" y="4369214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falha</a:t>
            </a:r>
            <a:endParaRPr lang="pt-BR" i="1" dirty="0"/>
          </a:p>
        </p:txBody>
      </p:sp>
      <p:cxnSp>
        <p:nvCxnSpPr>
          <p:cNvPr id="50" name="Conector angulado 49"/>
          <p:cNvCxnSpPr>
            <a:stCxn id="48" idx="1"/>
            <a:endCxn id="46" idx="0"/>
          </p:cNvCxnSpPr>
          <p:nvPr/>
        </p:nvCxnSpPr>
        <p:spPr>
          <a:xfrm rot="10800000" flipV="1">
            <a:off x="3243517" y="4553880"/>
            <a:ext cx="1109180" cy="584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/>
          <p:cNvSpPr/>
          <p:nvPr/>
        </p:nvSpPr>
        <p:spPr>
          <a:xfrm>
            <a:off x="4943230" y="5175183"/>
            <a:ext cx="1605370" cy="15309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6689258" y="5166028"/>
            <a:ext cx="1605370" cy="15309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39935" y="1556792"/>
            <a:ext cx="759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Logo abaixo iremos ver alguns casos de uso do ASCE.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435608" y="2109524"/>
            <a:ext cx="52205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CS003 – Marcação de Área; </a:t>
            </a:r>
          </a:p>
          <a:p>
            <a:r>
              <a:rPr lang="pt-BR" dirty="0" smtClean="0"/>
              <a:t>   </a:t>
            </a:r>
          </a:p>
          <a:p>
            <a:r>
              <a:rPr lang="pt-BR" dirty="0"/>
              <a:t> </a:t>
            </a:r>
            <a:r>
              <a:rPr lang="pt-BR" dirty="0" smtClean="0"/>
              <a:t>   Descrição:</a:t>
            </a:r>
          </a:p>
          <a:p>
            <a:pPr algn="just"/>
            <a:r>
              <a:rPr lang="pt-BR" i="1" dirty="0" smtClean="0"/>
              <a:t>    Esse </a:t>
            </a:r>
            <a:r>
              <a:rPr lang="pt-BR" i="1" dirty="0"/>
              <a:t>caso de uso tem o objetivo de realizar a marcação de uma nova residência na área de atuação de um determinado agente após a mesma não ser identificada no momento de alguma atividade de pesquisa ou tratamento.</a:t>
            </a:r>
            <a:r>
              <a:rPr lang="pt-BR" i="1" dirty="0" smtClean="0"/>
              <a:t>   </a:t>
            </a:r>
          </a:p>
          <a:p>
            <a:pPr algn="just"/>
            <a:r>
              <a:rPr lang="pt-BR" i="1" dirty="0" smtClean="0"/>
              <a:t>   </a:t>
            </a:r>
          </a:p>
          <a:p>
            <a:pPr algn="just"/>
            <a:r>
              <a:rPr lang="pt-BR" i="1" dirty="0"/>
              <a:t> </a:t>
            </a:r>
            <a:r>
              <a:rPr lang="pt-BR" i="1" dirty="0" smtClean="0"/>
              <a:t>   Atores:</a:t>
            </a:r>
          </a:p>
          <a:p>
            <a:pPr algn="just"/>
            <a:r>
              <a:rPr lang="pt-BR" i="1" dirty="0" smtClean="0"/>
              <a:t>   1º: ADMG;</a:t>
            </a:r>
          </a:p>
          <a:p>
            <a:pPr algn="just"/>
            <a:r>
              <a:rPr lang="pt-BR" i="1" dirty="0"/>
              <a:t> </a:t>
            </a:r>
            <a:r>
              <a:rPr lang="pt-BR" i="1" dirty="0" smtClean="0"/>
              <a:t>  2º:ADCR;</a:t>
            </a:r>
            <a:endParaRPr lang="pt-BR" dirty="0" smtClean="0"/>
          </a:p>
        </p:txBody>
      </p:sp>
      <p:sp>
        <p:nvSpPr>
          <p:cNvPr id="17" name="Cilindro 16"/>
          <p:cNvSpPr/>
          <p:nvPr/>
        </p:nvSpPr>
        <p:spPr>
          <a:xfrm>
            <a:off x="3575674" y="5615351"/>
            <a:ext cx="1248417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Notificação</a:t>
            </a:r>
            <a:endParaRPr lang="pt-BR" dirty="0"/>
          </a:p>
        </p:txBody>
      </p:sp>
      <p:sp>
        <p:nvSpPr>
          <p:cNvPr id="23" name="Cilindro 22"/>
          <p:cNvSpPr/>
          <p:nvPr/>
        </p:nvSpPr>
        <p:spPr>
          <a:xfrm>
            <a:off x="5147903" y="5633972"/>
            <a:ext cx="1207849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Identificar</a:t>
            </a:r>
            <a:endParaRPr lang="pt-BR" dirty="0"/>
          </a:p>
        </p:txBody>
      </p:sp>
      <p:sp>
        <p:nvSpPr>
          <p:cNvPr id="24" name="Cilindro 23"/>
          <p:cNvSpPr/>
          <p:nvPr/>
        </p:nvSpPr>
        <p:spPr>
          <a:xfrm>
            <a:off x="7020272" y="5652281"/>
            <a:ext cx="943343" cy="59502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Marcar</a:t>
            </a:r>
            <a:endParaRPr lang="pt-BR" dirty="0"/>
          </a:p>
        </p:txBody>
      </p:sp>
      <p:cxnSp>
        <p:nvCxnSpPr>
          <p:cNvPr id="27" name="Conector angulado 26"/>
          <p:cNvCxnSpPr/>
          <p:nvPr/>
        </p:nvCxnSpPr>
        <p:spPr>
          <a:xfrm flipV="1">
            <a:off x="4839696" y="5633972"/>
            <a:ext cx="912132" cy="297511"/>
          </a:xfrm>
          <a:prstGeom prst="bentConnector4">
            <a:avLst>
              <a:gd name="adj1" fmla="val 16895"/>
              <a:gd name="adj2" fmla="val 176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3" idx="4"/>
            <a:endCxn id="24" idx="2"/>
          </p:cNvCxnSpPr>
          <p:nvPr/>
        </p:nvCxnSpPr>
        <p:spPr>
          <a:xfrm>
            <a:off x="6355752" y="5931483"/>
            <a:ext cx="664520" cy="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7075803" y="41663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sucesso</a:t>
            </a:r>
            <a:endParaRPr lang="pt-BR" i="1" dirty="0"/>
          </a:p>
        </p:txBody>
      </p:sp>
      <p:cxnSp>
        <p:nvCxnSpPr>
          <p:cNvPr id="43" name="Conector de seta reta 42"/>
          <p:cNvCxnSpPr>
            <a:stCxn id="41" idx="2"/>
            <a:endCxn id="40" idx="0"/>
          </p:cNvCxnSpPr>
          <p:nvPr/>
        </p:nvCxnSpPr>
        <p:spPr>
          <a:xfrm>
            <a:off x="7491943" y="4535700"/>
            <a:ext cx="0" cy="6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438908" y="4166368"/>
            <a:ext cx="6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falha</a:t>
            </a:r>
            <a:endParaRPr lang="pt-BR" i="1" dirty="0"/>
          </a:p>
        </p:txBody>
      </p:sp>
      <p:cxnSp>
        <p:nvCxnSpPr>
          <p:cNvPr id="19" name="Conector de seta reta 18"/>
          <p:cNvCxnSpPr>
            <a:stCxn id="13" idx="2"/>
          </p:cNvCxnSpPr>
          <p:nvPr/>
        </p:nvCxnSpPr>
        <p:spPr>
          <a:xfrm>
            <a:off x="5745915" y="4535700"/>
            <a:ext cx="0" cy="6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35608" y="1482569"/>
            <a:ext cx="347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CS002 - Coleta </a:t>
            </a:r>
            <a:r>
              <a:rPr lang="pt-BR" dirty="0"/>
              <a:t>de </a:t>
            </a:r>
            <a:r>
              <a:rPr lang="pt-BR" dirty="0" smtClean="0"/>
              <a:t>Informações;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71" y="1916833"/>
            <a:ext cx="7456309" cy="49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435608" y="415154"/>
            <a:ext cx="7406640" cy="7608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Roteiro da Apresentação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432560" y="1361550"/>
            <a:ext cx="7406640" cy="5235802"/>
          </a:xfrm>
        </p:spPr>
        <p:txBody>
          <a:bodyPr>
            <a:normAutofit/>
          </a:bodyPr>
          <a:lstStyle/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Apresentação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Características / Restrições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err="1" smtClean="0"/>
              <a:t>Stakeholders</a:t>
            </a:r>
            <a:endParaRPr lang="pt-BR" i="1" dirty="0" smtClean="0"/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Engenharia de Requisitos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Processo de Negocio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Casos de Uso</a:t>
            </a:r>
            <a:endParaRPr lang="pt-BR" i="1" dirty="0"/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Protótipos de Tela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Transições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Conclusão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51901"/>
            <a:ext cx="6192688" cy="4968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35608" y="1482569"/>
            <a:ext cx="29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CS003 - Marcação </a:t>
            </a:r>
            <a:r>
              <a:rPr lang="pt-BR" dirty="0"/>
              <a:t>de Área</a:t>
            </a:r>
          </a:p>
        </p:txBody>
      </p:sp>
    </p:spTree>
    <p:extLst>
      <p:ext uri="{BB962C8B-B14F-4D97-AF65-F5344CB8AC3E}">
        <p14:creationId xmlns:p14="http://schemas.microsoft.com/office/powerpoint/2010/main" val="31485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3350035" y="2899193"/>
            <a:ext cx="657225" cy="6480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06713" y="180740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Inicial do ASCE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6" y="2176735"/>
            <a:ext cx="6903897" cy="42592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424952" y="3284984"/>
            <a:ext cx="25364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Cadastro de Residência;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Marcar Residência;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Plano Diário;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Ajuda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Enviar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Ajuda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3007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57705" y="1719298"/>
            <a:ext cx="289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de Visita / Pesquisa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4952" y="3284984"/>
            <a:ext cx="2531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Atividade: Pesquisa;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Quarteirão / Sequencia;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Logradouro / Numero;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7" y="2055561"/>
            <a:ext cx="6784906" cy="42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57705" y="1719298"/>
            <a:ext cx="31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de Visita / Tratamento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4952" y="3284984"/>
            <a:ext cx="2491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Atividade: Tratamento;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Depósitos Encontrados;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Depósitos;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Larvicida</a:t>
            </a:r>
            <a:r>
              <a:rPr lang="pt-BR" i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Imóveis Tratados;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Gramas;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9" y="2121329"/>
            <a:ext cx="6530618" cy="40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57705" y="1719298"/>
            <a:ext cx="26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de Visita / Coleta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4952" y="3284984"/>
            <a:ext cx="2277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Atividade : Coleta;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Numero da Amostra;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Inicial / Final;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Quantidade Tubitos;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7" y="2088630"/>
            <a:ext cx="6903642" cy="43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57705" y="1719298"/>
            <a:ext cx="28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de Visita / Resumo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44208" y="3933056"/>
            <a:ext cx="2261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Atividade : Resumo;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Imóveis;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Residências;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Amostras;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Tubitos;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3" y="2005580"/>
            <a:ext cx="7346835" cy="45917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" y="5903906"/>
            <a:ext cx="609600" cy="609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8" y="5176439"/>
            <a:ext cx="551619" cy="55161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62668" y="5410384"/>
            <a:ext cx="137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Enviar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Gerar PDF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286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822895" y="1662802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Marcar Residência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44208" y="3933056"/>
            <a:ext cx="1831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Pesquisar Local;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62668" y="541038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Meu Local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8" y="2062248"/>
            <a:ext cx="7308304" cy="45676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" y="52624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357705" y="1719298"/>
            <a:ext cx="28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Cadastro de Visita / Resumo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44208" y="3933056"/>
            <a:ext cx="2261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Atividade : Resumo;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Imóveis;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Residências;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Amostras;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Total de Tubitos;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3" y="2005580"/>
            <a:ext cx="7346835" cy="45917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" y="5903906"/>
            <a:ext cx="609600" cy="609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58" y="5176439"/>
            <a:ext cx="551619" cy="55161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62668" y="5410384"/>
            <a:ext cx="137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Enviar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Gerar PDF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996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090917" y="163624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Plano Diário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39230" y="3979223"/>
            <a:ext cx="2904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Município;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Localidade;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Zona;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Meta Diária de Residências;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Exibir;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Salvar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92" y="2005580"/>
            <a:ext cx="7236296" cy="45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Transições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ilindro 6"/>
          <p:cNvSpPr/>
          <p:nvPr/>
        </p:nvSpPr>
        <p:spPr>
          <a:xfrm>
            <a:off x="1208797" y="3861048"/>
            <a:ext cx="1209600" cy="87277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ilindro 8"/>
          <p:cNvSpPr/>
          <p:nvPr/>
        </p:nvSpPr>
        <p:spPr>
          <a:xfrm>
            <a:off x="2905356" y="2840537"/>
            <a:ext cx="1224136" cy="75666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ilindro 10"/>
          <p:cNvSpPr/>
          <p:nvPr/>
        </p:nvSpPr>
        <p:spPr>
          <a:xfrm>
            <a:off x="2883652" y="5106614"/>
            <a:ext cx="1236965" cy="84535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ilindro 12"/>
          <p:cNvSpPr/>
          <p:nvPr/>
        </p:nvSpPr>
        <p:spPr>
          <a:xfrm>
            <a:off x="5172305" y="1603212"/>
            <a:ext cx="1292831" cy="44022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Pesquisa</a:t>
            </a:r>
            <a:endParaRPr lang="pt-BR" dirty="0"/>
          </a:p>
        </p:txBody>
      </p:sp>
      <p:cxnSp>
        <p:nvCxnSpPr>
          <p:cNvPr id="14" name="Conector angulado 13"/>
          <p:cNvCxnSpPr>
            <a:stCxn id="7" idx="1"/>
            <a:endCxn id="9" idx="2"/>
          </p:cNvCxnSpPr>
          <p:nvPr/>
        </p:nvCxnSpPr>
        <p:spPr>
          <a:xfrm rot="5400000" flipH="1" flipV="1">
            <a:off x="2038388" y="2994081"/>
            <a:ext cx="642177" cy="1091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Conector angulado 14"/>
          <p:cNvCxnSpPr>
            <a:stCxn id="7" idx="3"/>
            <a:endCxn id="11" idx="2"/>
          </p:cNvCxnSpPr>
          <p:nvPr/>
        </p:nvCxnSpPr>
        <p:spPr>
          <a:xfrm rot="16200000" flipH="1">
            <a:off x="1950891" y="4596530"/>
            <a:ext cx="795467" cy="10700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Cilindro 43"/>
          <p:cNvSpPr/>
          <p:nvPr/>
        </p:nvSpPr>
        <p:spPr>
          <a:xfrm>
            <a:off x="2891819" y="3894715"/>
            <a:ext cx="1237674" cy="83911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4" y="4144765"/>
            <a:ext cx="533883" cy="533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62" y="3055605"/>
            <a:ext cx="501188" cy="501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32" y="4179295"/>
            <a:ext cx="506818" cy="506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57" name="Conector de seta reta 56"/>
          <p:cNvCxnSpPr/>
          <p:nvPr/>
        </p:nvCxnSpPr>
        <p:spPr>
          <a:xfrm>
            <a:off x="2418396" y="4314270"/>
            <a:ext cx="473422" cy="1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85" y="5373632"/>
            <a:ext cx="543765" cy="54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4" name="Cilindro 73"/>
          <p:cNvSpPr/>
          <p:nvPr/>
        </p:nvSpPr>
        <p:spPr>
          <a:xfrm>
            <a:off x="5172304" y="2106767"/>
            <a:ext cx="1292832" cy="44022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Coleta</a:t>
            </a:r>
            <a:endParaRPr lang="pt-BR" dirty="0"/>
          </a:p>
        </p:txBody>
      </p:sp>
      <p:sp>
        <p:nvSpPr>
          <p:cNvPr id="75" name="Cilindro 74"/>
          <p:cNvSpPr/>
          <p:nvPr/>
        </p:nvSpPr>
        <p:spPr>
          <a:xfrm>
            <a:off x="5172305" y="2610322"/>
            <a:ext cx="1292831" cy="44022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Tratamento</a:t>
            </a:r>
            <a:endParaRPr lang="pt-BR" dirty="0"/>
          </a:p>
        </p:txBody>
      </p:sp>
      <p:sp>
        <p:nvSpPr>
          <p:cNvPr id="76" name="Cilindro 75"/>
          <p:cNvSpPr/>
          <p:nvPr/>
        </p:nvSpPr>
        <p:spPr>
          <a:xfrm>
            <a:off x="5172304" y="3113877"/>
            <a:ext cx="1292832" cy="44022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cxnSp>
        <p:nvCxnSpPr>
          <p:cNvPr id="78" name="Conector angulado 77"/>
          <p:cNvCxnSpPr>
            <a:stCxn id="9" idx="4"/>
            <a:endCxn id="13" idx="1"/>
          </p:cNvCxnSpPr>
          <p:nvPr/>
        </p:nvCxnSpPr>
        <p:spPr>
          <a:xfrm flipV="1">
            <a:off x="4129492" y="1603212"/>
            <a:ext cx="1689229" cy="1615659"/>
          </a:xfrm>
          <a:prstGeom prst="bentConnector4">
            <a:avLst>
              <a:gd name="adj1" fmla="val 30867"/>
              <a:gd name="adj2" fmla="val 114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9" name="Cilindro 78"/>
          <p:cNvSpPr/>
          <p:nvPr/>
        </p:nvSpPr>
        <p:spPr>
          <a:xfrm>
            <a:off x="7507948" y="2447092"/>
            <a:ext cx="1224136" cy="75666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Cilindro 79"/>
          <p:cNvSpPr/>
          <p:nvPr/>
        </p:nvSpPr>
        <p:spPr>
          <a:xfrm>
            <a:off x="7507948" y="3306199"/>
            <a:ext cx="1224136" cy="75666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2" name="Conector angulado 81"/>
          <p:cNvCxnSpPr>
            <a:stCxn id="9" idx="4"/>
            <a:endCxn id="76" idx="3"/>
          </p:cNvCxnSpPr>
          <p:nvPr/>
        </p:nvCxnSpPr>
        <p:spPr>
          <a:xfrm>
            <a:off x="4129492" y="3218871"/>
            <a:ext cx="1689228" cy="335233"/>
          </a:xfrm>
          <a:prstGeom prst="bentConnector4">
            <a:avLst>
              <a:gd name="adj1" fmla="val 30867"/>
              <a:gd name="adj2" fmla="val 168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4" name="Conector angulado 83"/>
          <p:cNvCxnSpPr>
            <a:stCxn id="76" idx="4"/>
            <a:endCxn id="79" idx="2"/>
          </p:cNvCxnSpPr>
          <p:nvPr/>
        </p:nvCxnSpPr>
        <p:spPr>
          <a:xfrm flipV="1">
            <a:off x="6465136" y="2825426"/>
            <a:ext cx="1042812" cy="5085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Conector angulado 85"/>
          <p:cNvCxnSpPr>
            <a:stCxn id="76" idx="4"/>
            <a:endCxn id="80" idx="2"/>
          </p:cNvCxnSpPr>
          <p:nvPr/>
        </p:nvCxnSpPr>
        <p:spPr>
          <a:xfrm>
            <a:off x="6465136" y="3333991"/>
            <a:ext cx="1042812" cy="3505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95" y="2707741"/>
            <a:ext cx="406136" cy="406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2" y="3590715"/>
            <a:ext cx="348707" cy="391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930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1728192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sz="2800" dirty="0" smtClean="0"/>
              <a:t>O ASCE será um aplicativo mobile, com a função de registrar as informações encontradas pelos agentes de combate as endemias substituindo a prancheta.</a:t>
            </a:r>
            <a:endParaRPr lang="pt-BR" sz="2400" i="1" dirty="0" smtClean="0"/>
          </a:p>
        </p:txBody>
      </p:sp>
      <p:pic>
        <p:nvPicPr>
          <p:cNvPr id="7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91680" y="4509120"/>
            <a:ext cx="3404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 smtClean="0"/>
              <a:t>Agilizar as coletas;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 smtClean="0"/>
              <a:t>Praticidade;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 smtClean="0"/>
              <a:t>Fornecer marcação geográfica;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9563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57401" y="1417638"/>
            <a:ext cx="720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material aqui apresentado tem como objetivo o desenvolvimento do ASCE, afim de auxiliar os agentes de combate as endemias no seu trabalho do dia a dia.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73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31640" y="2996952"/>
            <a:ext cx="720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96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/ 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129614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sz="2800" dirty="0" smtClean="0"/>
              <a:t>O ASCE atuara nas tarefas mais importantes dos agentes de endemias, auxiliando esses profissionais no seu dia de trabalho.</a:t>
            </a:r>
            <a:endParaRPr lang="pt-BR" sz="2400" i="1" dirty="0" smtClean="0"/>
          </a:p>
        </p:txBody>
      </p:sp>
      <p:pic>
        <p:nvPicPr>
          <p:cNvPr id="7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91680" y="3573016"/>
            <a:ext cx="380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/>
              <a:t>Cadastrar o</a:t>
            </a:r>
            <a:r>
              <a:rPr lang="pt-BR" sz="2000" i="1" dirty="0" smtClean="0"/>
              <a:t>corrência;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/>
              <a:t>Gerar </a:t>
            </a:r>
            <a:r>
              <a:rPr lang="pt-BR" sz="2000" i="1" dirty="0" smtClean="0"/>
              <a:t>relatório </a:t>
            </a:r>
            <a:r>
              <a:rPr lang="pt-BR" sz="2000" i="1" dirty="0"/>
              <a:t>de o</a:t>
            </a:r>
            <a:r>
              <a:rPr lang="pt-BR" sz="2000" i="1" dirty="0" smtClean="0"/>
              <a:t>corrências;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/>
              <a:t>Transferir </a:t>
            </a:r>
            <a:r>
              <a:rPr lang="pt-BR" sz="2000" i="1" dirty="0" smtClean="0"/>
              <a:t>relatório </a:t>
            </a:r>
            <a:r>
              <a:rPr lang="pt-BR" sz="2000" i="1" dirty="0"/>
              <a:t>de o</a:t>
            </a:r>
            <a:r>
              <a:rPr lang="pt-BR" sz="2000" i="1" dirty="0" smtClean="0"/>
              <a:t>corrências;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91680" y="328498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Principais Características: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489701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Restrições: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81224" y="5205347"/>
            <a:ext cx="449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Incompatível com versões anteriores a 4.4;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Relatório virtual deve ser igual ao físico;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2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Stakeholders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129614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sz="2800" dirty="0" smtClean="0"/>
              <a:t>O ASCE terá como pessoas envolvidas os agentes identificados pelas siglas ADCR,  ADMG e ADCIC, descritos na tabela abaixo.</a:t>
            </a:r>
            <a:endParaRPr lang="pt-BR" sz="2400" i="1" dirty="0" smtClean="0"/>
          </a:p>
        </p:txBody>
      </p:sp>
      <p:pic>
        <p:nvPicPr>
          <p:cNvPr id="7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39857"/>
              </p:ext>
            </p:extLst>
          </p:nvPr>
        </p:nvGraphicFramePr>
        <p:xfrm>
          <a:off x="1619672" y="3068960"/>
          <a:ext cx="7314016" cy="326584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53254"/>
                <a:gridCol w="5360762"/>
              </a:tblGrid>
              <a:tr h="722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Nome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Descrição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2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ADCR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 direto do aplicativo, responsável pelo recolhimento de informações das residências, tratamento de potenciais focos de doenças.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2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ADMG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 direto da aplicativo, responsável pela análise, numeração e marcação geográfica das residências presentes na área de atuação de cada ADCR.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76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ADCIC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 indireto da aplicação, responsável por receber as informações do ADCR, e inseri-las em um aplicativo existente, fornecido pelo órgão responsável.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6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5606" y="1628800"/>
            <a:ext cx="731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Nessa etapa serão abordados alguns itens  relacionados aos requisitos do ASCE.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35606" y="3018181"/>
            <a:ext cx="70968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smtClean="0"/>
              <a:t>Regras de Negocio;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smtClean="0"/>
              <a:t>Requisitos de Negocio;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smtClean="0"/>
              <a:t>Requisitos de Usuário;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smtClean="0"/>
              <a:t>Requisitos Funcionais;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i="1" dirty="0" smtClean="0"/>
              <a:t>Requisitos não Funcionais;</a:t>
            </a:r>
            <a:endParaRPr lang="pt-BR" sz="2400" i="1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0835" y="1710078"/>
            <a:ext cx="7312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Por ser um aplicativo que será utilizado para um órgão governamental, o ASCE terá uma série de restrições </a:t>
            </a:r>
            <a:r>
              <a:rPr lang="pt-BR" sz="2000" i="1" dirty="0" smtClean="0"/>
              <a:t>como plataforma,  disponibilidade e propagandas</a:t>
            </a:r>
            <a:r>
              <a:rPr lang="pt-BR" sz="2000" i="1" dirty="0"/>
              <a:t>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446631" y="1379192"/>
            <a:ext cx="213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/>
              <a:t>Regras de </a:t>
            </a:r>
            <a:r>
              <a:rPr lang="pt-BR" i="1" dirty="0" smtClean="0"/>
              <a:t>Negocio: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30835" y="3021295"/>
            <a:ext cx="479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RE001 - O ASCE não poderá conter propagandas de terceiros, como estabelecimentos comerciais de qualquer mercado.</a:t>
            </a:r>
            <a:endParaRPr lang="pt-BR" i="1" dirty="0"/>
          </a:p>
        </p:txBody>
      </p:sp>
      <p:sp>
        <p:nvSpPr>
          <p:cNvPr id="9" name="Retângulo 8"/>
          <p:cNvSpPr/>
          <p:nvPr/>
        </p:nvSpPr>
        <p:spPr>
          <a:xfrm>
            <a:off x="1446631" y="42401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i="1" dirty="0" smtClean="0"/>
              <a:t>RE002 - O </a:t>
            </a:r>
            <a:r>
              <a:rPr lang="pt-BR" i="1" dirty="0"/>
              <a:t>ASCE não poderá ser disponibilizado em lojas virtuais como Google Play ou similares.</a:t>
            </a:r>
            <a:endParaRPr lang="pt-BR" sz="1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30835" y="5392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i="1" dirty="0" smtClean="0"/>
              <a:t>RE005 - O </a:t>
            </a:r>
            <a:r>
              <a:rPr lang="pt-BR" i="1" dirty="0"/>
              <a:t>ASCE deve ser desenvolvido inicialmente para ser executado pela plataforma de código aberto, </a:t>
            </a:r>
            <a:r>
              <a:rPr lang="pt-BR" i="1" dirty="0" err="1"/>
              <a:t>Android</a:t>
            </a:r>
            <a:r>
              <a:rPr lang="pt-BR" i="1" dirty="0"/>
              <a:t> por ser uma alternativa livre e sem custo.</a:t>
            </a:r>
            <a:endParaRPr lang="pt-BR" sz="1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72716"/>
            <a:ext cx="1018545" cy="10185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22" y="4709697"/>
            <a:ext cx="1219047" cy="121904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88" y="3538707"/>
            <a:ext cx="1095375" cy="952500"/>
          </a:xfrm>
          <a:prstGeom prst="rect">
            <a:avLst/>
          </a:prstGeom>
        </p:spPr>
      </p:pic>
      <p:sp>
        <p:nvSpPr>
          <p:cNvPr id="15" name="Multiplicar 14"/>
          <p:cNvSpPr/>
          <p:nvPr/>
        </p:nvSpPr>
        <p:spPr>
          <a:xfrm>
            <a:off x="6525053" y="4922428"/>
            <a:ext cx="57606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ultiplicar 15"/>
          <p:cNvSpPr/>
          <p:nvPr/>
        </p:nvSpPr>
        <p:spPr>
          <a:xfrm>
            <a:off x="7192024" y="3720627"/>
            <a:ext cx="57606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0835" y="1710078"/>
            <a:ext cx="731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O uso e acumulo de papel, bem como o tempo gasto na coleta de informações nas residências, no combate a doenças endêmicas como dengue, Zica Vírus</a:t>
            </a:r>
            <a:r>
              <a:rPr lang="pt-BR" sz="2000" i="1" dirty="0" smtClean="0"/>
              <a:t>, </a:t>
            </a:r>
            <a:r>
              <a:rPr lang="pt-BR" sz="2000" i="1" dirty="0"/>
              <a:t>entre outros são as principais motivações para o desenvolvimento do </a:t>
            </a:r>
            <a:r>
              <a:rPr lang="pt-BR" sz="2000" i="1" dirty="0" smtClean="0"/>
              <a:t>ASCE.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306465" y="1379192"/>
            <a:ext cx="241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Requisitos de Negocio: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30835" y="3175183"/>
            <a:ext cx="4797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NE001 - Com </a:t>
            </a:r>
            <a:r>
              <a:rPr lang="pt-BR" i="1" dirty="0"/>
              <a:t>a utilização do ASCE, esperamos diminuir o tempo de cadastro das informações das residências.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30835" y="41451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i="1" dirty="0" smtClean="0"/>
              <a:t>NE002 - Com </a:t>
            </a:r>
            <a:r>
              <a:rPr lang="pt-BR" i="1" dirty="0"/>
              <a:t>a implantação do ASCE, esperamos reduzir o uso de papel para cada agente, não sendo necessário a utilização do mesmo no cadastro de informações.</a:t>
            </a:r>
            <a:endParaRPr lang="pt-BR" sz="1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30835" y="5397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i="1" dirty="0" smtClean="0"/>
              <a:t>NE003 - Com </a:t>
            </a:r>
            <a:r>
              <a:rPr lang="pt-BR" i="1" dirty="0"/>
              <a:t>a utilização do ASCE, esperamos ter um controle totalmente automatizado no cadastro de ocorrências. Feitas pelos agentes de endemias. </a:t>
            </a:r>
            <a:endParaRPr lang="pt-BR" sz="1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98" y="4810590"/>
            <a:ext cx="961341" cy="96134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22" y="3491495"/>
            <a:ext cx="1219200" cy="1219200"/>
          </a:xfrm>
          <a:prstGeom prst="rect">
            <a:avLst/>
          </a:prstGeom>
        </p:spPr>
      </p:pic>
      <p:sp>
        <p:nvSpPr>
          <p:cNvPr id="16" name="Multiplicar 15"/>
          <p:cNvSpPr/>
          <p:nvPr/>
        </p:nvSpPr>
        <p:spPr>
          <a:xfrm>
            <a:off x="7341922" y="4014158"/>
            <a:ext cx="576064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Menos 3"/>
          <p:cNvSpPr/>
          <p:nvPr/>
        </p:nvSpPr>
        <p:spPr>
          <a:xfrm>
            <a:off x="7285831" y="4941168"/>
            <a:ext cx="720080" cy="69344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516216" y="3356992"/>
            <a:ext cx="2227476" cy="26353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0835" y="1710078"/>
            <a:ext cx="731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 smtClean="0"/>
              <a:t>Abaixo podemos observar a descrição de alguns requisitos de usuário existentes no ASCE.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404360" y="1340768"/>
            <a:ext cx="23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i="1" dirty="0" smtClean="0"/>
              <a:t>Requisitos de Usuário: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2292" y="3068129"/>
            <a:ext cx="7809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RU001 - Cadastrar </a:t>
            </a:r>
            <a:r>
              <a:rPr lang="pt-BR" i="1" dirty="0"/>
              <a:t>Plano Diário do </a:t>
            </a:r>
            <a:r>
              <a:rPr lang="pt-BR" i="1" dirty="0" smtClean="0"/>
              <a:t>Agente;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RU003 - Cadastrar Nova Visita Residencial;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RU004 - Cadastrar </a:t>
            </a:r>
            <a:r>
              <a:rPr lang="pt-BR" i="1" dirty="0"/>
              <a:t>Nova Residência na </a:t>
            </a:r>
            <a:r>
              <a:rPr lang="pt-BR" i="1" dirty="0" smtClean="0"/>
              <a:t>Área;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RU008 - Gerar </a:t>
            </a:r>
            <a:r>
              <a:rPr lang="pt-BR" i="1" dirty="0"/>
              <a:t>Relatório </a:t>
            </a:r>
            <a:r>
              <a:rPr lang="pt-BR" i="1" dirty="0" smtClean="0"/>
              <a:t>Concluído;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RU009 - Exportar </a:t>
            </a:r>
            <a:r>
              <a:rPr lang="pt-BR" i="1" dirty="0"/>
              <a:t>Relatório para Arquivo </a:t>
            </a:r>
            <a:r>
              <a:rPr lang="pt-BR" i="1" dirty="0" smtClean="0"/>
              <a:t>PDF; 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RU010 - Transferir Relatório;</a:t>
            </a:r>
            <a:endParaRPr lang="pt-BR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02" y="3962281"/>
            <a:ext cx="789040" cy="78904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30" y="4943614"/>
            <a:ext cx="825624" cy="82562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35" y="4289382"/>
            <a:ext cx="837663" cy="8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rainingPresentation_TP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4E1020-A77B-4782-B241-E5E6DE3556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 geral</Template>
  <TotalTime>0</TotalTime>
  <Words>1353</Words>
  <Application>Microsoft Office PowerPoint</Application>
  <PresentationFormat>Apresentação na tela (4:3)</PresentationFormat>
  <Paragraphs>264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Verdana</vt:lpstr>
      <vt:lpstr>Wingdings 2</vt:lpstr>
      <vt:lpstr>TrainingPresentation_TP10082295</vt:lpstr>
      <vt:lpstr>Universidade Federal de Sergipe</vt:lpstr>
      <vt:lpstr>Roteiro da Apresentação</vt:lpstr>
      <vt:lpstr>Apresentação</vt:lpstr>
      <vt:lpstr>Características / Restrições</vt:lpstr>
      <vt:lpstr>Stakeholders</vt:lpstr>
      <vt:lpstr>Engenharia de Requisitos</vt:lpstr>
      <vt:lpstr>Engenharia de Requisitos</vt:lpstr>
      <vt:lpstr>Engenharia de Requisitos</vt:lpstr>
      <vt:lpstr>Engenharia de Requisitos</vt:lpstr>
      <vt:lpstr>Engenharia de Requisitos</vt:lpstr>
      <vt:lpstr>Engenharia de Requisitos</vt:lpstr>
      <vt:lpstr>Processo de Negocio</vt:lpstr>
      <vt:lpstr>Processo de Negocio / ADCR</vt:lpstr>
      <vt:lpstr>Processo de Negocio / ADMG</vt:lpstr>
      <vt:lpstr>Processo de Negocio / ADCIC</vt:lpstr>
      <vt:lpstr>Processo de Negocio / Completo</vt:lpstr>
      <vt:lpstr>Casos de Uso</vt:lpstr>
      <vt:lpstr>Casos de Uso</vt:lpstr>
      <vt:lpstr>Diagrama de Classes</vt:lpstr>
      <vt:lpstr>Diagrama de Classes</vt:lpstr>
      <vt:lpstr>Protótipos</vt:lpstr>
      <vt:lpstr>Protótipos</vt:lpstr>
      <vt:lpstr>Protótipos</vt:lpstr>
      <vt:lpstr>Protótipos</vt:lpstr>
      <vt:lpstr>Protótipos</vt:lpstr>
      <vt:lpstr>Protótipos</vt:lpstr>
      <vt:lpstr>Protótipos</vt:lpstr>
      <vt:lpstr>Protótipos</vt:lpstr>
      <vt:lpstr>Transições</vt:lpstr>
      <vt:lpstr>Conclusão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2015-02-23T11:08:50Z</dcterms:created>
  <dcterms:modified xsi:type="dcterms:W3CDTF">2016-05-17T05:07:57Z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