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14"/>
  </p:notesMasterIdLst>
  <p:sldIdLst>
    <p:sldId id="256" r:id="rId3"/>
    <p:sldId id="270" r:id="rId4"/>
    <p:sldId id="257" r:id="rId5"/>
    <p:sldId id="258" r:id="rId6"/>
    <p:sldId id="261" r:id="rId7"/>
    <p:sldId id="260" r:id="rId8"/>
    <p:sldId id="280" r:id="rId9"/>
    <p:sldId id="276" r:id="rId10"/>
    <p:sldId id="262" r:id="rId11"/>
    <p:sldId id="277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5FA7A704-9F1C-4FD3-85D1-57AF2D7FD0E8}" type="datetimeFigureOut">
              <a:rPr lang="pt-BR"/>
              <a:pPr/>
              <a:t>09/03/2016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F7EBFB8C-BBFF-4397-A51C-1E92596422A9}" type="slidenum">
              <a:rPr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36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963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Dica: adicione suas próprias anotações do orador aqui.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9215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Dica: adicione suas próprias anotações do orador aqui.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435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23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Dica: adicione suas próprias anotações do orador aqui.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5240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032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253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59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290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Dica: adicione suas próprias anotações do orador aqui.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45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Dica: adicione suas próprias anotações do orador aqui.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94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 latinLnBrk="0">
              <a:defRPr lang="pt-BR"/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22" name="Shap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 latinLnBrk="0">
              <a:buNone/>
              <a:defRPr lang="pt-BR"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pt-BR"/>
              <a:pPr/>
              <a:t>09/03/2016</a:t>
            </a:fld>
            <a:endParaRPr lang="pt-BR"/>
          </a:p>
        </p:txBody>
      </p:sp>
      <p:sp>
        <p:nvSpPr>
          <p:cNvPr id="20" name="Shap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pt-BR"/>
              <a:pPr/>
              <a:t>09/03/2016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pt-BR"/>
              <a:pPr/>
              <a:t>09/03/2016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pt-BR"/>
              <a:pPr/>
              <a:t>09/03/2016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 latinLnBrk="0">
              <a:lnSpc>
                <a:spcPts val="4500"/>
              </a:lnSpc>
              <a:buNone/>
              <a:defRPr lang="pt-BR" sz="4000" b="1" cap="all"/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 latinLnBrk="0">
              <a:lnSpc>
                <a:spcPts val="2300"/>
              </a:lnSpc>
              <a:spcBef>
                <a:spcPts val="0"/>
              </a:spcBef>
              <a:buNone/>
              <a:defRPr lang="pt-BR"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pt-BR"/>
              <a:pPr/>
              <a:t>09/03/2016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údo d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 latinLnBrk="0">
              <a:defRPr lang="pt-BR" sz="2800"/>
            </a:lvl1pPr>
            <a:lvl2pPr>
              <a:defRPr lang="pt-BR" sz="2400"/>
            </a:lvl2pPr>
            <a:lvl3pPr>
              <a:defRPr lang="pt-BR" sz="2000"/>
            </a:lvl3pPr>
            <a:lvl4pPr>
              <a:defRPr lang="pt-BR" sz="1800"/>
            </a:lvl4pPr>
            <a:lvl5pPr>
              <a:defRPr lang="pt-BR"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 latinLnBrk="0">
              <a:defRPr lang="pt-BR" sz="2800"/>
            </a:lvl1pPr>
            <a:lvl2pPr>
              <a:defRPr lang="pt-BR" sz="2400"/>
            </a:lvl2pPr>
            <a:lvl3pPr>
              <a:defRPr lang="pt-BR" sz="2000"/>
            </a:lvl3pPr>
            <a:lvl4pPr>
              <a:defRPr lang="pt-BR" sz="1800"/>
            </a:lvl4pPr>
            <a:lvl5pPr>
              <a:defRPr lang="pt-BR"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pt-BR"/>
              <a:pPr/>
              <a:t>09/03/2016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 latinLnBrk="0">
              <a:defRPr lang="pt-BR" sz="4500" b="1" cap="none" baseline="0"/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pt-BR" sz="1900" b="0">
                <a:solidFill>
                  <a:schemeClr val="tx1"/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pt-BR" sz="1900" b="0">
                <a:solidFill>
                  <a:schemeClr val="tx1"/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pt-BR" sz="2400"/>
            </a:lvl1pPr>
            <a:lvl2pPr>
              <a:lnSpc>
                <a:spcPct val="100000"/>
              </a:lnSpc>
              <a:spcBef>
                <a:spcPts val="700"/>
              </a:spcBef>
              <a:defRPr lang="pt-BR" sz="2000"/>
            </a:lvl2pPr>
            <a:lvl3pPr>
              <a:lnSpc>
                <a:spcPct val="100000"/>
              </a:lnSpc>
              <a:spcBef>
                <a:spcPts val="700"/>
              </a:spcBef>
              <a:defRPr lang="pt-BR" sz="1800"/>
            </a:lvl3pPr>
            <a:lvl4pPr>
              <a:lnSpc>
                <a:spcPct val="100000"/>
              </a:lnSpc>
              <a:spcBef>
                <a:spcPts val="700"/>
              </a:spcBef>
              <a:defRPr lang="pt-BR" sz="1600"/>
            </a:lvl4pPr>
            <a:lvl5pPr>
              <a:lnSpc>
                <a:spcPct val="100000"/>
              </a:lnSpc>
              <a:spcBef>
                <a:spcPts val="700"/>
              </a:spcBef>
              <a:defRPr lang="pt-BR"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pt-BR" sz="2400"/>
            </a:lvl1pPr>
            <a:lvl2pPr>
              <a:lnSpc>
                <a:spcPct val="100000"/>
              </a:lnSpc>
              <a:spcBef>
                <a:spcPts val="700"/>
              </a:spcBef>
              <a:defRPr lang="pt-BR" sz="2000"/>
            </a:lvl2pPr>
            <a:lvl3pPr>
              <a:lnSpc>
                <a:spcPct val="100000"/>
              </a:lnSpc>
              <a:spcBef>
                <a:spcPts val="700"/>
              </a:spcBef>
              <a:defRPr lang="pt-BR" sz="1800"/>
            </a:lvl3pPr>
            <a:lvl4pPr>
              <a:lnSpc>
                <a:spcPct val="100000"/>
              </a:lnSpc>
              <a:spcBef>
                <a:spcPts val="700"/>
              </a:spcBef>
              <a:defRPr lang="pt-BR" sz="1600"/>
            </a:lvl4pPr>
            <a:lvl5pPr>
              <a:lnSpc>
                <a:spcPct val="100000"/>
              </a:lnSpc>
              <a:spcBef>
                <a:spcPts val="700"/>
              </a:spcBef>
              <a:defRPr lang="pt-BR"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pt-BR"/>
              <a:pPr/>
              <a:t>09/03/2016</a:t>
            </a:fld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pt-BR"/>
              <a:pPr/>
              <a:t>09/03/2016</a:t>
            </a:fld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pt-BR"/>
              <a:pPr/>
              <a:t>09/03/2016</a:t>
            </a:fld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pt-B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 latinLnBrk="0">
              <a:lnSpc>
                <a:spcPts val="2000"/>
              </a:lnSpc>
              <a:buNone/>
              <a:defRPr lang="pt-BR" sz="2200" b="1" cap="all" baseline="0"/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 latinLnBrk="0">
              <a:lnSpc>
                <a:spcPct val="100000"/>
              </a:lnSpc>
              <a:spcBef>
                <a:spcPts val="0"/>
              </a:spcBef>
              <a:buNone/>
              <a:defRPr lang="pt-BR" sz="14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 latinLnBrk="0"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pt-BR"/>
              <a:pPr/>
              <a:t>09/03/2016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 latinLnBrk="0">
              <a:buNone/>
              <a:defRPr lang="pt-BR" sz="2100" b="1"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pt-BR"/>
              <a:pPr/>
              <a:t>09/03/2016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/>
              <a:pPr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pt-BR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 latinLnBrk="0">
              <a:buNone/>
              <a:defRPr lang="pt-BR" sz="3200"/>
            </a:lvl1pPr>
            <a:extLst/>
          </a:lstStyle>
          <a:p>
            <a:pPr marL="0" algn="l"/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 latinLnBrk="0">
              <a:lnSpc>
                <a:spcPts val="1600"/>
              </a:lnSpc>
              <a:spcBef>
                <a:spcPts val="0"/>
              </a:spcBef>
              <a:buNone/>
              <a:defRPr lang="pt-BR" sz="1400">
                <a:solidFill>
                  <a:srgbClr val="777777"/>
                </a:solidFill>
              </a:defRPr>
            </a:lvl1pPr>
            <a:lvl2pPr>
              <a:defRPr lang="pt-BR" sz="1200"/>
            </a:lvl2pPr>
            <a:lvl3pPr>
              <a:defRPr lang="pt-BR" sz="1000"/>
            </a:lvl3pPr>
            <a:lvl4pPr>
              <a:defRPr lang="pt-BR" sz="900"/>
            </a:lvl4pPr>
            <a:lvl5pPr>
              <a:defRPr lang="pt-BR" sz="9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pt-BR"/>
              <a:t>Clique para editar estilo de títulos Mestre</a:t>
            </a:r>
          </a:p>
        </p:txBody>
      </p:sp>
      <p:sp>
        <p:nvSpPr>
          <p:cNvPr id="9" name="Rectangl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24" name="Rectangl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latinLnBrk="0">
              <a:defRPr lang="pt-BR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pt-BR"/>
              <a:pPr algn="r"/>
              <a:t>09/03/2016</a:t>
            </a:fld>
            <a:endParaRPr lang="pt-BR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latinLnBrk="0">
              <a:defRPr lang="pt-BR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latinLnBrk="0">
              <a:defRPr lang="pt-BR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/>
              <a:pPr algn="ctr"/>
              <a:t>‹nº›</a:t>
            </a:fld>
            <a:endParaRPr lang="pt-BR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lang="pt-BR"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lang="pt-BR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670" y="1107707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Universidade Federal de Sergipe</a:t>
            </a:r>
            <a:endParaRPr lang="pt-B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6252" y="2585466"/>
            <a:ext cx="7406640" cy="1752600"/>
          </a:xfrm>
        </p:spPr>
        <p:txBody>
          <a:bodyPr/>
          <a:lstStyle/>
          <a:p>
            <a:pPr algn="ctr"/>
            <a:r>
              <a:rPr lang="pt-BR" dirty="0" smtClean="0"/>
              <a:t>Departamento de Sistemas de Informação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429793" y="5877272"/>
            <a:ext cx="386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Alcymar Marcolino dos Santos</a:t>
            </a:r>
          </a:p>
          <a:p>
            <a:r>
              <a:rPr lang="pt-BR" i="1" dirty="0"/>
              <a:t>Kelly </a:t>
            </a:r>
            <a:r>
              <a:rPr lang="pt-BR" i="1" dirty="0" smtClean="0"/>
              <a:t>Rayane Mendonça </a:t>
            </a:r>
            <a:r>
              <a:rPr lang="pt-BR" i="1" dirty="0"/>
              <a:t>Lima</a:t>
            </a:r>
          </a:p>
        </p:txBody>
      </p:sp>
      <p:pic>
        <p:nvPicPr>
          <p:cNvPr id="8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046" y="207315"/>
            <a:ext cx="1214364" cy="179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472450" y="550794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Alunos:</a:t>
            </a:r>
            <a:endParaRPr lang="pt-BR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012160" y="5507940"/>
            <a:ext cx="117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Orientador:</a:t>
            </a:r>
            <a:endParaRPr lang="pt-BR" i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4640770" y="5831105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 smtClean="0"/>
              <a:t>Msc</a:t>
            </a:r>
            <a:r>
              <a:rPr lang="pt-BR" i="1" dirty="0" smtClean="0"/>
              <a:t>.: </a:t>
            </a:r>
            <a:r>
              <a:rPr lang="pt-BR" i="1" dirty="0"/>
              <a:t>André Vinicius Rodrigues Passos Nascimento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020351" y="3876401"/>
            <a:ext cx="654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i="1" dirty="0" smtClean="0"/>
              <a:t>ASCE – Assistente de Controle e Combate as Endemias</a:t>
            </a:r>
            <a:endParaRPr lang="pt-BR" sz="2400" i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422771" y="4338066"/>
            <a:ext cx="173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Visão de 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95637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pic>
        <p:nvPicPr>
          <p:cNvPr id="5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257401" y="1417638"/>
            <a:ext cx="7203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O proposta de projeto aqui apresentada, tem o intuito de agilizar o processo de trabalho dos agentes comunitários de combate as endemias, desenvolvendo uma aplicação mobile que auxilie no seu trabalho diário.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773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331640" y="2996952"/>
            <a:ext cx="720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/>
              <a:t>Obrigado!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6962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1435608" y="415154"/>
            <a:ext cx="7406640" cy="76081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Roteiro da Apresentação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1432560" y="1361550"/>
            <a:ext cx="7406640" cy="5235802"/>
          </a:xfrm>
        </p:spPr>
        <p:txBody>
          <a:bodyPr>
            <a:normAutofit/>
          </a:bodyPr>
          <a:lstStyle/>
          <a:p>
            <a:pPr marL="530352" indent="-457200">
              <a:buFont typeface="Arial" panose="020B0604020202020204" pitchFamily="34" charset="0"/>
              <a:buChar char="•"/>
            </a:pPr>
            <a:r>
              <a:rPr lang="pt-BR" i="1" dirty="0" smtClean="0"/>
              <a:t>Introdução</a:t>
            </a:r>
          </a:p>
          <a:p>
            <a:pPr marL="530352" indent="-457200">
              <a:buFont typeface="Arial" panose="020B0604020202020204" pitchFamily="34" charset="0"/>
              <a:buChar char="•"/>
            </a:pPr>
            <a:r>
              <a:rPr lang="pt-BR" i="1" dirty="0" smtClean="0"/>
              <a:t>Apresentação do Problema</a:t>
            </a:r>
          </a:p>
          <a:p>
            <a:pPr marL="530352" indent="-457200">
              <a:buFont typeface="Arial" panose="020B0604020202020204" pitchFamily="34" charset="0"/>
              <a:buChar char="•"/>
            </a:pPr>
            <a:r>
              <a:rPr lang="pt-BR" i="1" dirty="0" smtClean="0"/>
              <a:t>Proposta de Projeto</a:t>
            </a:r>
          </a:p>
          <a:p>
            <a:pPr marL="530352" indent="-457200">
              <a:buFont typeface="Arial" panose="020B0604020202020204" pitchFamily="34" charset="0"/>
              <a:buChar char="•"/>
            </a:pPr>
            <a:r>
              <a:rPr lang="pt-BR" i="1" dirty="0" smtClean="0"/>
              <a:t>Aplicação</a:t>
            </a:r>
          </a:p>
          <a:p>
            <a:pPr marL="530352" indent="-457200">
              <a:buFont typeface="Arial" panose="020B0604020202020204" pitchFamily="34" charset="0"/>
              <a:buChar char="•"/>
            </a:pPr>
            <a:r>
              <a:rPr lang="pt-BR" i="1" dirty="0"/>
              <a:t>Processo de </a:t>
            </a:r>
            <a:r>
              <a:rPr lang="pt-BR" i="1" dirty="0" smtClean="0"/>
              <a:t>Execução</a:t>
            </a:r>
          </a:p>
          <a:p>
            <a:pPr marL="530352" indent="-457200">
              <a:buFont typeface="Arial" panose="020B0604020202020204" pitchFamily="34" charset="0"/>
              <a:buChar char="•"/>
            </a:pPr>
            <a:r>
              <a:rPr lang="pt-BR" i="1" dirty="0" smtClean="0"/>
              <a:t>Conclusão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6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060848"/>
            <a:ext cx="7498080" cy="4617804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pt-BR" sz="2800" dirty="0" smtClean="0"/>
              <a:t>Esta proposta de projeto, tem como objetivo propor o desenvolvimento de uma ferramenta digital que ofereça auxilio aos profissionais que atuam no combate de doenças endêmicas.  </a:t>
            </a:r>
          </a:p>
          <a:p>
            <a:pPr marL="82296" indent="0" algn="just">
              <a:buNone/>
            </a:pPr>
            <a:endParaRPr lang="pt-BR" sz="2800" dirty="0"/>
          </a:p>
          <a:p>
            <a:pPr algn="just"/>
            <a:r>
              <a:rPr lang="pt-BR" sz="2400" i="1" dirty="0" smtClean="0"/>
              <a:t>Dengue</a:t>
            </a:r>
          </a:p>
          <a:p>
            <a:pPr algn="just"/>
            <a:r>
              <a:rPr lang="pt-BR" sz="2400" i="1" dirty="0" smtClean="0"/>
              <a:t>Malária</a:t>
            </a:r>
          </a:p>
          <a:p>
            <a:pPr algn="just"/>
            <a:r>
              <a:rPr lang="pt-BR" sz="2400" i="1" dirty="0" smtClean="0"/>
              <a:t>Febre-Amarela</a:t>
            </a:r>
          </a:p>
        </p:txBody>
      </p:sp>
      <p:pic>
        <p:nvPicPr>
          <p:cNvPr id="7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717032"/>
            <a:ext cx="3617380" cy="2428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Apresentação do </a:t>
            </a:r>
            <a:r>
              <a:rPr lang="pt-BR" i="1" dirty="0" smtClean="0"/>
              <a:t>Problema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333128"/>
          </a:xfrm>
        </p:spPr>
        <p:txBody>
          <a:bodyPr/>
          <a:lstStyle/>
          <a:p>
            <a:pPr marL="82296" indent="0" algn="just">
              <a:buNone/>
            </a:pPr>
            <a:r>
              <a:rPr lang="pt-BR" sz="2800" dirty="0" smtClean="0"/>
              <a:t>Os agentes de endemias atuam com a função de coletar informações e fazer analises, atuando em uma área especifica para cada agente.</a:t>
            </a:r>
            <a:endParaRPr lang="pt-BR" sz="2800" dirty="0"/>
          </a:p>
        </p:txBody>
      </p:sp>
      <p:pic>
        <p:nvPicPr>
          <p:cNvPr id="5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891408"/>
            <a:ext cx="1219200" cy="12192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48" y="2891408"/>
            <a:ext cx="1219200" cy="1219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891408"/>
            <a:ext cx="1219200" cy="12192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785" y="5013176"/>
            <a:ext cx="1219200" cy="1219200"/>
          </a:xfrm>
          <a:prstGeom prst="rect">
            <a:avLst/>
          </a:prstGeom>
        </p:spPr>
      </p:pic>
      <p:cxnSp>
        <p:nvCxnSpPr>
          <p:cNvPr id="16" name="Conector de seta reta 15"/>
          <p:cNvCxnSpPr>
            <a:endCxn id="8" idx="1"/>
          </p:cNvCxnSpPr>
          <p:nvPr/>
        </p:nvCxnSpPr>
        <p:spPr>
          <a:xfrm>
            <a:off x="6012160" y="3501008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6" idx="3"/>
          </p:cNvCxnSpPr>
          <p:nvPr/>
        </p:nvCxnSpPr>
        <p:spPr>
          <a:xfrm>
            <a:off x="3054896" y="3501008"/>
            <a:ext cx="1370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2445296" y="4293096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596498" y="44278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530434" y="36211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6432424" y="36211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579993" y="5299610"/>
            <a:ext cx="4004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E</a:t>
            </a:r>
            <a:r>
              <a:rPr lang="pt-BR" i="1" dirty="0" smtClean="0"/>
              <a:t>sse processo acaba gerando um problema:</a:t>
            </a:r>
          </a:p>
          <a:p>
            <a:r>
              <a:rPr lang="pt-BR" i="1" dirty="0" smtClean="0"/>
              <a:t>Alguém identifica?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Apresentação do Problema</a:t>
            </a:r>
            <a:endParaRPr lang="pt-BR" dirty="0"/>
          </a:p>
        </p:txBody>
      </p:sp>
      <p:pic>
        <p:nvPicPr>
          <p:cNvPr id="8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 flipH="1">
            <a:off x="1435606" y="1628800"/>
            <a:ext cx="731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Todo este processo acaba gerando uma serie de problemas: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09913" y="2263263"/>
            <a:ext cx="709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Acumulo de papel.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</a:t>
            </a:r>
            <a:r>
              <a:rPr lang="pt-BR" dirty="0" smtClean="0"/>
              <a:t>esgaste natural.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Fragilidade do material.</a:t>
            </a:r>
            <a:endParaRPr lang="pt-BR" dirty="0"/>
          </a:p>
          <a:p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671643"/>
            <a:ext cx="1219200" cy="12192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671643"/>
            <a:ext cx="1219200" cy="12192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34" y="3671643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3152"/>
            <a:r>
              <a:rPr lang="pt-BR" i="1" dirty="0"/>
              <a:t>Proposta de Projeto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667629" y="1708703"/>
            <a:ext cx="7266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Esta proposta de projeto tem como finalidade, o desenvolvimento de uma aplicação que possa resolver o problema </a:t>
            </a:r>
            <a:r>
              <a:rPr lang="pt-BR" sz="2400" dirty="0"/>
              <a:t>c</a:t>
            </a:r>
            <a:r>
              <a:rPr lang="pt-BR" sz="2400" dirty="0" smtClean="0"/>
              <a:t>itado anteriormente. De modo que possa agilizar o processo de recolhimento de informações e consultas posteriores e oferecer funções adicionais.</a:t>
            </a:r>
            <a:endParaRPr lang="pt-BR" sz="2400" dirty="0"/>
          </a:p>
        </p:txBody>
      </p:sp>
      <p:pic>
        <p:nvPicPr>
          <p:cNvPr id="21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543" y="3774564"/>
            <a:ext cx="999201" cy="999201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17" y="3704202"/>
            <a:ext cx="978680" cy="97868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677" y="5348527"/>
            <a:ext cx="959535" cy="959535"/>
          </a:xfrm>
          <a:prstGeom prst="rect">
            <a:avLst/>
          </a:prstGeom>
        </p:spPr>
      </p:pic>
      <p:cxnSp>
        <p:nvCxnSpPr>
          <p:cNvPr id="30" name="Conector de seta reta 29"/>
          <p:cNvCxnSpPr/>
          <p:nvPr/>
        </p:nvCxnSpPr>
        <p:spPr>
          <a:xfrm>
            <a:off x="5580378" y="423735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endCxn id="27" idx="1"/>
          </p:cNvCxnSpPr>
          <p:nvPr/>
        </p:nvCxnSpPr>
        <p:spPr>
          <a:xfrm>
            <a:off x="2785902" y="4234919"/>
            <a:ext cx="1668641" cy="3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2339752" y="4706404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2433444" y="47737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3464500" y="37745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074382" y="37745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27" y="3797564"/>
            <a:ext cx="878043" cy="878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3152"/>
            <a:r>
              <a:rPr lang="pt-BR" i="1" dirty="0" smtClean="0"/>
              <a:t>Aplicação</a:t>
            </a:r>
            <a:endParaRPr lang="pt-BR" i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667629" y="1708703"/>
            <a:ext cx="726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ideia inicial é desenvolver uma aplicação </a:t>
            </a:r>
            <a:r>
              <a:rPr lang="pt-BR" sz="2400" dirty="0" smtClean="0"/>
              <a:t>mobile, </a:t>
            </a:r>
            <a:r>
              <a:rPr lang="pt-BR" sz="2400" dirty="0"/>
              <a:t>que substitua o uso de papel na coleta de informações das </a:t>
            </a:r>
            <a:r>
              <a:rPr lang="pt-BR" sz="2400" dirty="0" smtClean="0"/>
              <a:t>residências, </a:t>
            </a:r>
            <a:r>
              <a:rPr lang="pt-BR" sz="2400" dirty="0"/>
              <a:t>além de fornecer informações </a:t>
            </a:r>
            <a:r>
              <a:rPr lang="pt-BR" sz="2400" dirty="0" smtClean="0"/>
              <a:t>adicionais </a:t>
            </a:r>
            <a:r>
              <a:rPr lang="pt-BR" sz="2400" i="1" dirty="0" smtClean="0"/>
              <a:t>tendo </a:t>
            </a:r>
            <a:r>
              <a:rPr lang="pt-BR" sz="2400" dirty="0" smtClean="0"/>
              <a:t>como funcionalidades principais.</a:t>
            </a:r>
            <a:endParaRPr lang="pt-BR" sz="2400" dirty="0"/>
          </a:p>
        </p:txBody>
      </p:sp>
      <p:pic>
        <p:nvPicPr>
          <p:cNvPr id="21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667629" y="3278363"/>
            <a:ext cx="6898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Cadastro das Residências da área do </a:t>
            </a:r>
            <a:r>
              <a:rPr lang="pt-BR" dirty="0" smtClean="0"/>
              <a:t>agente.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Cadastro das Visitas e ações tomadas pelo </a:t>
            </a:r>
            <a:r>
              <a:rPr lang="pt-BR" dirty="0" smtClean="0"/>
              <a:t>agente.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de Focos de Potenciais </a:t>
            </a:r>
            <a:r>
              <a:rPr lang="pt-BR" dirty="0" smtClean="0"/>
              <a:t>Doenças.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Transferência das informações coletadas para o PC da unidade </a:t>
            </a:r>
            <a:r>
              <a:rPr lang="pt-BR" dirty="0" smtClean="0"/>
              <a:t>sede. 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210460"/>
            <a:ext cx="864096" cy="86409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5345665"/>
            <a:ext cx="593686" cy="59368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74" y="6074556"/>
            <a:ext cx="585153" cy="58515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604189"/>
            <a:ext cx="606271" cy="606271"/>
          </a:xfrm>
          <a:prstGeom prst="rect">
            <a:avLst/>
          </a:prstGeom>
        </p:spPr>
      </p:pic>
      <p:cxnSp>
        <p:nvCxnSpPr>
          <p:cNvPr id="23" name="Conector de seta reta 22"/>
          <p:cNvCxnSpPr/>
          <p:nvPr/>
        </p:nvCxnSpPr>
        <p:spPr>
          <a:xfrm flipH="1">
            <a:off x="2982637" y="4772568"/>
            <a:ext cx="79702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7" idx="1"/>
          </p:cNvCxnSpPr>
          <p:nvPr/>
        </p:nvCxnSpPr>
        <p:spPr>
          <a:xfrm flipH="1" flipV="1">
            <a:off x="2982638" y="5629400"/>
            <a:ext cx="797274" cy="1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8" idx="1"/>
          </p:cNvCxnSpPr>
          <p:nvPr/>
        </p:nvCxnSpPr>
        <p:spPr>
          <a:xfrm flipH="1" flipV="1">
            <a:off x="2982637" y="5935574"/>
            <a:ext cx="791837" cy="43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4359627" y="4734907"/>
            <a:ext cx="208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</a:t>
            </a:r>
            <a:r>
              <a:rPr lang="pt-BR" dirty="0" smtClean="0"/>
              <a:t> de </a:t>
            </a:r>
            <a:r>
              <a:rPr lang="pt-BR" dirty="0" smtClean="0"/>
              <a:t>Visitas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359627" y="5416636"/>
            <a:ext cx="24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Marcação Geográfica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377432" y="6098365"/>
            <a:ext cx="267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Anotações Importantes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4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pt-BR" dirty="0" smtClean="0"/>
              <a:t>Aplicação</a:t>
            </a:r>
            <a:endParaRPr lang="pt-BR" dirty="0"/>
          </a:p>
        </p:txBody>
      </p:sp>
      <p:pic>
        <p:nvPicPr>
          <p:cNvPr id="10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439935" y="1556792"/>
            <a:ext cx="7596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Depois de Coletados os dados poderão ser transferidos para o PC da unidade sede responsável pelo cadastro das informações,  além de ficarem armazenadas no dispositivo.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149080"/>
            <a:ext cx="1219200" cy="1219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56" y="3275548"/>
            <a:ext cx="1219200" cy="12192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013176"/>
            <a:ext cx="1219200" cy="12192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149080"/>
            <a:ext cx="1219200" cy="1219200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 flipV="1">
            <a:off x="3419872" y="3717032"/>
            <a:ext cx="52438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354468" y="5368280"/>
            <a:ext cx="589788" cy="36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5" idx="3"/>
          </p:cNvCxnSpPr>
          <p:nvPr/>
        </p:nvCxnSpPr>
        <p:spPr>
          <a:xfrm>
            <a:off x="5163456" y="3885148"/>
            <a:ext cx="848704" cy="68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V="1">
            <a:off x="5244536" y="4869160"/>
            <a:ext cx="767624" cy="75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95637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Processo de Execução</a:t>
            </a:r>
            <a:endParaRPr lang="pt-BR" dirty="0"/>
          </a:p>
        </p:txBody>
      </p:sp>
      <p:pic>
        <p:nvPicPr>
          <p:cNvPr id="5" name="Picture 2" descr="C:\Users\Rafael\Desktop\Universidade_federal_de_sergipe-escu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" y="5210460"/>
            <a:ext cx="938159" cy="13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257401" y="1417638"/>
            <a:ext cx="7203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O processo de execução será iniciado através do acompanhamento de um agente de Endemias por membros do grupo, os quais irão verificar todo o processo de perto para assim obter o máximo de êxito no desenvolvimento do projeto.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TrainingPresentation_TP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54E1020-A77B-4782-B241-E5E6DE3556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treinamento geral</Template>
  <TotalTime>0</TotalTime>
  <Words>442</Words>
  <Application>Microsoft Office PowerPoint</Application>
  <PresentationFormat>Apresentação na tela (4:3)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Verdana</vt:lpstr>
      <vt:lpstr>Wingdings 2</vt:lpstr>
      <vt:lpstr>TrainingPresentation_TP10082295</vt:lpstr>
      <vt:lpstr>Universidade Federal de Sergipe</vt:lpstr>
      <vt:lpstr>Roteiro da Apresentação</vt:lpstr>
      <vt:lpstr>Introdução</vt:lpstr>
      <vt:lpstr>Apresentação do Problema</vt:lpstr>
      <vt:lpstr>Apresentação do Problema</vt:lpstr>
      <vt:lpstr>Proposta de Projeto</vt:lpstr>
      <vt:lpstr>Aplicação</vt:lpstr>
      <vt:lpstr>Aplicação</vt:lpstr>
      <vt:lpstr>Processo de Execução</vt:lpstr>
      <vt:lpstr>Conclusão</vt:lpstr>
      <vt:lpstr>Apresentação do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2015-02-23T11:08:50Z</dcterms:created>
  <dcterms:modified xsi:type="dcterms:W3CDTF">2016-03-09T11:17:22Z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