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C1" initials="C" lastIdx="1" clrIdx="0">
    <p:extLst>
      <p:ext uri="{19B8F6BF-5375-455C-9EA6-DF929625EA0E}">
        <p15:presenceInfo xmlns:p15="http://schemas.microsoft.com/office/powerpoint/2012/main" userId="CC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10T17:46:58.223" idx="1">
    <p:pos x="2148" y="453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E027-EDCB-4C52-8E93-F07C205B3D7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78EA-FB98-46CE-B028-E7D7F70D73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580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E027-EDCB-4C52-8E93-F07C205B3D7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78EA-FB98-46CE-B028-E7D7F70D73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84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E027-EDCB-4C52-8E93-F07C205B3D7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78EA-FB98-46CE-B028-E7D7F70D73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625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E027-EDCB-4C52-8E93-F07C205B3D7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78EA-FB98-46CE-B028-E7D7F70D73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518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E027-EDCB-4C52-8E93-F07C205B3D7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78EA-FB98-46CE-B028-E7D7F70D73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594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E027-EDCB-4C52-8E93-F07C205B3D7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78EA-FB98-46CE-B028-E7D7F70D73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733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E027-EDCB-4C52-8E93-F07C205B3D7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78EA-FB98-46CE-B028-E7D7F70D73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8466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E027-EDCB-4C52-8E93-F07C205B3D7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78EA-FB98-46CE-B028-E7D7F70D73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087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E027-EDCB-4C52-8E93-F07C205B3D7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78EA-FB98-46CE-B028-E7D7F70D73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386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E027-EDCB-4C52-8E93-F07C205B3D7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78EA-FB98-46CE-B028-E7D7F70D73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999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9E027-EDCB-4C52-8E93-F07C205B3D7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E78EA-FB98-46CE-B028-E7D7F70D73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815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9E027-EDCB-4C52-8E93-F07C205B3D75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E78EA-FB98-46CE-B028-E7D7F70D73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4596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Base de Datos de Tienda en Línea 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Gael </a:t>
            </a:r>
            <a:r>
              <a:rPr lang="es-MX" dirty="0" err="1" smtClean="0"/>
              <a:t>Aldapa</a:t>
            </a:r>
            <a:r>
              <a:rPr lang="es-MX" dirty="0" smtClean="0"/>
              <a:t> 4AVP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21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355279"/>
              </p:ext>
            </p:extLst>
          </p:nvPr>
        </p:nvGraphicFramePr>
        <p:xfrm>
          <a:off x="0" y="0"/>
          <a:ext cx="337021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0217">
                  <a:extLst>
                    <a:ext uri="{9D8B030D-6E8A-4147-A177-3AD203B41FA5}">
                      <a16:colId xmlns:a16="http://schemas.microsoft.com/office/drawing/2014/main" val="41487336"/>
                    </a:ext>
                  </a:extLst>
                </a:gridCol>
              </a:tblGrid>
              <a:tr h="241663">
                <a:tc>
                  <a:txBody>
                    <a:bodyPr/>
                    <a:lstStyle/>
                    <a:p>
                      <a:r>
                        <a:rPr lang="es-MX" dirty="0" smtClean="0"/>
                        <a:t>1 Categorías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642082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783375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(</a:t>
                      </a:r>
                      <a:r>
                        <a:rPr lang="es-MX" dirty="0" err="1" smtClean="0"/>
                        <a:t>vc</a:t>
                      </a:r>
                      <a:r>
                        <a:rPr lang="es-MX" dirty="0" smtClean="0"/>
                        <a:t> 60)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288090"/>
                  </a:ext>
                </a:extLst>
              </a:tr>
              <a:tr h="241663"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 (</a:t>
                      </a:r>
                      <a:r>
                        <a:rPr lang="es-MX" dirty="0" err="1" smtClean="0"/>
                        <a:t>vc</a:t>
                      </a:r>
                      <a:r>
                        <a:rPr lang="es-MX" baseline="0" dirty="0" smtClean="0"/>
                        <a:t> 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427547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52783"/>
              </p:ext>
            </p:extLst>
          </p:nvPr>
        </p:nvGraphicFramePr>
        <p:xfrm>
          <a:off x="4672147" y="2322366"/>
          <a:ext cx="3370218" cy="3011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0218">
                  <a:extLst>
                    <a:ext uri="{9D8B030D-6E8A-4147-A177-3AD203B41FA5}">
                      <a16:colId xmlns:a16="http://schemas.microsoft.com/office/drawing/2014/main" val="1583548472"/>
                    </a:ext>
                  </a:extLst>
                </a:gridCol>
              </a:tblGrid>
              <a:tr h="450957">
                <a:tc>
                  <a:txBody>
                    <a:bodyPr/>
                    <a:lstStyle/>
                    <a:p>
                      <a:r>
                        <a:rPr lang="es-MX" dirty="0" smtClean="0"/>
                        <a:t>2 Usuarios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38462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143954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(</a:t>
                      </a:r>
                      <a:r>
                        <a:rPr lang="es-MX" dirty="0" err="1" smtClean="0"/>
                        <a:t>varchar</a:t>
                      </a:r>
                      <a:r>
                        <a:rPr lang="es-MX" dirty="0" smtClean="0"/>
                        <a:t> 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48239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s-MX" dirty="0" smtClean="0"/>
                        <a:t>Apellido (</a:t>
                      </a:r>
                      <a:r>
                        <a:rPr lang="es-MX" dirty="0" err="1" smtClean="0"/>
                        <a:t>varchar</a:t>
                      </a:r>
                      <a:r>
                        <a:rPr lang="es-MX" dirty="0" smtClean="0"/>
                        <a:t> 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260924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s-MX" dirty="0" smtClean="0"/>
                        <a:t>Correo (</a:t>
                      </a:r>
                      <a:r>
                        <a:rPr lang="es-MX" dirty="0" err="1" smtClean="0"/>
                        <a:t>vc</a:t>
                      </a:r>
                      <a:r>
                        <a:rPr lang="es-MX" dirty="0" smtClean="0"/>
                        <a:t> 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010349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s-MX" dirty="0" smtClean="0"/>
                        <a:t>Teléfono (</a:t>
                      </a:r>
                      <a:r>
                        <a:rPr lang="es-MX" dirty="0" err="1" smtClean="0"/>
                        <a:t>vc</a:t>
                      </a:r>
                      <a:r>
                        <a:rPr lang="es-MX" dirty="0" smtClean="0"/>
                        <a:t> 20)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44723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Fecha_Nacimiento</a:t>
                      </a:r>
                      <a:r>
                        <a:rPr lang="es-MX" dirty="0" smtClean="0"/>
                        <a:t> (date)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46746"/>
                  </a:ext>
                </a:extLst>
              </a:tr>
              <a:tr h="346084">
                <a:tc>
                  <a:txBody>
                    <a:bodyPr/>
                    <a:lstStyle/>
                    <a:p>
                      <a:r>
                        <a:rPr lang="es-MX" dirty="0" smtClean="0"/>
                        <a:t>Genero (</a:t>
                      </a:r>
                      <a:r>
                        <a:rPr lang="es-MX" dirty="0" err="1" smtClean="0"/>
                        <a:t>boolean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574343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626097"/>
              </p:ext>
            </p:extLst>
          </p:nvPr>
        </p:nvGraphicFramePr>
        <p:xfrm>
          <a:off x="114664" y="5333643"/>
          <a:ext cx="3370217" cy="151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0217">
                  <a:extLst>
                    <a:ext uri="{9D8B030D-6E8A-4147-A177-3AD203B41FA5}">
                      <a16:colId xmlns:a16="http://schemas.microsoft.com/office/drawing/2014/main" val="2397494104"/>
                    </a:ext>
                  </a:extLst>
                </a:gridCol>
              </a:tblGrid>
              <a:tr h="353301">
                <a:tc>
                  <a:txBody>
                    <a:bodyPr/>
                    <a:lstStyle/>
                    <a:p>
                      <a:r>
                        <a:rPr lang="es-MX" dirty="0" smtClean="0"/>
                        <a:t>3 Membresías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500125"/>
                  </a:ext>
                </a:extLst>
              </a:tr>
              <a:tr h="353301">
                <a:tc>
                  <a:txBody>
                    <a:bodyPr/>
                    <a:lstStyle/>
                    <a:p>
                      <a:r>
                        <a:rPr lang="es-MX" dirty="0" smtClean="0"/>
                        <a:t>Id(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704615"/>
                  </a:ext>
                </a:extLst>
              </a:tr>
              <a:tr h="353301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(</a:t>
                      </a:r>
                      <a:r>
                        <a:rPr lang="es-MX" dirty="0" err="1" smtClean="0"/>
                        <a:t>varchar</a:t>
                      </a:r>
                      <a:r>
                        <a:rPr lang="es-MX" baseline="0" dirty="0" smtClean="0"/>
                        <a:t> 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63726"/>
                  </a:ext>
                </a:extLst>
              </a:tr>
              <a:tr h="421779">
                <a:tc>
                  <a:txBody>
                    <a:bodyPr/>
                    <a:lstStyle/>
                    <a:p>
                      <a:r>
                        <a:rPr lang="es-MX" dirty="0" smtClean="0"/>
                        <a:t>Precio (</a:t>
                      </a:r>
                      <a:r>
                        <a:rPr lang="es-MX" dirty="0" err="1" smtClean="0"/>
                        <a:t>double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839520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673038"/>
              </p:ext>
            </p:extLst>
          </p:nvPr>
        </p:nvGraphicFramePr>
        <p:xfrm>
          <a:off x="5023394" y="-10160"/>
          <a:ext cx="30102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263">
                  <a:extLst>
                    <a:ext uri="{9D8B030D-6E8A-4147-A177-3AD203B41FA5}">
                      <a16:colId xmlns:a16="http://schemas.microsoft.com/office/drawing/2014/main" val="41173644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4 </a:t>
                      </a:r>
                      <a:r>
                        <a:rPr lang="es-MX" dirty="0" err="1" smtClean="0"/>
                        <a:t>Usuarios_membresías</a:t>
                      </a:r>
                      <a:r>
                        <a:rPr lang="es-MX" baseline="0" dirty="0" smtClean="0"/>
                        <a:t>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8007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 (PK)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3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Usuario_id</a:t>
                      </a:r>
                      <a:r>
                        <a:rPr lang="es-MX" dirty="0" smtClean="0"/>
                        <a:t>  (FK)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47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Membresia_id</a:t>
                      </a:r>
                      <a:r>
                        <a:rPr lang="es-MX" dirty="0" smtClean="0"/>
                        <a:t> (FK)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775008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57962"/>
              </p:ext>
            </p:extLst>
          </p:nvPr>
        </p:nvGraphicFramePr>
        <p:xfrm>
          <a:off x="9457509" y="2155371"/>
          <a:ext cx="273449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490">
                  <a:extLst>
                    <a:ext uri="{9D8B030D-6E8A-4147-A177-3AD203B41FA5}">
                      <a16:colId xmlns:a16="http://schemas.microsoft.com/office/drawing/2014/main" val="2146300075"/>
                    </a:ext>
                  </a:extLst>
                </a:gridCol>
              </a:tblGrid>
              <a:tr h="338667">
                <a:tc>
                  <a:txBody>
                    <a:bodyPr/>
                    <a:lstStyle/>
                    <a:p>
                      <a:r>
                        <a:rPr lang="es-MX" dirty="0" smtClean="0"/>
                        <a:t>6 Direcciones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94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67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Calle (</a:t>
                      </a:r>
                      <a:r>
                        <a:rPr lang="es-MX" dirty="0" err="1" smtClean="0"/>
                        <a:t>vc</a:t>
                      </a:r>
                      <a:r>
                        <a:rPr lang="es-MX" dirty="0" smtClean="0"/>
                        <a:t> 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17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Num</a:t>
                      </a:r>
                      <a:r>
                        <a:rPr lang="es-MX" dirty="0" smtClean="0"/>
                        <a:t> 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37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Colonia (</a:t>
                      </a:r>
                      <a:r>
                        <a:rPr lang="es-MX" dirty="0" err="1" smtClean="0"/>
                        <a:t>vc</a:t>
                      </a:r>
                      <a:r>
                        <a:rPr lang="es-MX" baseline="0" dirty="0" smtClean="0"/>
                        <a:t> 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19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CP</a:t>
                      </a:r>
                      <a:r>
                        <a:rPr lang="es-MX" baseline="0" dirty="0" smtClean="0"/>
                        <a:t> (</a:t>
                      </a:r>
                      <a:r>
                        <a:rPr lang="es-MX" baseline="0" dirty="0" err="1" smtClean="0"/>
                        <a:t>int</a:t>
                      </a:r>
                      <a:r>
                        <a:rPr lang="es-MX" baseline="0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10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Estado (</a:t>
                      </a:r>
                      <a:r>
                        <a:rPr lang="es-MX" dirty="0" err="1" smtClean="0"/>
                        <a:t>vc</a:t>
                      </a:r>
                      <a:r>
                        <a:rPr lang="es-MX" dirty="0" smtClean="0"/>
                        <a:t> 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386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Ciudad (</a:t>
                      </a:r>
                      <a:r>
                        <a:rPr lang="es-MX" dirty="0" err="1" smtClean="0"/>
                        <a:t>vc</a:t>
                      </a:r>
                      <a:r>
                        <a:rPr lang="es-MX" dirty="0" smtClean="0"/>
                        <a:t> 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64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Usuario (</a:t>
                      </a:r>
                      <a:r>
                        <a:rPr lang="es-MX" dirty="0" err="1" smtClean="0"/>
                        <a:t>vc</a:t>
                      </a:r>
                      <a:r>
                        <a:rPr lang="es-MX" dirty="0" smtClean="0"/>
                        <a:t> 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587100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340479"/>
              </p:ext>
            </p:extLst>
          </p:nvPr>
        </p:nvGraphicFramePr>
        <p:xfrm>
          <a:off x="474618" y="1925307"/>
          <a:ext cx="3010263" cy="2646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0263">
                  <a:extLst>
                    <a:ext uri="{9D8B030D-6E8A-4147-A177-3AD203B41FA5}">
                      <a16:colId xmlns:a16="http://schemas.microsoft.com/office/drawing/2014/main" val="629304540"/>
                    </a:ext>
                  </a:extLst>
                </a:gridCol>
              </a:tblGrid>
              <a:tr h="421653">
                <a:tc>
                  <a:txBody>
                    <a:bodyPr/>
                    <a:lstStyle/>
                    <a:p>
                      <a:r>
                        <a:rPr lang="es-MX" dirty="0" smtClean="0"/>
                        <a:t>5 Productos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65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 (A_I PK)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601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(</a:t>
                      </a:r>
                      <a:r>
                        <a:rPr lang="es-MX" dirty="0" err="1" smtClean="0"/>
                        <a:t>vc</a:t>
                      </a:r>
                      <a:r>
                        <a:rPr lang="es-MX" baseline="0" dirty="0" smtClean="0"/>
                        <a:t> 150)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7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 (</a:t>
                      </a:r>
                      <a:r>
                        <a:rPr lang="es-MX" dirty="0" err="1" smtClean="0"/>
                        <a:t>vc</a:t>
                      </a:r>
                      <a:r>
                        <a:rPr lang="es-MX" dirty="0" smtClean="0"/>
                        <a:t> 400)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876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Precio (</a:t>
                      </a:r>
                      <a:r>
                        <a:rPr lang="es-MX" dirty="0" err="1" smtClean="0"/>
                        <a:t>double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58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Categoria_id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41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Cantidad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210229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068602"/>
              </p:ext>
            </p:extLst>
          </p:nvPr>
        </p:nvGraphicFramePr>
        <p:xfrm>
          <a:off x="9457509" y="131837"/>
          <a:ext cx="27344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4490">
                  <a:extLst>
                    <a:ext uri="{9D8B030D-6E8A-4147-A177-3AD203B41FA5}">
                      <a16:colId xmlns:a16="http://schemas.microsoft.com/office/drawing/2014/main" val="1962521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7 </a:t>
                      </a:r>
                      <a:r>
                        <a:rPr lang="es-MX" dirty="0" err="1" smtClean="0"/>
                        <a:t>Lista_deseos</a:t>
                      </a:r>
                      <a:r>
                        <a:rPr lang="es-MX" dirty="0" smtClean="0"/>
                        <a:t>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31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49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Usuario_id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0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Producto_id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727606"/>
                  </a:ext>
                </a:extLst>
              </a:tr>
            </a:tbl>
          </a:graphicData>
        </a:graphic>
      </p:graphicFrame>
      <p:cxnSp>
        <p:nvCxnSpPr>
          <p:cNvPr id="31" name="Conector recto 30"/>
          <p:cNvCxnSpPr/>
          <p:nvPr/>
        </p:nvCxnSpPr>
        <p:spPr>
          <a:xfrm>
            <a:off x="2860766" y="1473200"/>
            <a:ext cx="169817" cy="460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 flipV="1">
            <a:off x="5023394" y="1473200"/>
            <a:ext cx="862148" cy="84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 flipV="1">
            <a:off x="3484881" y="731520"/>
            <a:ext cx="1653177" cy="4595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 flipV="1">
            <a:off x="7432766" y="1201783"/>
            <a:ext cx="2024743" cy="1114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 flipV="1">
            <a:off x="3484881" y="1473200"/>
            <a:ext cx="6077130" cy="842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742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367945"/>
              </p:ext>
            </p:extLst>
          </p:nvPr>
        </p:nvGraphicFramePr>
        <p:xfrm>
          <a:off x="2032000" y="2018694"/>
          <a:ext cx="408141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1417">
                  <a:extLst>
                    <a:ext uri="{9D8B030D-6E8A-4147-A177-3AD203B41FA5}">
                      <a16:colId xmlns:a16="http://schemas.microsoft.com/office/drawing/2014/main" val="21476150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dirty="0" smtClean="0"/>
                        <a:t>9 Carrito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887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56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Producto_id</a:t>
                      </a:r>
                      <a:r>
                        <a:rPr lang="es-MX" dirty="0" smtClean="0"/>
                        <a:t>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42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Cantidad (</a:t>
                      </a:r>
                      <a:r>
                        <a:rPr lang="es-MX" dirty="0" err="1" smtClean="0"/>
                        <a:t>int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76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Usuario_id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01144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9949"/>
              </p:ext>
            </p:extLst>
          </p:nvPr>
        </p:nvGraphicFramePr>
        <p:xfrm>
          <a:off x="6113416" y="4142135"/>
          <a:ext cx="404658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6583">
                  <a:extLst>
                    <a:ext uri="{9D8B030D-6E8A-4147-A177-3AD203B41FA5}">
                      <a16:colId xmlns:a16="http://schemas.microsoft.com/office/drawing/2014/main" val="2820942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10 Ventas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22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3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Carrito_id</a:t>
                      </a:r>
                      <a:r>
                        <a:rPr lang="es-MX" dirty="0" smtClean="0"/>
                        <a:t>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838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Metodo_pago_id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19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Total(</a:t>
                      </a:r>
                      <a:r>
                        <a:rPr lang="es-MX" dirty="0" err="1" smtClean="0"/>
                        <a:t>double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05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Estado (</a:t>
                      </a:r>
                      <a:r>
                        <a:rPr lang="es-MX" dirty="0" err="1" smtClean="0"/>
                        <a:t>boolean</a:t>
                      </a:r>
                      <a:r>
                        <a:rPr lang="es-MX" dirty="0" smtClean="0"/>
                        <a:t>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31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Direccion_id</a:t>
                      </a:r>
                      <a:r>
                        <a:rPr lang="es-MX" dirty="0" smtClean="0"/>
                        <a:t>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00283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088782"/>
              </p:ext>
            </p:extLst>
          </p:nvPr>
        </p:nvGraphicFramePr>
        <p:xfrm>
          <a:off x="2032000" y="32778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74718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8 </a:t>
                      </a:r>
                      <a:r>
                        <a:rPr lang="es-MX" dirty="0" err="1" smtClean="0"/>
                        <a:t>Metodo_Pago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19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1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(</a:t>
                      </a:r>
                      <a:r>
                        <a:rPr lang="es-MX" dirty="0" err="1" smtClean="0"/>
                        <a:t>vc</a:t>
                      </a:r>
                      <a:r>
                        <a:rPr lang="es-MX" dirty="0" smtClean="0"/>
                        <a:t> 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402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 (</a:t>
                      </a:r>
                      <a:r>
                        <a:rPr lang="es-MX" dirty="0" err="1" smtClean="0"/>
                        <a:t>vc</a:t>
                      </a:r>
                      <a:r>
                        <a:rPr lang="es-MX" dirty="0" smtClean="0"/>
                        <a:t> 40)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40131"/>
                  </a:ext>
                </a:extLst>
              </a:tr>
            </a:tbl>
          </a:graphicData>
        </a:graphic>
      </p:graphicFrame>
      <p:cxnSp>
        <p:nvCxnSpPr>
          <p:cNvPr id="10" name="Conector recto 9"/>
          <p:cNvCxnSpPr/>
          <p:nvPr/>
        </p:nvCxnSpPr>
        <p:spPr>
          <a:xfrm flipH="1">
            <a:off x="9692640" y="1811141"/>
            <a:ext cx="117566" cy="223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78277"/>
              </p:ext>
            </p:extLst>
          </p:nvPr>
        </p:nvGraphicFramePr>
        <p:xfrm>
          <a:off x="8708" y="4403391"/>
          <a:ext cx="407996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9966">
                  <a:extLst>
                    <a:ext uri="{9D8B030D-6E8A-4147-A177-3AD203B41FA5}">
                      <a16:colId xmlns:a16="http://schemas.microsoft.com/office/drawing/2014/main" val="478870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Producto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219772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3602"/>
              </p:ext>
            </p:extLst>
          </p:nvPr>
        </p:nvGraphicFramePr>
        <p:xfrm>
          <a:off x="1920239" y="5722740"/>
          <a:ext cx="32134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3463">
                  <a:extLst>
                    <a:ext uri="{9D8B030D-6E8A-4147-A177-3AD203B41FA5}">
                      <a16:colId xmlns:a16="http://schemas.microsoft.com/office/drawing/2014/main" val="3365870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Usuario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602971"/>
                  </a:ext>
                </a:extLst>
              </a:tr>
            </a:tbl>
          </a:graphicData>
        </a:graphic>
      </p:graphicFrame>
      <p:cxnSp>
        <p:nvCxnSpPr>
          <p:cNvPr id="14" name="Conector recto 13"/>
          <p:cNvCxnSpPr/>
          <p:nvPr/>
        </p:nvCxnSpPr>
        <p:spPr>
          <a:xfrm flipH="1">
            <a:off x="1188720" y="3004457"/>
            <a:ext cx="843280" cy="1398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4245429" y="3867814"/>
            <a:ext cx="78377" cy="1854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17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181</Words>
  <Application>Microsoft Office PowerPoint</Application>
  <PresentationFormat>Panorámica</PresentationFormat>
  <Paragraphs>60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Base de Datos de Tienda en Línea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de Tienda en Línea</dc:title>
  <dc:creator>CC1</dc:creator>
  <cp:lastModifiedBy>CC1</cp:lastModifiedBy>
  <cp:revision>6</cp:revision>
  <dcterms:created xsi:type="dcterms:W3CDTF">2025-03-11T00:45:30Z</dcterms:created>
  <dcterms:modified xsi:type="dcterms:W3CDTF">2025-03-11T01:33:54Z</dcterms:modified>
</cp:coreProperties>
</file>