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75b409ec7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75b409ec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9090756a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9090756a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75b409ec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75b409ec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75b409e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75b409e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52f10e1e9_0_2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52f10e1e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75b409ec7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75b409e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75b409ec7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75b409e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9200" y="878025"/>
            <a:ext cx="527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especies en parques nacionales de E.U.A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99800" y="3161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Roberto Aldair Magallanes Diaz de Sandi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277725" y="5355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 para conservacionistas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486625" y="1530675"/>
            <a:ext cx="81045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Redirigir recursos y esfuerzos de conservación hacia especies de reptiles, que muestran una menor proporción de protección activa en comparación con los mamíferos.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Esto podría incluir: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Más estudios de campo para evaluar su estado real.</a:t>
            </a:r>
            <a:b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Inclusión de más reptiles en programas de conservación.</a:t>
            </a:r>
            <a:b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Campañas de concientización sobre su importancia ecológica.</a:t>
            </a:r>
            <a:b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23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9144000" cy="514215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>
            <p:ph type="title"/>
          </p:nvPr>
        </p:nvSpPr>
        <p:spPr>
          <a:xfrm>
            <a:off x="957150" y="455250"/>
            <a:ext cx="6589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Gráficas del análisis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4" title="estatus de conservacion por categorí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38" y="179825"/>
            <a:ext cx="8761725" cy="47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512800" y="1453600"/>
            <a:ext cx="7715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Las aves (Bird) tienen la mayor cantidad de especies en un estado de conservación (species of concern)</a:t>
            </a: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Puede indicar que se les monitorea y documenta con mayor frecuencia.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Los </a:t>
            </a: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mamiferos</a:t>
            </a: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(Mammal) es la única categoría que tiene especies en cada estado de conservación.</a:t>
            </a: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Esto puede indicar que los mamíferos tiene un grado alto de prioridad y por eso se monitorea de manera tan detallada.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Los reptiles (Reptile) tienen muy pocos registros en cualquier categoría de conservación.</a:t>
            </a: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Esto puede indicar una falta de atención o subprotección, no necesariamente que estén fuera de peligro.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65" name="Google Shape;365;p25"/>
          <p:cNvSpPr txBox="1"/>
          <p:nvPr>
            <p:ph type="title"/>
          </p:nvPr>
        </p:nvSpPr>
        <p:spPr>
          <a:xfrm>
            <a:off x="1263725" y="325275"/>
            <a:ext cx="5961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120"/>
              <a:t>Distribución del estado de conservación por categoría </a:t>
            </a:r>
            <a:endParaRPr i="1" sz="86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i="1" sz="10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6" title="Especies mas vistas en cada parq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5" y="259275"/>
            <a:ext cx="6974324" cy="46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7234850" y="1367450"/>
            <a:ext cx="20922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Especies observadas:</a:t>
            </a:r>
            <a:endParaRPr b="1"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Holcus lanatus                  805</a:t>
            </a:r>
            <a:endParaRPr sz="9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Hypochaeris radicata        505</a:t>
            </a:r>
            <a:endParaRPr sz="9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Columba livia                    339</a:t>
            </a:r>
            <a:endParaRPr sz="9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5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Streptopelia decaocto       256</a:t>
            </a:r>
            <a:endParaRPr sz="95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896625" y="1481625"/>
            <a:ext cx="7715100" cy="3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Las especies p</a:t>
            </a: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ertenecen a la categoría “Vascular Plant” de nombre científico Holcus lanatus; fueron observadas </a:t>
            </a:r>
            <a:r>
              <a:rPr lang="es" sz="1400" u="sng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805</a:t>
            </a:r>
            <a:r>
              <a:rPr b="1" lang="es" sz="1400" u="sng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s" sz="1400" u="sng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veces</a:t>
            </a: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Nombres comunes de las especies más observadas: </a:t>
            </a:r>
            <a:r>
              <a:rPr i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Common Velvet Grass, </a:t>
            </a:r>
            <a:r>
              <a:rPr i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Velvet Grass, </a:t>
            </a:r>
            <a:r>
              <a:rPr i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Yorkshire-Fog</a:t>
            </a:r>
            <a:endParaRPr i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Las condiciones del parque Yellowstone son favorables para la reproducción de la especie Holcus lanatus.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b="1" lang="es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Se debe analizar si la existencia abundante de esta especie representa un problema para el ecosistema al que pertenecen.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27"/>
          <p:cNvSpPr txBox="1"/>
          <p:nvPr>
            <p:ph type="title"/>
          </p:nvPr>
        </p:nvSpPr>
        <p:spPr>
          <a:xfrm>
            <a:off x="1291775" y="528475"/>
            <a:ext cx="5961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SzPts val="990"/>
              <a:buNone/>
            </a:pPr>
            <a:r>
              <a:rPr lang="es" sz="2120"/>
              <a:t>Especies más vistas en cada parque </a:t>
            </a:r>
            <a:endParaRPr i="1" sz="1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Descripción del conjunto de datos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de datos species_info.csv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807550" y="1597875"/>
            <a:ext cx="22842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Columnas del csv: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category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scientific_name                                  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common_names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conservation_status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15"/>
          <p:cNvSpPr txBox="1"/>
          <p:nvPr/>
        </p:nvSpPr>
        <p:spPr>
          <a:xfrm>
            <a:off x="4737075" y="2389550"/>
            <a:ext cx="279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703375" y="1555850"/>
            <a:ext cx="35949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Observaciones: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5633 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especies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no tenían un estatus de conservación definido (NaN).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Las especies están clasificadas por categorías (Mammal, Bird, Reptile, Amphibian, Fish, Vascular Plant, Nonvascular Plant)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Hay especies que comparten nombres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comunes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 pero tienen diferente nombre científico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438" y="4093225"/>
            <a:ext cx="3110925" cy="7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5089800" y="3717675"/>
            <a:ext cx="3244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Ejemplo de nombres  comunes compartidos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Conjunto de datos observations.csv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991825" y="2186500"/>
            <a:ext cx="22842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Columnas del csv: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scientific_name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park_name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s" sz="1200">
                <a:solidFill>
                  <a:srgbClr val="000000"/>
                </a:solidFill>
              </a:rPr>
              <a:t>observations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1" name="Google Shape;301;p16"/>
          <p:cNvSpPr txBox="1"/>
          <p:nvPr/>
        </p:nvSpPr>
        <p:spPr>
          <a:xfrm>
            <a:off x="4737075" y="2389550"/>
            <a:ext cx="27900" cy="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825625" y="1597875"/>
            <a:ext cx="42828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Observaciones:</a:t>
            </a:r>
            <a:endParaRPr b="1"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Las observaciones de especies se llevaron a cabo en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cuatro parques diferentes</a:t>
            </a:r>
            <a:r>
              <a:rPr b="1"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i="1" lang="es" sz="1200">
                <a:latin typeface="Nunito"/>
                <a:ea typeface="Nunito"/>
                <a:cs typeface="Nunito"/>
                <a:sym typeface="Nunito"/>
              </a:rPr>
              <a:t>Great Smoky Mountains National Park, Yosemite National Park, Bryce National Park, Yellowstone National Park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)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</a:pPr>
            <a:r>
              <a:rPr lang="es" sz="1200">
                <a:latin typeface="Nunito"/>
                <a:ea typeface="Nunito"/>
                <a:cs typeface="Nunito"/>
                <a:sym typeface="Nunito"/>
              </a:rPr>
              <a:t>Se llevaron a cabo 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observaciones sobre</a:t>
            </a:r>
            <a:r>
              <a:rPr lang="es" sz="1200">
                <a:latin typeface="Nunito"/>
                <a:ea typeface="Nunito"/>
                <a:cs typeface="Nunito"/>
                <a:sym typeface="Nunito"/>
              </a:rPr>
              <a:t> un conjunto de especies pertenecientes a las categorías “Bird” y “Vascular Plant”.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ta lateral en primer plano de una mano pulsando el botón de un mezclador de audio" id="307" name="Google Shape;307;p17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Cálculos de significancia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5071850" y="2109575"/>
            <a:ext cx="3715500" cy="1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0">
                <a:solidFill>
                  <a:srgbClr val="000000"/>
                </a:solidFill>
              </a:rPr>
              <a:t>Diferencias entre la relación de especies protegidas y su estado de conservación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4294967295" type="title"/>
          </p:nvPr>
        </p:nvSpPr>
        <p:spPr>
          <a:xfrm>
            <a:off x="703950" y="1590625"/>
            <a:ext cx="7736100" cy="10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Hipótesis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H₀ = </a:t>
            </a:r>
            <a:r>
              <a:rPr b="0" lang="es" sz="1800">
                <a:solidFill>
                  <a:schemeClr val="dk1"/>
                </a:solidFill>
              </a:rPr>
              <a:t>No hay diferencia significativa entre el estado de conservación y las especies.</a:t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-8550" y="0"/>
            <a:ext cx="9161100" cy="14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 txBox="1"/>
          <p:nvPr>
            <p:ph idx="4294967295" type="title"/>
          </p:nvPr>
        </p:nvSpPr>
        <p:spPr>
          <a:xfrm>
            <a:off x="311700" y="-237300"/>
            <a:ext cx="8520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rPr i="1" lang="es" sz="1640">
                <a:solidFill>
                  <a:srgbClr val="000000"/>
                </a:solidFill>
              </a:rPr>
              <a:t>Objetivo: </a:t>
            </a:r>
            <a:r>
              <a:rPr b="0" i="1" lang="es" sz="1640">
                <a:solidFill>
                  <a:srgbClr val="000000"/>
                </a:solidFill>
              </a:rPr>
              <a:t>Conocer la significancia que existe entre las especies y su estado de conservación.</a:t>
            </a:r>
            <a:endParaRPr b="0" i="1" sz="16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990"/>
              <a:buNone/>
            </a:pPr>
            <a:r>
              <a:rPr i="1" lang="es" sz="1640">
                <a:solidFill>
                  <a:srgbClr val="000000"/>
                </a:solidFill>
              </a:rPr>
              <a:t>Técnica usada: </a:t>
            </a:r>
            <a:r>
              <a:rPr b="0" i="1" lang="es" sz="1640">
                <a:solidFill>
                  <a:srgbClr val="000000"/>
                </a:solidFill>
              </a:rPr>
              <a:t>Prueba de Chi-cuadrado.</a:t>
            </a:r>
            <a:endParaRPr b="0" i="1" sz="1640">
              <a:solidFill>
                <a:srgbClr val="000000"/>
              </a:solidFill>
            </a:endParaRPr>
          </a:p>
        </p:txBody>
      </p:sp>
      <p:sp>
        <p:nvSpPr>
          <p:cNvPr id="317" name="Google Shape;317;p18"/>
          <p:cNvSpPr txBox="1"/>
          <p:nvPr>
            <p:ph idx="4294967295" type="body"/>
          </p:nvPr>
        </p:nvSpPr>
        <p:spPr>
          <a:xfrm>
            <a:off x="4888000" y="3226850"/>
            <a:ext cx="4060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 &lt; 0.05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</a:t>
            </a:r>
            <a:r>
              <a:rPr i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Rechaza H₀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diferencia significativa.</a:t>
            </a:r>
            <a:b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 ≥ 0.05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</a:t>
            </a:r>
            <a:r>
              <a:rPr i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 rechaza H₀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no hay diferencia significativa.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-8550" y="2807450"/>
            <a:ext cx="4484700" cy="19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Se hizo la comparación </a:t>
            </a:r>
            <a:r>
              <a:rPr lang="es" sz="1300">
                <a:latin typeface="Nunito"/>
                <a:ea typeface="Nunito"/>
                <a:cs typeface="Nunito"/>
                <a:sym typeface="Nunito"/>
              </a:rPr>
              <a:t>entre</a:t>
            </a:r>
            <a:r>
              <a:rPr lang="es" sz="1300">
                <a:latin typeface="Nunito"/>
                <a:ea typeface="Nunito"/>
                <a:cs typeface="Nunito"/>
                <a:sym typeface="Nunito"/>
              </a:rPr>
              <a:t> las categorías “Mammal” “Bird” y “Mammal” “Reptile”.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>
                <a:latin typeface="Nunito"/>
                <a:ea typeface="Nunito"/>
                <a:cs typeface="Nunito"/>
                <a:sym typeface="Nunito"/>
              </a:rPr>
              <a:t>Cuanto más grande sea el valor de chi-cuadrado </a:t>
            </a:r>
            <a:r>
              <a:rPr lang="es" sz="1300">
                <a:latin typeface="Maven Pro"/>
                <a:ea typeface="Maven Pro"/>
                <a:cs typeface="Maven Pro"/>
                <a:sym typeface="Maven Pro"/>
              </a:rPr>
              <a:t>más improbable es que esa diferencia se deba al azar.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 sz="1300">
                <a:latin typeface="Maven Pro"/>
                <a:ea typeface="Maven Pro"/>
                <a:cs typeface="Maven Pro"/>
                <a:sym typeface="Maven Pro"/>
              </a:rPr>
              <a:t>El valor p da una decisión clara con respecto al valor chi-cuadrado.</a:t>
            </a:r>
            <a:endParaRPr sz="13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284750" y="3953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Mammal/Bird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420300" y="4267500"/>
            <a:ext cx="40263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True = cantidad de especies protegidas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False = cantidad de especies desprotegidas.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19"/>
          <p:cNvSpPr txBox="1"/>
          <p:nvPr>
            <p:ph idx="1" type="body"/>
          </p:nvPr>
        </p:nvSpPr>
        <p:spPr>
          <a:xfrm>
            <a:off x="862804" y="1229613"/>
            <a:ext cx="27459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latin typeface="Maven Pro"/>
                <a:ea typeface="Maven Pro"/>
                <a:cs typeface="Maven Pro"/>
                <a:sym typeface="Maven Pro"/>
              </a:rPr>
              <a:t>Tabla de contingencia</a:t>
            </a:r>
            <a:endParaRPr b="1" sz="1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4572000" y="1455050"/>
            <a:ext cx="4173300" cy="21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Valor p: 0.4459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ven Pro"/>
              <a:buChar char="-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No rechaza la 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hipótesis.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-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No existe diferencia estadísticamente significativa en la proporción de especies protegidas entre “Mammal” y “Bird”.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Conclusión: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No hay evidencia suficiente para decir que una de estas dos categorías recibe más atención/protección que la otra.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88" y="1688275"/>
            <a:ext cx="3729025" cy="24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284750" y="3953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Mammal/Reptile</a:t>
            </a:r>
            <a:r>
              <a:rPr i="1" lang="es" sz="1400"/>
              <a:t> 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420300" y="4267500"/>
            <a:ext cx="40263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True = cantidad de especies protegidas 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False = cantidad de especies desprotegidas.</a:t>
            </a:r>
            <a:endParaRPr b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862804" y="1229613"/>
            <a:ext cx="27459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400">
                <a:latin typeface="Maven Pro"/>
                <a:ea typeface="Maven Pro"/>
                <a:cs typeface="Maven Pro"/>
                <a:sym typeface="Maven Pro"/>
              </a:rPr>
              <a:t>Tabla de contingencia</a:t>
            </a:r>
            <a:endParaRPr b="1" sz="14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5" name="Google Shape;335;p20"/>
          <p:cNvSpPr txBox="1"/>
          <p:nvPr>
            <p:ph idx="1" type="body"/>
          </p:nvPr>
        </p:nvSpPr>
        <p:spPr>
          <a:xfrm>
            <a:off x="4761200" y="1264388"/>
            <a:ext cx="41733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Valor p: 0.0233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ven Pro"/>
              <a:buChar char="-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Rechaza</a:t>
            </a:r>
            <a:r>
              <a:rPr lang="es">
                <a:latin typeface="Maven Pro"/>
                <a:ea typeface="Maven Pro"/>
                <a:cs typeface="Maven Pro"/>
                <a:sym typeface="Maven Pro"/>
              </a:rPr>
              <a:t> la hipótesis.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-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Existe diferencia estadísticamente significativa en la proporción de especies protegidas entre “Mammal” y “Bird”.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Conclusión: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Hay evidencia estadística para decir que mamíferos tienen una mayor proporción de especies protegidas que reptiles.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6" name="Google Shape;3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51" y="1688300"/>
            <a:ext cx="3800340" cy="249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277725" y="53550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Interpretación de resultados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486625" y="1530675"/>
            <a:ext cx="81045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“Mammal” / “Bird”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 hay evidencia suficiente para decir que una de estas dos categorías recibe más atención/protección que la otra. Según el resultado chi-cuadrado, es probable que el resultado se haya dado al azar.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Maven Pro"/>
                <a:ea typeface="Maven Pro"/>
                <a:cs typeface="Maven Pro"/>
                <a:sym typeface="Maven Pro"/>
              </a:rPr>
              <a:t>“Mammal” / “Reptile”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Los mamíferos reciben mayor atención (recursos, estudios);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Los mamíferos están en mayor peligro de extinción, por eso tienen mayor protección;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s">
                <a:latin typeface="Maven Pro"/>
                <a:ea typeface="Maven Pro"/>
                <a:cs typeface="Maven Pro"/>
                <a:sym typeface="Maven Pro"/>
              </a:rPr>
              <a:t>Los reptiles podrían estar subprotegidos (especies en riesgo que no se atienden adecuadamente);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