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66" r:id="rId5"/>
    <p:sldId id="267" r:id="rId6"/>
    <p:sldId id="264" r:id="rId7"/>
    <p:sldId id="261" r:id="rId8"/>
    <p:sldId id="265" r:id="rId9"/>
    <p:sldId id="262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ED6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9"/>
    <p:restoredTop sz="96327"/>
  </p:normalViewPr>
  <p:slideViewPr>
    <p:cSldViewPr snapToGrid="0" snapToObjects="1">
      <p:cViewPr>
        <p:scale>
          <a:sx n="100" d="100"/>
          <a:sy n="100" d="100"/>
        </p:scale>
        <p:origin x="194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90FAE-1AC0-3980-C775-20ADFD758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C41E3D-55E1-B0A9-E57F-9DD3DC728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522DC3-3792-F23A-D0AC-A75E25A9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5E-8380-9C4E-A48C-988C42538308}" type="datetimeFigureOut">
              <a:rPr lang="es-ES" smtClean="0"/>
              <a:t>1/7/22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68D82C-740E-5B2F-F028-109C9F9C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D71AC6-FBFD-A484-DC78-90C3F9B4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3D4D-D842-8943-AAAA-C411D3012C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75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6E7F3-258C-B752-6783-49E3139D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21E93D-C4C5-2910-0535-B594BEC11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0CD872-5288-15F1-CD89-F6B6F6D5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5E-8380-9C4E-A48C-988C42538308}" type="datetimeFigureOut">
              <a:rPr lang="es-ES" smtClean="0"/>
              <a:t>1/7/22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B80CD4-7599-E042-266F-645B71BA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FE51D3-0C7F-C75C-3DF7-18F01DAD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3D4D-D842-8943-AAAA-C411D3012C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177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EABE8E-D3BC-E8A2-24F2-618E6A55B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BEE5BF-CBD0-945B-D1EB-1786D50D0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C34A43-8C98-11CD-61F0-9D2B53EA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5E-8380-9C4E-A48C-988C42538308}" type="datetimeFigureOut">
              <a:rPr lang="es-ES" smtClean="0"/>
              <a:t>1/7/22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FA3E7-6262-D17B-9376-8EEA14E5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4A2282-DFB3-7FF6-AAE9-8F55A4EB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3D4D-D842-8943-AAAA-C411D3012C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20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3E39D-89AA-EC6C-4904-DABE47E8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B7D8E4-10B2-07F3-4DB2-66C2D1724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D1DA03-F0CD-B96B-869A-8942F4AD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5E-8380-9C4E-A48C-988C42538308}" type="datetimeFigureOut">
              <a:rPr lang="es-ES" smtClean="0"/>
              <a:t>1/7/22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98D74D-B56B-951C-71ED-4ADBE5C3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3B7E2C-8794-3D05-5011-3A6EE088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3D4D-D842-8943-AAAA-C411D3012C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02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C46F7-10B3-87FF-B531-79A88B83E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257BC8-8E54-9266-CB57-937829B65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2D03F8-4A68-8AB3-0F1D-C638A18B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5E-8380-9C4E-A48C-988C42538308}" type="datetimeFigureOut">
              <a:rPr lang="es-ES" smtClean="0"/>
              <a:t>1/7/22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B49136-48D4-A99C-BAF0-C1D37B31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9B732A-A8A1-891C-C2EF-83FB22FB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3D4D-D842-8943-AAAA-C411D3012C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73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C5080-8471-063C-C3A7-325080A2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B890EE-250F-39C6-954C-CDCBCD592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490CFF-FA20-8793-F420-E46BF427D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C5A8F9-B67B-916B-E726-626C0FCA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5E-8380-9C4E-A48C-988C42538308}" type="datetimeFigureOut">
              <a:rPr lang="es-ES" smtClean="0"/>
              <a:t>1/7/22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F3B9C6-2B46-3AB8-3A2C-78DAFA33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5ADFF-7982-FE88-CD09-9E9EE603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3D4D-D842-8943-AAAA-C411D3012C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11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DD584-597B-CCEA-6DED-DC0623C0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E7255A-AFB8-EDF8-2812-C19DA0629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6DEEB1-4065-535A-215E-BA1E77744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BE53A8-80EC-D099-0567-AF6B21C05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8EB082-D88A-7CD4-D9C7-76910EC8F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72DE71-7933-E1B1-BCAC-5EFC4770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5E-8380-9C4E-A48C-988C42538308}" type="datetimeFigureOut">
              <a:rPr lang="es-ES" smtClean="0"/>
              <a:t>1/7/22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4C6F1E8-B422-DD84-2846-00B0396B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4A82E1-A611-C4D7-9FDA-D90F368B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3D4D-D842-8943-AAAA-C411D3012C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563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917F7-31B4-7F51-7233-6A9A9224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75B4CE-FCBA-53BE-823D-184F3DD1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5E-8380-9C4E-A48C-988C42538308}" type="datetimeFigureOut">
              <a:rPr lang="es-ES" smtClean="0"/>
              <a:t>1/7/22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0DB136-C15E-5A5B-3F63-3B3216F2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373AE4-DE56-B04B-2FD7-EBEBE38D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3D4D-D842-8943-AAAA-C411D3012C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53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813065-0DB6-0DBC-701B-6663A589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5E-8380-9C4E-A48C-988C42538308}" type="datetimeFigureOut">
              <a:rPr lang="es-ES" smtClean="0"/>
              <a:t>1/7/22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DEE5A7-F1B6-655F-951C-AB2585FB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574BE8-98A0-510C-2E89-0FB28311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3D4D-D842-8943-AAAA-C411D3012C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73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E8425-CBED-D02C-B8DD-7D936153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4D7539-28A7-B0B0-84C4-9206D6DC8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CD553C-1A88-DC48-BD88-05E506EF7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F8BA67-4409-AF2D-4BD9-4DD58437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5E-8380-9C4E-A48C-988C42538308}" type="datetimeFigureOut">
              <a:rPr lang="es-ES" smtClean="0"/>
              <a:t>1/7/22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71A758-299A-439D-EE31-308845C6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4420C2-1268-471F-00EF-D6225A2D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3D4D-D842-8943-AAAA-C411D3012C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564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EFDF4-CFAD-920D-DD98-30415742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66CE9B-7454-09FC-C7DE-B8A852939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0FCAF0-AED5-8733-224B-A2F56C10C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7E9FEF-2BF8-F790-097A-F74E753A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5E-8380-9C4E-A48C-988C42538308}" type="datetimeFigureOut">
              <a:rPr lang="es-ES" smtClean="0"/>
              <a:t>1/7/22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B67029-A8AE-1B15-F383-00D54CD5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7E9F7D-4DFA-70DE-CAD3-158506B4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3D4D-D842-8943-AAAA-C411D3012C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595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4B4875-7220-BD57-AAFA-4C82F08F0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3D71EF-88E9-6143-75B4-35F0A4E60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048D53-1690-7388-2166-6ED3C2D71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9805E-8380-9C4E-A48C-988C42538308}" type="datetimeFigureOut">
              <a:rPr lang="es-ES" smtClean="0"/>
              <a:t>1/7/22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8D6559-27EF-4926-0346-277DD4963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23802D-4074-A66B-5326-32DD41AD3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53D4D-D842-8943-AAAA-C411D3012C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42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slide" Target="slide6.xml"/><Relationship Id="rId3" Type="http://schemas.openxmlformats.org/officeDocument/2006/relationships/hyperlink" Target="https://www.linkedin.com/in/alberto-mengual-/" TargetMode="External"/><Relationship Id="rId7" Type="http://schemas.openxmlformats.org/officeDocument/2006/relationships/slide" Target="slide3.xml"/><Relationship Id="rId12" Type="http://schemas.openxmlformats.org/officeDocument/2006/relationships/image" Target="../media/image5.png"/><Relationship Id="rId2" Type="http://schemas.openxmlformats.org/officeDocument/2006/relationships/hyperlink" Target="https://github.com/aldamepi/ironhack-final_projec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slide" Target="slide9.xml"/><Relationship Id="rId5" Type="http://schemas.openxmlformats.org/officeDocument/2006/relationships/slide" Target="slide2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2.wdp"/><Relationship Id="rId7" Type="http://schemas.openxmlformats.org/officeDocument/2006/relationships/slide" Target="slide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slide" Target="slide5.xml"/><Relationship Id="rId4" Type="http://schemas.openxmlformats.org/officeDocument/2006/relationships/image" Target="../media/image9.jpe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slide" Target="slide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F0CF1-374E-10D0-851C-DCCE233A5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1939"/>
            <a:ext cx="9144000" cy="642937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latin typeface="Bradley Hand ITC" panose="03070402050302030203" pitchFamily="66" charset="77"/>
              </a:rPr>
              <a:t>X-Ray </a:t>
            </a:r>
            <a:r>
              <a:rPr lang="es-ES" sz="4000" b="1" dirty="0" err="1">
                <a:latin typeface="Bradley Hand ITC" panose="03070402050302030203" pitchFamily="66" charset="77"/>
              </a:rPr>
              <a:t>Classification</a:t>
            </a:r>
            <a:endParaRPr lang="es-ES" sz="4000" b="1" dirty="0">
              <a:latin typeface="Bradley Hand ITC" panose="03070402050302030203" pitchFamily="66" charset="77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499DDB-A951-23D8-862B-11E7E73E1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11238"/>
            <a:ext cx="9144000" cy="538162"/>
          </a:xfrm>
        </p:spPr>
        <p:txBody>
          <a:bodyPr>
            <a:normAutofit/>
          </a:bodyPr>
          <a:lstStyle/>
          <a:p>
            <a:r>
              <a:rPr lang="es-ES" sz="2800" b="1" dirty="0">
                <a:latin typeface="Bradley Hand ITC" panose="03070402050302030203" pitchFamily="66" charset="77"/>
              </a:rPr>
              <a:t>A </a:t>
            </a:r>
            <a:r>
              <a:rPr lang="es-ES" sz="2800" b="1" dirty="0" err="1">
                <a:latin typeface="Bradley Hand ITC" panose="03070402050302030203" pitchFamily="66" charset="77"/>
              </a:rPr>
              <a:t>development</a:t>
            </a:r>
            <a:r>
              <a:rPr lang="es-ES" sz="2800" b="1" dirty="0">
                <a:latin typeface="Bradley Hand ITC" panose="03070402050302030203" pitchFamily="66" charset="77"/>
              </a:rPr>
              <a:t> </a:t>
            </a:r>
            <a:r>
              <a:rPr lang="es-ES" sz="2800" b="1" dirty="0" err="1">
                <a:latin typeface="Bradley Hand ITC" panose="03070402050302030203" pitchFamily="66" charset="77"/>
              </a:rPr>
              <a:t>approach</a:t>
            </a:r>
            <a:r>
              <a:rPr lang="es-ES" sz="2800" b="1" dirty="0">
                <a:latin typeface="Bradley Hand ITC" panose="03070402050302030203" pitchFamily="66" charset="77"/>
              </a:rPr>
              <a:t> </a:t>
            </a:r>
            <a:r>
              <a:rPr lang="es-ES" sz="2800" b="1" dirty="0" err="1">
                <a:latin typeface="Bradley Hand ITC" panose="03070402050302030203" pitchFamily="66" charset="77"/>
              </a:rPr>
              <a:t>to</a:t>
            </a:r>
            <a:r>
              <a:rPr lang="es-ES" sz="2800" b="1" dirty="0">
                <a:latin typeface="Bradley Hand ITC" panose="03070402050302030203" pitchFamily="66" charset="77"/>
              </a:rPr>
              <a:t> </a:t>
            </a:r>
            <a:r>
              <a:rPr lang="es-ES" sz="2800" b="1" dirty="0" err="1">
                <a:latin typeface="Bradley Hand ITC" panose="03070402050302030203" pitchFamily="66" charset="77"/>
              </a:rPr>
              <a:t>Convolutional</a:t>
            </a:r>
            <a:r>
              <a:rPr lang="es-ES" sz="2800" b="1" dirty="0">
                <a:latin typeface="Bradley Hand ITC" panose="03070402050302030203" pitchFamily="66" charset="77"/>
              </a:rPr>
              <a:t> Neural Networks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3FF1BEC-3AB5-1F38-E564-3378580CDB9A}"/>
              </a:ext>
            </a:extLst>
          </p:cNvPr>
          <p:cNvSpPr txBox="1">
            <a:spLocks/>
          </p:cNvSpPr>
          <p:nvPr/>
        </p:nvSpPr>
        <p:spPr>
          <a:xfrm>
            <a:off x="6468175" y="6389247"/>
            <a:ext cx="4106512" cy="2788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ES" sz="1600" dirty="0" err="1">
                <a:solidFill>
                  <a:srgbClr val="009999"/>
                </a:solidFill>
                <a:latin typeface="Bradley Hand ITC" panose="03070402050302030203" pitchFamily="66" charset="77"/>
              </a:rPr>
              <a:t>By</a:t>
            </a:r>
            <a:r>
              <a:rPr lang="es-ES" sz="1600" dirty="0">
                <a:solidFill>
                  <a:srgbClr val="009999"/>
                </a:solidFill>
                <a:latin typeface="Bradley Hand ITC" panose="03070402050302030203" pitchFamily="66" charset="77"/>
              </a:rPr>
              <a:t> Alberto Mengual  </a:t>
            </a:r>
            <a:r>
              <a:rPr lang="es-ES" sz="1600" dirty="0">
                <a:solidFill>
                  <a:srgbClr val="ED6602"/>
                </a:solidFill>
                <a:latin typeface="Bradley Hand ITC" panose="03070402050302030203" pitchFamily="66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github</a:t>
            </a:r>
            <a:r>
              <a:rPr lang="es-ES" sz="1600" dirty="0">
                <a:solidFill>
                  <a:srgbClr val="ED6602"/>
                </a:solidFill>
                <a:latin typeface="Bradley Hand ITC" panose="03070402050302030203" pitchFamily="66" charset="77"/>
              </a:rPr>
              <a:t>  </a:t>
            </a:r>
            <a:r>
              <a:rPr lang="es-ES" sz="1600" dirty="0">
                <a:solidFill>
                  <a:srgbClr val="ED6602"/>
                </a:solidFill>
                <a:latin typeface="Bradley Hand ITC" panose="03070402050302030203" pitchFamily="66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linkedIn</a:t>
            </a:r>
            <a:endParaRPr lang="es-ES" sz="1400" dirty="0">
              <a:solidFill>
                <a:srgbClr val="ED6602"/>
              </a:solidFill>
              <a:latin typeface="Bradley Hand ITC" panose="03070402050302030203" pitchFamily="66" charset="77"/>
            </a:endParaRP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500B3F5D-C074-0B35-000B-65275AB86013}"/>
              </a:ext>
            </a:extLst>
          </p:cNvPr>
          <p:cNvSpPr/>
          <p:nvPr/>
        </p:nvSpPr>
        <p:spPr>
          <a:xfrm>
            <a:off x="1600852" y="1968818"/>
            <a:ext cx="1655817" cy="1597660"/>
          </a:xfrm>
          <a:prstGeom prst="roundRect">
            <a:avLst/>
          </a:prstGeom>
          <a:noFill/>
          <a:ln w="7620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877C3D5A-F9CE-D700-6162-82CF8527168D}"/>
              </a:ext>
            </a:extLst>
          </p:cNvPr>
          <p:cNvSpPr/>
          <p:nvPr/>
        </p:nvSpPr>
        <p:spPr>
          <a:xfrm>
            <a:off x="3427740" y="3716193"/>
            <a:ext cx="1655817" cy="1597660"/>
          </a:xfrm>
          <a:prstGeom prst="roundRect">
            <a:avLst/>
          </a:prstGeom>
          <a:noFill/>
          <a:ln w="7620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57025028-8412-98CD-871D-5DE839C11361}"/>
              </a:ext>
            </a:extLst>
          </p:cNvPr>
          <p:cNvSpPr/>
          <p:nvPr/>
        </p:nvSpPr>
        <p:spPr>
          <a:xfrm>
            <a:off x="5326876" y="1968818"/>
            <a:ext cx="1655817" cy="1597660"/>
          </a:xfrm>
          <a:prstGeom prst="roundRect">
            <a:avLst/>
          </a:prstGeom>
          <a:noFill/>
          <a:ln w="7620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3742E2E6-B850-0D8B-C8BB-56BA37747395}"/>
              </a:ext>
            </a:extLst>
          </p:cNvPr>
          <p:cNvSpPr/>
          <p:nvPr/>
        </p:nvSpPr>
        <p:spPr>
          <a:xfrm>
            <a:off x="7153764" y="3716193"/>
            <a:ext cx="1655817" cy="1597660"/>
          </a:xfrm>
          <a:prstGeom prst="roundRect">
            <a:avLst/>
          </a:prstGeom>
          <a:noFill/>
          <a:ln w="7620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8" name="Vista general de diapositiva 17">
                <a:extLst>
                  <a:ext uri="{FF2B5EF4-FFF2-40B4-BE49-F238E27FC236}">
                    <a16:creationId xmlns:a16="http://schemas.microsoft.com/office/drawing/2014/main" id="{8FFC2681-29D2-C584-55AE-80ADDE2382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6499812"/>
                  </p:ext>
                </p:extLst>
              </p:nvPr>
            </p:nvGraphicFramePr>
            <p:xfrm>
              <a:off x="3410391" y="1934109"/>
              <a:ext cx="1747060" cy="1800000"/>
            </p:xfrm>
            <a:graphic>
              <a:graphicData uri="http://schemas.microsoft.com/office/powerpoint/2016/slidezoom">
                <pslz:sldZm>
                  <pslz:sldZmObj sldId="258" cId="2373755799">
                    <pslz:zmPr id="{FE240D8D-416D-CA47-BA6B-58C6B17CDE1B}" imageType="cover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47060" cy="180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8" name="Vista general de diapositiva 1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FFC2681-29D2-C584-55AE-80ADDE2382B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0391" y="1934109"/>
                <a:ext cx="1747060" cy="18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4" name="Vista general de diapositiva 23">
                <a:extLst>
                  <a:ext uri="{FF2B5EF4-FFF2-40B4-BE49-F238E27FC236}">
                    <a16:creationId xmlns:a16="http://schemas.microsoft.com/office/drawing/2014/main" id="{4B14F204-5911-0956-1F0A-5342A7F4728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5428557"/>
                  </p:ext>
                </p:extLst>
              </p:nvPr>
            </p:nvGraphicFramePr>
            <p:xfrm>
              <a:off x="7123243" y="1928498"/>
              <a:ext cx="1678418" cy="1760639"/>
            </p:xfrm>
            <a:graphic>
              <a:graphicData uri="http://schemas.microsoft.com/office/powerpoint/2016/slidezoom">
                <pslz:sldZm>
                  <pslz:sldZmObj sldId="263" cId="2747222718">
                    <pslz:zmPr id="{B3056923-02B1-DE4B-935D-804F773D86DC}" imageType="cover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8418" cy="176063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4" name="Vista general de diapositiva 2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4B14F204-5911-0956-1F0A-5342A7F472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23243" y="1928498"/>
                <a:ext cx="1678418" cy="1760639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5EB6ED44-BCC5-B9A2-8257-B87EA6DF828E}"/>
              </a:ext>
            </a:extLst>
          </p:cNvPr>
          <p:cNvSpPr/>
          <p:nvPr/>
        </p:nvSpPr>
        <p:spPr>
          <a:xfrm>
            <a:off x="8942211" y="1934109"/>
            <a:ext cx="1655817" cy="1597660"/>
          </a:xfrm>
          <a:prstGeom prst="roundRect">
            <a:avLst/>
          </a:prstGeom>
          <a:noFill/>
          <a:ln w="7620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2" name="Vista general de diapositiva 31">
                <a:extLst>
                  <a:ext uri="{FF2B5EF4-FFF2-40B4-BE49-F238E27FC236}">
                    <a16:creationId xmlns:a16="http://schemas.microsoft.com/office/drawing/2014/main" id="{03421C9F-9AA9-6F46-127A-8A19B9860C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7145217"/>
                  </p:ext>
                </p:extLst>
              </p:nvPr>
            </p:nvGraphicFramePr>
            <p:xfrm>
              <a:off x="5277068" y="3694748"/>
              <a:ext cx="1747060" cy="1746487"/>
            </p:xfrm>
            <a:graphic>
              <a:graphicData uri="http://schemas.microsoft.com/office/powerpoint/2016/slidezoom">
                <pslz:sldZm>
                  <pslz:sldZmObj sldId="261" cId="996332990">
                    <pslz:zmPr id="{4D5FAF6C-61B9-BC4F-9AC2-3282AD3D3AB6}" imageType="cover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47060" cy="1746487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2" name="Vista general de diapositiva 3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03421C9F-9AA9-6F46-127A-8A19B9860C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77068" y="3694748"/>
                <a:ext cx="1747060" cy="1746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8" name="Vista general de diapositiva 37">
                <a:extLst>
                  <a:ext uri="{FF2B5EF4-FFF2-40B4-BE49-F238E27FC236}">
                    <a16:creationId xmlns:a16="http://schemas.microsoft.com/office/drawing/2014/main" id="{DA735DFE-A75F-C2F5-F4C4-3EAE588F88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68388102"/>
                  </p:ext>
                </p:extLst>
              </p:nvPr>
            </p:nvGraphicFramePr>
            <p:xfrm>
              <a:off x="8939216" y="3689137"/>
              <a:ext cx="1695429" cy="1760638"/>
            </p:xfrm>
            <a:graphic>
              <a:graphicData uri="http://schemas.microsoft.com/office/powerpoint/2016/slidezoom">
                <pslz:sldZm>
                  <pslz:sldZmObj sldId="262" cId="2200715371">
                    <pslz:zmPr id="{73AC418A-0773-1241-8D1B-14E919730063}" imageType="cover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95429" cy="176063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8" name="Vista general de diapositiva 37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DA735DFE-A75F-C2F5-F4C4-3EAE588F88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39216" y="3689137"/>
                <a:ext cx="1695429" cy="1760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5" name="Vista general de diapositiva 44">
                <a:extLst>
                  <a:ext uri="{FF2B5EF4-FFF2-40B4-BE49-F238E27FC236}">
                    <a16:creationId xmlns:a16="http://schemas.microsoft.com/office/drawing/2014/main" id="{B3567A52-F72B-704E-0868-A41DE3ED6A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757730"/>
                  </p:ext>
                </p:extLst>
              </p:nvPr>
            </p:nvGraphicFramePr>
            <p:xfrm>
              <a:off x="1566073" y="3693357"/>
              <a:ext cx="1694352" cy="1746486"/>
            </p:xfrm>
            <a:graphic>
              <a:graphicData uri="http://schemas.microsoft.com/office/powerpoint/2016/slidezoom">
                <pslz:sldZm>
                  <pslz:sldZmObj sldId="264" cId="3396088682">
                    <pslz:zmPr id="{94758733-F034-E741-BBE1-D680AED32BFC}" imageType="cover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94352" cy="174648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5" name="Vista general de diapositiva 44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B3567A52-F72B-704E-0868-A41DE3ED6A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66073" y="3693357"/>
                <a:ext cx="1694352" cy="1746486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Rectángulo redondeado 45">
            <a:extLst>
              <a:ext uri="{FF2B5EF4-FFF2-40B4-BE49-F238E27FC236}">
                <a16:creationId xmlns:a16="http://schemas.microsoft.com/office/drawing/2014/main" id="{C7853730-5376-F3C5-9095-694FEE26BFE3}"/>
              </a:ext>
            </a:extLst>
          </p:cNvPr>
          <p:cNvSpPr/>
          <p:nvPr/>
        </p:nvSpPr>
        <p:spPr>
          <a:xfrm>
            <a:off x="1524000" y="5453939"/>
            <a:ext cx="1655817" cy="1597660"/>
          </a:xfrm>
          <a:prstGeom prst="roundRect">
            <a:avLst/>
          </a:prstGeom>
          <a:noFill/>
          <a:ln w="7620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redondeado 46">
            <a:extLst>
              <a:ext uri="{FF2B5EF4-FFF2-40B4-BE49-F238E27FC236}">
                <a16:creationId xmlns:a16="http://schemas.microsoft.com/office/drawing/2014/main" id="{465EDD9F-7B5A-6E76-CD8B-8185E625F345}"/>
              </a:ext>
            </a:extLst>
          </p:cNvPr>
          <p:cNvSpPr/>
          <p:nvPr/>
        </p:nvSpPr>
        <p:spPr>
          <a:xfrm>
            <a:off x="-211218" y="3689137"/>
            <a:ext cx="1655817" cy="1597660"/>
          </a:xfrm>
          <a:prstGeom prst="roundRect">
            <a:avLst/>
          </a:prstGeom>
          <a:noFill/>
          <a:ln w="7620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redondeado 47">
            <a:extLst>
              <a:ext uri="{FF2B5EF4-FFF2-40B4-BE49-F238E27FC236}">
                <a16:creationId xmlns:a16="http://schemas.microsoft.com/office/drawing/2014/main" id="{EA80081E-F9E6-7C48-81AF-4B259330E871}"/>
              </a:ext>
            </a:extLst>
          </p:cNvPr>
          <p:cNvSpPr/>
          <p:nvPr/>
        </p:nvSpPr>
        <p:spPr>
          <a:xfrm>
            <a:off x="10833259" y="3689137"/>
            <a:ext cx="1655817" cy="1597660"/>
          </a:xfrm>
          <a:prstGeom prst="roundRect">
            <a:avLst/>
          </a:prstGeom>
          <a:noFill/>
          <a:ln w="7620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redondeado 48">
            <a:extLst>
              <a:ext uri="{FF2B5EF4-FFF2-40B4-BE49-F238E27FC236}">
                <a16:creationId xmlns:a16="http://schemas.microsoft.com/office/drawing/2014/main" id="{45C86D15-BB9F-A180-8014-E4E4E95D9E74}"/>
              </a:ext>
            </a:extLst>
          </p:cNvPr>
          <p:cNvSpPr/>
          <p:nvPr/>
        </p:nvSpPr>
        <p:spPr>
          <a:xfrm>
            <a:off x="10833259" y="266103"/>
            <a:ext cx="1655817" cy="1597660"/>
          </a:xfrm>
          <a:prstGeom prst="roundRect">
            <a:avLst/>
          </a:prstGeom>
          <a:noFill/>
          <a:ln w="7620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66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BB3DAEC5-138F-D2DB-C42F-BB2F6D0D68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5000"/>
                    </a14:imgEffect>
                    <a14:imgEffect>
                      <a14:brightnessContrast bright="45000"/>
                    </a14:imgEffect>
                  </a14:imgLayer>
                </a14:imgProps>
              </a:ext>
            </a:extLst>
          </a:blip>
          <a:srcRect t="17244" b="33354"/>
          <a:stretch/>
        </p:blipFill>
        <p:spPr>
          <a:xfrm>
            <a:off x="0" y="508000"/>
            <a:ext cx="12192000" cy="5842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8A6E059-9321-85D4-DE39-45A56F76D418}"/>
              </a:ext>
            </a:extLst>
          </p:cNvPr>
          <p:cNvSpPr txBox="1"/>
          <p:nvPr/>
        </p:nvSpPr>
        <p:spPr>
          <a:xfrm>
            <a:off x="1743469" y="424157"/>
            <a:ext cx="1000849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ED6602"/>
                </a:solidFill>
                <a:latin typeface="Bradley Hand ITC" panose="03070402050302030203" pitchFamily="66" charset="77"/>
              </a:rPr>
              <a:t>Case </a:t>
            </a:r>
            <a:r>
              <a:rPr lang="es-ES" sz="2800" b="1" dirty="0" err="1">
                <a:solidFill>
                  <a:srgbClr val="ED6602"/>
                </a:solidFill>
                <a:latin typeface="Bradley Hand ITC" panose="03070402050302030203" pitchFamily="66" charset="77"/>
              </a:rPr>
              <a:t>Study</a:t>
            </a:r>
            <a:endParaRPr lang="es-ES" sz="2800" b="1" dirty="0">
              <a:solidFill>
                <a:srgbClr val="ED6602"/>
              </a:solidFill>
              <a:latin typeface="Bradley Hand ITC" panose="03070402050302030203" pitchFamily="66" charset="77"/>
            </a:endParaRPr>
          </a:p>
          <a:p>
            <a:pPr algn="ctr"/>
            <a:r>
              <a:rPr lang="es-ES" sz="2800" dirty="0" err="1">
                <a:latin typeface="Bradley Hand ITC" panose="03070402050302030203" pitchFamily="66" charset="77"/>
              </a:rPr>
              <a:t>Classify</a:t>
            </a:r>
            <a:r>
              <a:rPr lang="es-ES" sz="2800" dirty="0">
                <a:latin typeface="Bradley Hand ITC" panose="03070402050302030203" pitchFamily="66" charset="77"/>
              </a:rPr>
              <a:t> </a:t>
            </a:r>
            <a:r>
              <a:rPr lang="es-ES" sz="2800" dirty="0" err="1">
                <a:latin typeface="Bradley Hand ITC" panose="03070402050302030203" pitchFamily="66" charset="77"/>
              </a:rPr>
              <a:t>chest</a:t>
            </a:r>
            <a:r>
              <a:rPr lang="es-ES" sz="2800" dirty="0">
                <a:latin typeface="Bradley Hand ITC" panose="03070402050302030203" pitchFamily="66" charset="77"/>
              </a:rPr>
              <a:t> </a:t>
            </a:r>
            <a:r>
              <a:rPr lang="es-ES" sz="2800" dirty="0" err="1">
                <a:latin typeface="Bradley Hand ITC" panose="03070402050302030203" pitchFamily="66" charset="77"/>
              </a:rPr>
              <a:t>illnesses</a:t>
            </a:r>
            <a:r>
              <a:rPr lang="es-ES" sz="2800" dirty="0">
                <a:latin typeface="Bradley Hand ITC" panose="03070402050302030203" pitchFamily="66" charset="77"/>
              </a:rPr>
              <a:t> and </a:t>
            </a:r>
            <a:r>
              <a:rPr lang="es-ES" sz="2800" dirty="0" err="1">
                <a:latin typeface="Bradley Hand ITC" panose="03070402050302030203" pitchFamily="66" charset="77"/>
              </a:rPr>
              <a:t>Identify</a:t>
            </a:r>
            <a:r>
              <a:rPr lang="es-ES" sz="2800" dirty="0">
                <a:latin typeface="Bradley Hand ITC" panose="03070402050302030203" pitchFamily="66" charset="77"/>
              </a:rPr>
              <a:t> COVID </a:t>
            </a:r>
            <a:r>
              <a:rPr lang="es-ES" sz="2800" dirty="0" err="1">
                <a:latin typeface="Bradley Hand ITC" panose="03070402050302030203" pitchFamily="66" charset="77"/>
              </a:rPr>
              <a:t>by</a:t>
            </a:r>
            <a:r>
              <a:rPr lang="es-ES" sz="2800" dirty="0">
                <a:latin typeface="Bradley Hand ITC" panose="03070402050302030203" pitchFamily="66" charset="77"/>
              </a:rPr>
              <a:t> x-Ray </a:t>
            </a:r>
            <a:r>
              <a:rPr lang="es-ES" sz="2800" dirty="0" err="1">
                <a:latin typeface="Bradley Hand ITC" panose="03070402050302030203" pitchFamily="66" charset="77"/>
              </a:rPr>
              <a:t>images</a:t>
            </a:r>
            <a:r>
              <a:rPr lang="es-ES" sz="2800" dirty="0">
                <a:latin typeface="Bradley Hand ITC" panose="03070402050302030203" pitchFamily="66" charset="77"/>
              </a:rPr>
              <a:t> 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5B0D38-59D5-6419-B6A8-3A15A6491AA7}"/>
              </a:ext>
            </a:extLst>
          </p:cNvPr>
          <p:cNvSpPr txBox="1"/>
          <p:nvPr/>
        </p:nvSpPr>
        <p:spPr>
          <a:xfrm>
            <a:off x="5371108" y="2113692"/>
            <a:ext cx="58810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ED6602"/>
                </a:solidFill>
                <a:latin typeface="Bradley Hand ITC" panose="03070402050302030203" pitchFamily="66" charset="77"/>
              </a:rPr>
              <a:t>Project </a:t>
            </a:r>
            <a:r>
              <a:rPr lang="es-ES" sz="2800" b="1" dirty="0" err="1">
                <a:solidFill>
                  <a:srgbClr val="ED6602"/>
                </a:solidFill>
                <a:latin typeface="Bradley Hand ITC" panose="03070402050302030203" pitchFamily="66" charset="77"/>
              </a:rPr>
              <a:t>Objectives</a:t>
            </a:r>
            <a:endParaRPr lang="es-ES" sz="2800" b="1" dirty="0">
              <a:solidFill>
                <a:srgbClr val="ED6602"/>
              </a:solidFill>
              <a:latin typeface="Bradley Hand ITC" panose="03070402050302030203" pitchFamily="66" charset="77"/>
            </a:endParaRPr>
          </a:p>
          <a:p>
            <a:pPr marL="457200" indent="-457200" algn="ctr">
              <a:buFont typeface="Courier New" panose="02070309020205020404" pitchFamily="49" charset="0"/>
              <a:buChar char="o"/>
            </a:pPr>
            <a:r>
              <a:rPr lang="es-ES" sz="2800" dirty="0" err="1">
                <a:latin typeface="Bradley Hand ITC" panose="03070402050302030203" pitchFamily="66" charset="77"/>
              </a:rPr>
              <a:t>Increase</a:t>
            </a:r>
            <a:r>
              <a:rPr lang="es-ES" sz="2800" dirty="0">
                <a:latin typeface="Bradley Hand ITC" panose="03070402050302030203" pitchFamily="66" charset="77"/>
              </a:rPr>
              <a:t> </a:t>
            </a:r>
            <a:r>
              <a:rPr lang="es-ES" sz="2800" dirty="0" err="1">
                <a:latin typeface="Bradley Hand ITC" panose="03070402050302030203" pitchFamily="66" charset="77"/>
              </a:rPr>
              <a:t>survival</a:t>
            </a:r>
            <a:r>
              <a:rPr lang="es-ES" sz="2800" dirty="0">
                <a:latin typeface="Bradley Hand ITC" panose="03070402050302030203" pitchFamily="66" charset="77"/>
              </a:rPr>
              <a:t> </a:t>
            </a:r>
            <a:r>
              <a:rPr lang="es-ES" sz="2800" dirty="0" err="1">
                <a:latin typeface="Bradley Hand ITC" panose="03070402050302030203" pitchFamily="66" charset="77"/>
              </a:rPr>
              <a:t>rate</a:t>
            </a:r>
            <a:r>
              <a:rPr lang="es-ES" sz="2800" dirty="0">
                <a:latin typeface="Bradley Hand ITC" panose="03070402050302030203" pitchFamily="66" charset="77"/>
              </a:rPr>
              <a:t> </a:t>
            </a:r>
          </a:p>
          <a:p>
            <a:pPr marL="457200" indent="-457200" algn="ctr">
              <a:buFont typeface="Courier New" panose="02070309020205020404" pitchFamily="49" charset="0"/>
              <a:buChar char="o"/>
            </a:pPr>
            <a:r>
              <a:rPr lang="es-ES" sz="2800" dirty="0" err="1">
                <a:latin typeface="Bradley Hand ITC" panose="03070402050302030203" pitchFamily="66" charset="77"/>
              </a:rPr>
              <a:t>Have</a:t>
            </a:r>
            <a:r>
              <a:rPr lang="es-ES" sz="2800" dirty="0">
                <a:latin typeface="Bradley Hand ITC" panose="03070402050302030203" pitchFamily="66" charset="77"/>
              </a:rPr>
              <a:t> a pre-diagnosis in minutes </a:t>
            </a:r>
          </a:p>
          <a:p>
            <a:pPr marL="457200" indent="-457200" algn="ctr">
              <a:buFont typeface="Courier New" panose="02070309020205020404" pitchFamily="49" charset="0"/>
              <a:buChar char="o"/>
            </a:pPr>
            <a:r>
              <a:rPr lang="es-ES" sz="2800" dirty="0">
                <a:latin typeface="Bradley Hand ITC" panose="03070402050302030203" pitchFamily="66" charset="77"/>
              </a:rPr>
              <a:t>Reduce </a:t>
            </a:r>
            <a:r>
              <a:rPr lang="es-ES" sz="2800" dirty="0" err="1">
                <a:latin typeface="Bradley Hand ITC" panose="03070402050302030203" pitchFamily="66" charset="77"/>
              </a:rPr>
              <a:t>costs</a:t>
            </a:r>
            <a:r>
              <a:rPr lang="es-ES" sz="2800" dirty="0">
                <a:latin typeface="Bradley Hand ITC" panose="03070402050302030203" pitchFamily="66" charset="77"/>
              </a:rPr>
              <a:t> and </a:t>
            </a:r>
            <a:r>
              <a:rPr lang="es-ES" sz="2800" dirty="0" err="1">
                <a:latin typeface="Bradley Hand ITC" panose="03070402050302030203" pitchFamily="66" charset="77"/>
              </a:rPr>
              <a:t>detection</a:t>
            </a:r>
            <a:r>
              <a:rPr lang="es-ES" sz="2800" dirty="0">
                <a:latin typeface="Bradley Hand ITC" panose="03070402050302030203" pitchFamily="66" charset="77"/>
              </a:rPr>
              <a:t> time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474F7CE-7876-4A44-217A-7C1069349F60}"/>
              </a:ext>
            </a:extLst>
          </p:cNvPr>
          <p:cNvSpPr txBox="1"/>
          <p:nvPr/>
        </p:nvSpPr>
        <p:spPr>
          <a:xfrm>
            <a:off x="8114785" y="4388003"/>
            <a:ext cx="413930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>
                <a:solidFill>
                  <a:srgbClr val="ED6602"/>
                </a:solidFill>
                <a:latin typeface="Bradley Hand ITC" panose="03070402050302030203" pitchFamily="66" charset="77"/>
              </a:rPr>
              <a:t>Categories</a:t>
            </a:r>
            <a:r>
              <a:rPr lang="es-ES" sz="2800" b="1" dirty="0">
                <a:solidFill>
                  <a:srgbClr val="ED6602"/>
                </a:solidFill>
                <a:latin typeface="Bradley Hand ITC" panose="03070402050302030203" pitchFamily="66" charset="77"/>
              </a:rPr>
              <a:t>: </a:t>
            </a:r>
          </a:p>
          <a:p>
            <a:r>
              <a:rPr lang="es-ES" sz="2800" dirty="0">
                <a:latin typeface="Bradley Hand ITC" panose="03070402050302030203" pitchFamily="66" charset="77"/>
              </a:rPr>
              <a:t>0 - Covid-19</a:t>
            </a:r>
          </a:p>
          <a:p>
            <a:r>
              <a:rPr lang="es-ES" sz="2800" dirty="0">
                <a:latin typeface="Bradley Hand ITC" panose="03070402050302030203" pitchFamily="66" charset="77"/>
              </a:rPr>
              <a:t>1 - </a:t>
            </a:r>
            <a:r>
              <a:rPr lang="es-ES" sz="2800" dirty="0" err="1">
                <a:latin typeface="Bradley Hand ITC" panose="03070402050302030203" pitchFamily="66" charset="77"/>
              </a:rPr>
              <a:t>Healthy</a:t>
            </a:r>
            <a:endParaRPr lang="es-ES" sz="2800" dirty="0">
              <a:latin typeface="Bradley Hand ITC" panose="03070402050302030203" pitchFamily="66" charset="77"/>
            </a:endParaRPr>
          </a:p>
          <a:p>
            <a:r>
              <a:rPr lang="es-ES" sz="2800" dirty="0">
                <a:latin typeface="Bradley Hand ITC" panose="03070402050302030203" pitchFamily="66" charset="77"/>
              </a:rPr>
              <a:t>2 - Viral </a:t>
            </a:r>
            <a:r>
              <a:rPr lang="es-ES" sz="2800" dirty="0" err="1">
                <a:latin typeface="Bradley Hand ITC" panose="03070402050302030203" pitchFamily="66" charset="77"/>
              </a:rPr>
              <a:t>Pneumonia</a:t>
            </a:r>
            <a:endParaRPr lang="es-ES" sz="2800" dirty="0">
              <a:latin typeface="Bradley Hand ITC" panose="03070402050302030203" pitchFamily="66" charset="77"/>
            </a:endParaRPr>
          </a:p>
          <a:p>
            <a:r>
              <a:rPr lang="es-ES" sz="2800" dirty="0">
                <a:latin typeface="Bradley Hand ITC" panose="03070402050302030203" pitchFamily="66" charset="77"/>
              </a:rPr>
              <a:t>3 - </a:t>
            </a:r>
            <a:r>
              <a:rPr lang="es-ES" sz="2800" dirty="0" err="1">
                <a:latin typeface="Bradley Hand ITC" panose="03070402050302030203" pitchFamily="66" charset="77"/>
              </a:rPr>
              <a:t>Bacterial</a:t>
            </a:r>
            <a:r>
              <a:rPr lang="es-ES" sz="2800" dirty="0">
                <a:latin typeface="Bradley Hand ITC" panose="03070402050302030203" pitchFamily="66" charset="77"/>
              </a:rPr>
              <a:t> </a:t>
            </a:r>
            <a:r>
              <a:rPr lang="es-ES" sz="2800" dirty="0" err="1">
                <a:latin typeface="Bradley Hand ITC" panose="03070402050302030203" pitchFamily="66" charset="77"/>
              </a:rPr>
              <a:t>Pneumonia</a:t>
            </a:r>
            <a:endParaRPr lang="es-ES" sz="2800" dirty="0">
              <a:latin typeface="Bradley Hand ITC" panose="03070402050302030203" pitchFamily="66" charset="77"/>
            </a:endParaRPr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055EE5-94DB-99C0-A995-BA42A5668C73}"/>
              </a:ext>
            </a:extLst>
          </p:cNvPr>
          <p:cNvSpPr txBox="1"/>
          <p:nvPr/>
        </p:nvSpPr>
        <p:spPr>
          <a:xfrm>
            <a:off x="3759581" y="4370423"/>
            <a:ext cx="4355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>
                <a:solidFill>
                  <a:srgbClr val="ED6602"/>
                </a:solidFill>
                <a:latin typeface="Bradley Hand ITC" panose="03070402050302030203" pitchFamily="66" charset="77"/>
              </a:rPr>
              <a:t>Dataset</a:t>
            </a:r>
            <a:r>
              <a:rPr lang="es-ES" sz="2800" b="1" dirty="0">
                <a:solidFill>
                  <a:srgbClr val="ED6602"/>
                </a:solidFill>
                <a:latin typeface="Bradley Hand ITC" panose="03070402050302030203" pitchFamily="66" charset="77"/>
              </a:rPr>
              <a:t> </a:t>
            </a:r>
            <a:r>
              <a:rPr lang="es-ES" sz="2800" b="1" dirty="0" err="1">
                <a:solidFill>
                  <a:srgbClr val="ED6602"/>
                </a:solidFill>
                <a:latin typeface="Bradley Hand ITC" panose="03070402050302030203" pitchFamily="66" charset="77"/>
              </a:rPr>
              <a:t>description</a:t>
            </a:r>
            <a:endParaRPr lang="es-ES" sz="2800" b="1" dirty="0">
              <a:solidFill>
                <a:srgbClr val="ED6602"/>
              </a:solidFill>
              <a:latin typeface="Bradley Hand ITC" panose="03070402050302030203" pitchFamily="66" charset="77"/>
            </a:endParaRPr>
          </a:p>
          <a:p>
            <a:pPr algn="ctr"/>
            <a:r>
              <a:rPr lang="es-ES" sz="2800" dirty="0">
                <a:latin typeface="Bradley Hand ITC" panose="03070402050302030203" pitchFamily="66" charset="77"/>
              </a:rPr>
              <a:t>Training set : 530 </a:t>
            </a:r>
            <a:r>
              <a:rPr lang="es-ES" sz="2800" dirty="0" err="1">
                <a:latin typeface="Bradley Hand ITC" panose="03070402050302030203" pitchFamily="66" charset="77"/>
              </a:rPr>
              <a:t>images</a:t>
            </a:r>
            <a:endParaRPr lang="es-ES" sz="2800" dirty="0">
              <a:latin typeface="Bradley Hand ITC" panose="03070402050302030203" pitchFamily="66" charset="77"/>
            </a:endParaRPr>
          </a:p>
          <a:p>
            <a:pPr algn="ctr"/>
            <a:r>
              <a:rPr lang="es-ES" sz="2800" dirty="0">
                <a:latin typeface="Bradley Hand ITC" panose="03070402050302030203" pitchFamily="66" charset="77"/>
              </a:rPr>
              <a:t>Test set: 40 </a:t>
            </a:r>
            <a:r>
              <a:rPr lang="es-ES" sz="2800" dirty="0" err="1">
                <a:latin typeface="Bradley Hand ITC" panose="03070402050302030203" pitchFamily="66" charset="77"/>
              </a:rPr>
              <a:t>images</a:t>
            </a:r>
            <a:endParaRPr lang="es-ES" sz="2400" dirty="0">
              <a:latin typeface="Bradley Hand ITC" panose="03070402050302030203" pitchFamily="66" charset="77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F605F1C1-5A80-9600-9997-E34293443EEC}"/>
              </a:ext>
            </a:extLst>
          </p:cNvPr>
          <p:cNvGrpSpPr/>
          <p:nvPr/>
        </p:nvGrpSpPr>
        <p:grpSpPr>
          <a:xfrm>
            <a:off x="1127126" y="2242725"/>
            <a:ext cx="2632460" cy="2540000"/>
            <a:chOff x="3427743" y="1968818"/>
            <a:chExt cx="1655817" cy="1597660"/>
          </a:xfrm>
        </p:grpSpPr>
        <p:sp>
          <p:nvSpPr>
            <p:cNvPr id="12" name="Rectángulo redondeado 11">
              <a:extLst>
                <a:ext uri="{FF2B5EF4-FFF2-40B4-BE49-F238E27FC236}">
                  <a16:creationId xmlns:a16="http://schemas.microsoft.com/office/drawing/2014/main" id="{EF7C3F17-57AD-EBE2-CBC6-35BD75BA15B0}"/>
                </a:ext>
              </a:extLst>
            </p:cNvPr>
            <p:cNvSpPr/>
            <p:nvPr/>
          </p:nvSpPr>
          <p:spPr>
            <a:xfrm>
              <a:off x="3427743" y="1968818"/>
              <a:ext cx="1655817" cy="1597660"/>
            </a:xfrm>
            <a:prstGeom prst="round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8CD7E224-177E-A256-DDD3-CC51BB3E66A0}"/>
                </a:ext>
              </a:extLst>
            </p:cNvPr>
            <p:cNvSpPr txBox="1"/>
            <p:nvPr/>
          </p:nvSpPr>
          <p:spPr>
            <a:xfrm>
              <a:off x="3694783" y="3242574"/>
              <a:ext cx="1121734" cy="290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>
                  <a:latin typeface="Bradley Hand ITC" panose="020F0502020204030204" pitchFamily="34" charset="0"/>
                  <a:cs typeface="Bradley Hand ITC" panose="020F0502020204030204" pitchFamily="34" charset="0"/>
                </a:rPr>
                <a:t>INTRO</a:t>
              </a:r>
            </a:p>
          </p:txBody>
        </p:sp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8DC80C98-E9CE-B4A5-16D7-B584A0178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926" t="8801" r="7808" b="32904"/>
            <a:stretch/>
          </p:blipFill>
          <p:spPr>
            <a:xfrm>
              <a:off x="3671062" y="2118533"/>
              <a:ext cx="1169175" cy="10784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375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424EAFF6-FE30-9047-21F5-B755D3FC3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5000"/>
                    </a14:imgEffect>
                    <a14:imgEffect>
                      <a14:brightnessContrast bright="36000"/>
                    </a14:imgEffect>
                  </a14:imgLayer>
                </a14:imgProps>
              </a:ext>
            </a:extLst>
          </a:blip>
          <a:srcRect l="8410" r="10975"/>
          <a:stretch/>
        </p:blipFill>
        <p:spPr>
          <a:xfrm>
            <a:off x="-1" y="1181100"/>
            <a:ext cx="12192001" cy="449580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4817B7E3-9E4F-0F95-45F5-E78AE3C62F13}"/>
              </a:ext>
            </a:extLst>
          </p:cNvPr>
          <p:cNvGrpSpPr/>
          <p:nvPr/>
        </p:nvGrpSpPr>
        <p:grpSpPr>
          <a:xfrm>
            <a:off x="602113" y="2265887"/>
            <a:ext cx="2737368" cy="2529159"/>
            <a:chOff x="7153763" y="1968818"/>
            <a:chExt cx="1655817" cy="1597660"/>
          </a:xfrm>
        </p:grpSpPr>
        <p:sp>
          <p:nvSpPr>
            <p:cNvPr id="4" name="Rectángulo redondeado 3">
              <a:extLst>
                <a:ext uri="{FF2B5EF4-FFF2-40B4-BE49-F238E27FC236}">
                  <a16:creationId xmlns:a16="http://schemas.microsoft.com/office/drawing/2014/main" id="{82507299-741A-23B8-FF6E-8A24B72F01C9}"/>
                </a:ext>
              </a:extLst>
            </p:cNvPr>
            <p:cNvSpPr/>
            <p:nvPr/>
          </p:nvSpPr>
          <p:spPr>
            <a:xfrm>
              <a:off x="7153763" y="1968818"/>
              <a:ext cx="1655817" cy="1597660"/>
            </a:xfrm>
            <a:prstGeom prst="roundRect">
              <a:avLst/>
            </a:prstGeom>
            <a:solidFill>
              <a:srgbClr val="0099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Imagen 4" descr="Imagen que contiene ropa, guantes, par, sostener&#10;&#10;Descripción generada automáticamente">
              <a:extLst>
                <a:ext uri="{FF2B5EF4-FFF2-40B4-BE49-F238E27FC236}">
                  <a16:creationId xmlns:a16="http://schemas.microsoft.com/office/drawing/2014/main" id="{81C45CB6-6D8C-CE16-8DD7-8D29D8168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777" b="16701"/>
            <a:stretch/>
          </p:blipFill>
          <p:spPr>
            <a:xfrm>
              <a:off x="7429500" y="2107581"/>
              <a:ext cx="1105964" cy="1073616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6FE9D878-AABC-F24C-4041-10D9FF09B0C7}"/>
                </a:ext>
              </a:extLst>
            </p:cNvPr>
            <p:cNvSpPr txBox="1"/>
            <p:nvPr/>
          </p:nvSpPr>
          <p:spPr>
            <a:xfrm>
              <a:off x="7185571" y="3232132"/>
              <a:ext cx="1624009" cy="286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>
                  <a:latin typeface="Bradley Hand ITC" panose="03070402050302030203" pitchFamily="66" charset="77"/>
                </a:rPr>
                <a:t>DEVELOPMENT</a:t>
              </a:r>
              <a:endParaRPr lang="es-ES" b="1" dirty="0">
                <a:latin typeface="Bradley Hand ITC" panose="03070402050302030203" pitchFamily="66" charset="77"/>
              </a:endParaRP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8AB8E590-9AA1-1361-FBD0-F8726EA35174}"/>
              </a:ext>
            </a:extLst>
          </p:cNvPr>
          <p:cNvSpPr txBox="1"/>
          <p:nvPr/>
        </p:nvSpPr>
        <p:spPr>
          <a:xfrm>
            <a:off x="4445001" y="622300"/>
            <a:ext cx="66113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400" dirty="0">
                <a:latin typeface="Bradley Hand ITC" panose="03070402050302030203" pitchFamily="66" charset="77"/>
              </a:rPr>
              <a:t>Load </a:t>
            </a:r>
            <a:r>
              <a:rPr lang="es-ES" sz="2400" dirty="0" err="1">
                <a:latin typeface="Bradley Hand ITC" panose="03070402050302030203" pitchFamily="66" charset="77"/>
              </a:rPr>
              <a:t>the</a:t>
            </a:r>
            <a:r>
              <a:rPr lang="es-ES" sz="2400" dirty="0">
                <a:latin typeface="Bradley Hand ITC" panose="03070402050302030203" pitchFamily="66" charset="77"/>
              </a:rPr>
              <a:t> </a:t>
            </a:r>
            <a:r>
              <a:rPr lang="es-ES" sz="2400" dirty="0" err="1">
                <a:latin typeface="Bradley Hand ITC" panose="03070402050302030203" pitchFamily="66" charset="77"/>
              </a:rPr>
              <a:t>images</a:t>
            </a:r>
            <a:endParaRPr lang="es-ES" sz="2400" dirty="0">
              <a:latin typeface="Bradley Hand ITC" panose="03070402050302030203" pitchFamily="66" charset="77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sz="2400" dirty="0">
              <a:latin typeface="Bradley Hand ITC" panose="03070402050302030203" pitchFamily="66" charset="77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400" dirty="0" err="1">
                <a:latin typeface="Bradley Hand ITC" panose="03070402050302030203" pitchFamily="66" charset="77"/>
              </a:rPr>
              <a:t>First</a:t>
            </a:r>
            <a:r>
              <a:rPr lang="es-ES" sz="2400" dirty="0">
                <a:latin typeface="Bradley Hand ITC" panose="03070402050302030203" pitchFamily="66" charset="77"/>
              </a:rPr>
              <a:t> </a:t>
            </a:r>
            <a:r>
              <a:rPr lang="es-ES" sz="2400" dirty="0" err="1">
                <a:latin typeface="Bradley Hand ITC" panose="03070402050302030203" pitchFamily="66" charset="77"/>
              </a:rPr>
              <a:t>Convolutional</a:t>
            </a:r>
            <a:r>
              <a:rPr lang="es-ES" sz="2400" dirty="0">
                <a:latin typeface="Bradley Hand ITC" panose="03070402050302030203" pitchFamily="66" charset="77"/>
              </a:rPr>
              <a:t> Neural Network</a:t>
            </a:r>
          </a:p>
          <a:p>
            <a:endParaRPr lang="es-ES" sz="2400" dirty="0">
              <a:latin typeface="Bradley Hand ITC" panose="03070402050302030203" pitchFamily="66" charset="77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400" dirty="0" err="1">
                <a:latin typeface="Bradley Hand ITC" panose="03070402050302030203" pitchFamily="66" charset="77"/>
              </a:rPr>
              <a:t>Feature</a:t>
            </a:r>
            <a:r>
              <a:rPr lang="es-ES" sz="2400" dirty="0">
                <a:latin typeface="Bradley Hand ITC" panose="03070402050302030203" pitchFamily="66" charset="77"/>
              </a:rPr>
              <a:t> </a:t>
            </a:r>
            <a:r>
              <a:rPr lang="es-ES" sz="2400" dirty="0" err="1">
                <a:latin typeface="Bradley Hand ITC" panose="03070402050302030203" pitchFamily="66" charset="77"/>
              </a:rPr>
              <a:t>engineering</a:t>
            </a:r>
            <a:r>
              <a:rPr lang="es-ES" sz="2400" dirty="0">
                <a:latin typeface="Bradley Hand ITC" panose="03070402050302030203" pitchFamily="66" charset="77"/>
              </a:rPr>
              <a:t> – </a:t>
            </a:r>
            <a:r>
              <a:rPr lang="es-ES" sz="2400" dirty="0" err="1">
                <a:latin typeface="Bradley Hand ITC" panose="03070402050302030203" pitchFamily="66" charset="77"/>
              </a:rPr>
              <a:t>Image</a:t>
            </a:r>
            <a:r>
              <a:rPr lang="es-ES" sz="2400" dirty="0">
                <a:latin typeface="Bradley Hand ITC" panose="03070402050302030203" pitchFamily="66" charset="77"/>
              </a:rPr>
              <a:t> </a:t>
            </a:r>
            <a:r>
              <a:rPr lang="es-ES" sz="2400" dirty="0" err="1">
                <a:latin typeface="Bradley Hand ITC" panose="03070402050302030203" pitchFamily="66" charset="77"/>
              </a:rPr>
              <a:t>Augmentation</a:t>
            </a:r>
            <a:endParaRPr lang="es-ES" sz="2400" dirty="0">
              <a:latin typeface="Bradley Hand ITC" panose="03070402050302030203" pitchFamily="66" charset="77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sz="2400" dirty="0">
              <a:latin typeface="Bradley Hand ITC" panose="03070402050302030203" pitchFamily="66" charset="77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400" dirty="0" err="1">
                <a:latin typeface="Bradley Hand ITC" panose="03070402050302030203" pitchFamily="66" charset="77"/>
              </a:rPr>
              <a:t>Improve</a:t>
            </a:r>
            <a:r>
              <a:rPr lang="es-ES" sz="2400" dirty="0">
                <a:latin typeface="Bradley Hand ITC" panose="03070402050302030203" pitchFamily="66" charset="77"/>
              </a:rPr>
              <a:t> </a:t>
            </a:r>
            <a:r>
              <a:rPr lang="es-ES" sz="2400" dirty="0" err="1">
                <a:latin typeface="Bradley Hand ITC" panose="03070402050302030203" pitchFamily="66" charset="77"/>
              </a:rPr>
              <a:t>Architecture</a:t>
            </a:r>
            <a:endParaRPr lang="es-ES" sz="2400" dirty="0">
              <a:latin typeface="Bradley Hand ITC" panose="03070402050302030203" pitchFamily="66" charset="77"/>
            </a:endParaRPr>
          </a:p>
          <a:p>
            <a:endParaRPr lang="es-ES" sz="2400" dirty="0">
              <a:latin typeface="Bradley Hand ITC" panose="03070402050302030203" pitchFamily="66" charset="77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400" dirty="0" err="1">
                <a:latin typeface="Bradley Hand ITC" panose="03070402050302030203" pitchFamily="66" charset="77"/>
              </a:rPr>
              <a:t>Callbacks</a:t>
            </a:r>
            <a:r>
              <a:rPr lang="es-ES" sz="2400" dirty="0">
                <a:latin typeface="Bradley Hand ITC" panose="03070402050302030203" pitchFamily="66" charset="77"/>
              </a:rPr>
              <a:t>: </a:t>
            </a:r>
            <a:r>
              <a:rPr lang="es-ES" sz="2400" dirty="0" err="1">
                <a:latin typeface="Bradley Hand ITC" panose="03070402050302030203" pitchFamily="66" charset="77"/>
              </a:rPr>
              <a:t>cp</a:t>
            </a:r>
            <a:r>
              <a:rPr lang="es-ES" sz="2400" dirty="0">
                <a:latin typeface="Bradley Hand ITC" panose="03070402050302030203" pitchFamily="66" charset="77"/>
              </a:rPr>
              <a:t>, </a:t>
            </a:r>
            <a:r>
              <a:rPr lang="es-ES" sz="2400" dirty="0" err="1">
                <a:latin typeface="Bradley Hand ITC" panose="03070402050302030203" pitchFamily="66" charset="77"/>
              </a:rPr>
              <a:t>estopping</a:t>
            </a:r>
            <a:r>
              <a:rPr lang="es-ES" sz="2400" dirty="0">
                <a:latin typeface="Bradley Hand ITC" panose="03070402050302030203" pitchFamily="66" charset="77"/>
              </a:rPr>
              <a:t>, </a:t>
            </a:r>
            <a:r>
              <a:rPr lang="es-ES" sz="2400" dirty="0" err="1">
                <a:latin typeface="Bradley Hand ITC" panose="03070402050302030203" pitchFamily="66" charset="77"/>
              </a:rPr>
              <a:t>itd</a:t>
            </a:r>
            <a:endParaRPr lang="es-ES" sz="2400" dirty="0">
              <a:latin typeface="Bradley Hand ITC" panose="03070402050302030203" pitchFamily="66" charset="77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sz="2400" dirty="0">
              <a:latin typeface="Bradley Hand ITC" panose="03070402050302030203" pitchFamily="66" charset="77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400" dirty="0" err="1">
                <a:latin typeface="Bradley Hand ITC" panose="03070402050302030203" pitchFamily="66" charset="77"/>
              </a:rPr>
              <a:t>Learning</a:t>
            </a:r>
            <a:r>
              <a:rPr lang="es-ES" sz="2400" dirty="0">
                <a:latin typeface="Bradley Hand ITC" panose="03070402050302030203" pitchFamily="66" charset="77"/>
              </a:rPr>
              <a:t> </a:t>
            </a:r>
            <a:r>
              <a:rPr lang="es-ES" sz="2400" dirty="0" err="1">
                <a:latin typeface="Bradley Hand ITC" panose="03070402050302030203" pitchFamily="66" charset="77"/>
              </a:rPr>
              <a:t>Rate</a:t>
            </a:r>
            <a:r>
              <a:rPr lang="es-ES" sz="2400" dirty="0">
                <a:latin typeface="Bradley Hand ITC" panose="03070402050302030203" pitchFamily="66" charset="77"/>
              </a:rPr>
              <a:t> - </a:t>
            </a:r>
            <a:r>
              <a:rPr lang="es-ES" sz="2400" dirty="0" err="1">
                <a:latin typeface="Bradley Hand ITC" panose="03070402050302030203" pitchFamily="66" charset="77"/>
              </a:rPr>
              <a:t>Tunning</a:t>
            </a:r>
            <a:r>
              <a:rPr lang="es-ES" sz="2400" dirty="0">
                <a:latin typeface="Bradley Hand ITC" panose="03070402050302030203" pitchFamily="66" charset="77"/>
              </a:rPr>
              <a:t> and </a:t>
            </a:r>
            <a:r>
              <a:rPr lang="es-ES" sz="2400" dirty="0" err="1">
                <a:latin typeface="Bradley Hand ITC" panose="03070402050302030203" pitchFamily="66" charset="77"/>
              </a:rPr>
              <a:t>Scheduling</a:t>
            </a:r>
            <a:endParaRPr lang="es-ES" sz="2400" dirty="0">
              <a:latin typeface="Bradley Hand ITC" panose="03070402050302030203" pitchFamily="66" charset="77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sz="2400" dirty="0">
              <a:latin typeface="Bradley Hand ITC" panose="03070402050302030203" pitchFamily="66" charset="77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400" dirty="0" err="1">
                <a:latin typeface="Bradley Hand ITC" panose="03070402050302030203" pitchFamily="66" charset="77"/>
              </a:rPr>
              <a:t>Overfitting</a:t>
            </a:r>
            <a:r>
              <a:rPr lang="es-ES" sz="2400" dirty="0">
                <a:latin typeface="Bradley Hand ITC" panose="03070402050302030203" pitchFamily="66" charset="77"/>
              </a:rPr>
              <a:t>: </a:t>
            </a:r>
            <a:r>
              <a:rPr lang="es-ES" sz="2400" dirty="0" err="1">
                <a:latin typeface="Bradley Hand ITC" panose="03070402050302030203" pitchFamily="66" charset="77"/>
              </a:rPr>
              <a:t>Regularizers</a:t>
            </a:r>
            <a:r>
              <a:rPr lang="es-ES" sz="2400" dirty="0">
                <a:latin typeface="Bradley Hand ITC" panose="03070402050302030203" pitchFamily="66" charset="77"/>
              </a:rPr>
              <a:t> and </a:t>
            </a:r>
            <a:r>
              <a:rPr lang="es-ES" sz="2400" dirty="0" err="1">
                <a:latin typeface="Bradley Hand ITC" panose="03070402050302030203" pitchFamily="66" charset="77"/>
              </a:rPr>
              <a:t>Dropout</a:t>
            </a:r>
            <a:r>
              <a:rPr lang="es-ES" sz="2400" dirty="0">
                <a:latin typeface="Bradley Hand ITC" panose="03070402050302030203" pitchFamily="66" charset="77"/>
              </a:rPr>
              <a:t> </a:t>
            </a:r>
            <a:r>
              <a:rPr lang="es-ES" sz="2400" dirty="0" err="1">
                <a:latin typeface="Bradley Hand ITC" panose="03070402050302030203" pitchFamily="66" charset="77"/>
              </a:rPr>
              <a:t>layers</a:t>
            </a:r>
            <a:endParaRPr lang="es-ES" sz="2400" dirty="0">
              <a:latin typeface="Bradley Hand ITC" panose="03070402050302030203" pitchFamily="66" charset="77"/>
            </a:endParaRPr>
          </a:p>
          <a:p>
            <a:endParaRPr lang="es-ES" sz="2400" dirty="0">
              <a:latin typeface="Bradley Hand ITC" panose="03070402050302030203" pitchFamily="66" charset="77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400" dirty="0">
                <a:latin typeface="Bradley Hand ITC" panose="03070402050302030203" pitchFamily="66" charset="77"/>
              </a:rPr>
              <a:t>Transfer </a:t>
            </a:r>
            <a:r>
              <a:rPr lang="es-ES" sz="2400" dirty="0" err="1">
                <a:latin typeface="Bradley Hand ITC" panose="03070402050302030203" pitchFamily="66" charset="77"/>
              </a:rPr>
              <a:t>Learning</a:t>
            </a:r>
            <a:r>
              <a:rPr lang="es-ES" sz="2400" dirty="0">
                <a:latin typeface="Bradley Hand ITC" panose="03070402050302030203" pitchFamily="66" charset="77"/>
              </a:rPr>
              <a:t>: ResNet50 - </a:t>
            </a:r>
            <a:r>
              <a:rPr lang="es-ES" sz="2400" dirty="0" err="1">
                <a:latin typeface="Bradley Hand ITC" panose="03070402050302030203" pitchFamily="66" charset="77"/>
              </a:rPr>
              <a:t>ImageNet</a:t>
            </a:r>
            <a:endParaRPr lang="es-ES" sz="2400" dirty="0">
              <a:latin typeface="Bradley Hand ITC" panose="03070402050302030203" pitchFamily="66" charset="77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Vista general de diapositiva 10">
                <a:extLst>
                  <a:ext uri="{FF2B5EF4-FFF2-40B4-BE49-F238E27FC236}">
                    <a16:creationId xmlns:a16="http://schemas.microsoft.com/office/drawing/2014/main" id="{D00F7880-D22B-21C0-92F8-BAB4ADBC5A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5534051"/>
                  </p:ext>
                </p:extLst>
              </p:nvPr>
            </p:nvGraphicFramePr>
            <p:xfrm>
              <a:off x="11213706" y="1976278"/>
              <a:ext cx="752363" cy="752363"/>
            </p:xfrm>
            <a:graphic>
              <a:graphicData uri="http://schemas.microsoft.com/office/powerpoint/2016/slidezoom">
                <pslz:sldZm>
                  <pslz:sldZmObj sldId="266" cId="2323154170">
                    <pslz:zmPr id="{E7E25540-D379-ED44-A83A-599540934A6D}" imageType="cover" transitionDur="1000" showBg="0">
                      <p166:blipFill xmlns:p166="http://schemas.microsoft.com/office/powerpoint/2016/6/main">
                        <a:blip r:embed="rId5">
                          <a:extLs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52363" cy="75236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Vista general de diapositiva 1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00F7880-D22B-21C0-92F8-BAB4ADBC5A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1213706" y="1976278"/>
                <a:ext cx="752363" cy="752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5" name="Vista general de diapositiva 14">
                <a:extLst>
                  <a:ext uri="{FF2B5EF4-FFF2-40B4-BE49-F238E27FC236}">
                    <a16:creationId xmlns:a16="http://schemas.microsoft.com/office/drawing/2014/main" id="{E749C85F-96CF-A414-F131-F99335419F7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92333238"/>
                  </p:ext>
                </p:extLst>
              </p:nvPr>
            </p:nvGraphicFramePr>
            <p:xfrm>
              <a:off x="10988934" y="4194093"/>
              <a:ext cx="600953" cy="600953"/>
            </p:xfrm>
            <a:graphic>
              <a:graphicData uri="http://schemas.microsoft.com/office/powerpoint/2016/slidezoom">
                <pslz:sldZm>
                  <pslz:sldZmObj sldId="267" cId="2433206862">
                    <pslz:zmPr id="{644CED0A-72C3-D345-A56D-8F9237F555B1}" imageType="cover" transitionDur="1000" showBg="0">
                      <p166:blipFill xmlns:p166="http://schemas.microsoft.com/office/powerpoint/2016/6/main">
                        <a:blip r:embed="rId8">
                          <a:extLst>
                            <a:ext uri="{96DAC541-7B7A-43D3-8B79-37D633B846F1}">
                              <asvg:svgBlip xmlns:asvg="http://schemas.microsoft.com/office/drawing/2016/SVG/main" r:embed="rId9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0953" cy="60095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5" name="Vista general de diapositiva 1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E749C85F-96CF-A414-F131-F99335419F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88934" y="4194093"/>
                <a:ext cx="600953" cy="6009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722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B0EEC9B-4364-63CE-F9D5-19BE059C0B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5000"/>
                    </a14:imgEffect>
                    <a14:imgEffect>
                      <a14:brightnessContrast bright="45000"/>
                    </a14:imgEffect>
                  </a14:imgLayer>
                </a14:imgProps>
              </a:ext>
            </a:extLst>
          </a:blip>
          <a:srcRect t="17244" b="33354"/>
          <a:stretch/>
        </p:blipFill>
        <p:spPr>
          <a:xfrm>
            <a:off x="0" y="508000"/>
            <a:ext cx="12192000" cy="5842000"/>
          </a:xfrm>
          <a:prstGeom prst="rect">
            <a:avLst/>
          </a:prstGeom>
        </p:spPr>
      </p:pic>
      <p:pic>
        <p:nvPicPr>
          <p:cNvPr id="3" name="Imagen 2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5D0630EF-08F1-B904-9ADA-B2326C614F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151"/>
          <a:stretch/>
        </p:blipFill>
        <p:spPr>
          <a:xfrm>
            <a:off x="1853360" y="0"/>
            <a:ext cx="848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5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D7B078C4-2ABE-E082-658C-5AF102F27B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8410" r="10975"/>
          <a:stretch/>
        </p:blipFill>
        <p:spPr>
          <a:xfrm>
            <a:off x="-1" y="1181100"/>
            <a:ext cx="12192001" cy="4495800"/>
          </a:xfrm>
          <a:prstGeom prst="rect">
            <a:avLst/>
          </a:prstGeom>
        </p:spPr>
      </p:pic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50B64578-95CD-C489-E8E1-2EEA63E18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1153584"/>
            <a:ext cx="5291666" cy="4550832"/>
          </a:xfrm>
          <a:prstGeom prst="rect">
            <a:avLst/>
          </a:prstGeom>
        </p:spPr>
      </p:pic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C1D2F93-69FC-0271-5113-91274EEF8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865" y="1629833"/>
            <a:ext cx="5291667" cy="359833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0B0144A-AAC8-E86D-C349-63D32DA4CAE3}"/>
              </a:ext>
            </a:extLst>
          </p:cNvPr>
          <p:cNvSpPr txBox="1"/>
          <p:nvPr/>
        </p:nvSpPr>
        <p:spPr>
          <a:xfrm>
            <a:off x="0" y="32844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 err="1">
                <a:solidFill>
                  <a:srgbClr val="ED6602"/>
                </a:solidFill>
                <a:latin typeface="Bradley Hand ITC" panose="03070402050302030203" pitchFamily="66" charset="77"/>
              </a:rPr>
              <a:t>Learning</a:t>
            </a:r>
            <a:r>
              <a:rPr lang="es-ES" sz="2800" b="1" u="sng" dirty="0">
                <a:solidFill>
                  <a:srgbClr val="ED6602"/>
                </a:solidFill>
                <a:latin typeface="Bradley Hand ITC" panose="03070402050302030203" pitchFamily="66" charset="77"/>
              </a:rPr>
              <a:t> </a:t>
            </a:r>
            <a:r>
              <a:rPr lang="es-ES" sz="2800" b="1" u="sng" dirty="0" err="1">
                <a:solidFill>
                  <a:srgbClr val="ED6602"/>
                </a:solidFill>
                <a:latin typeface="Bradley Hand ITC" panose="03070402050302030203" pitchFamily="66" charset="77"/>
              </a:rPr>
              <a:t>Rate</a:t>
            </a:r>
            <a:r>
              <a:rPr lang="es-ES" sz="2800" b="1" u="sng" dirty="0">
                <a:solidFill>
                  <a:srgbClr val="ED6602"/>
                </a:solidFill>
                <a:latin typeface="Bradley Hand ITC" panose="03070402050302030203" pitchFamily="66" charset="77"/>
              </a:rPr>
              <a:t> </a:t>
            </a:r>
            <a:r>
              <a:rPr lang="es-ES" sz="2800" b="1" u="sng" dirty="0" err="1">
                <a:solidFill>
                  <a:srgbClr val="ED6602"/>
                </a:solidFill>
                <a:latin typeface="Bradley Hand ITC" panose="03070402050302030203" pitchFamily="66" charset="77"/>
              </a:rPr>
              <a:t>Tuning</a:t>
            </a:r>
            <a:endParaRPr lang="es-ES" sz="2800" b="1" u="sng" dirty="0">
              <a:solidFill>
                <a:srgbClr val="ED6602"/>
              </a:solidFill>
              <a:latin typeface="Bradley Hand ITC" panose="03070402050302030203" pitchFamily="66" charset="77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903B6D-4A6B-5EBA-4306-C50ABC4468B5}"/>
              </a:ext>
            </a:extLst>
          </p:cNvPr>
          <p:cNvSpPr/>
          <p:nvPr/>
        </p:nvSpPr>
        <p:spPr>
          <a:xfrm>
            <a:off x="215900" y="1629833"/>
            <a:ext cx="6040965" cy="605367"/>
          </a:xfrm>
          <a:prstGeom prst="ellipse">
            <a:avLst/>
          </a:prstGeom>
          <a:noFill/>
          <a:ln w="3810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A7A246F-4436-7834-5B7E-F2EA08C12BF3}"/>
              </a:ext>
            </a:extLst>
          </p:cNvPr>
          <p:cNvSpPr/>
          <p:nvPr/>
        </p:nvSpPr>
        <p:spPr>
          <a:xfrm>
            <a:off x="6684433" y="1742783"/>
            <a:ext cx="427568" cy="492418"/>
          </a:xfrm>
          <a:prstGeom prst="ellipse">
            <a:avLst/>
          </a:prstGeom>
          <a:noFill/>
          <a:ln w="3810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20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AC79C7A3-B0C8-8AF5-1140-887444AA99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8410" r="10975"/>
          <a:stretch/>
        </p:blipFill>
        <p:spPr>
          <a:xfrm>
            <a:off x="-1" y="1181100"/>
            <a:ext cx="12192001" cy="449580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00C0C277-4FDC-43A3-E8AC-82E714BAA6C0}"/>
              </a:ext>
            </a:extLst>
          </p:cNvPr>
          <p:cNvGrpSpPr/>
          <p:nvPr/>
        </p:nvGrpSpPr>
        <p:grpSpPr>
          <a:xfrm>
            <a:off x="4891575" y="1742989"/>
            <a:ext cx="1967337" cy="1898239"/>
            <a:chOff x="1567104" y="3734109"/>
            <a:chExt cx="1655817" cy="1597660"/>
          </a:xfrm>
        </p:grpSpPr>
        <p:sp>
          <p:nvSpPr>
            <p:cNvPr id="5" name="Rectángulo redondeado 4">
              <a:extLst>
                <a:ext uri="{FF2B5EF4-FFF2-40B4-BE49-F238E27FC236}">
                  <a16:creationId xmlns:a16="http://schemas.microsoft.com/office/drawing/2014/main" id="{FED2B08E-7837-C33D-60AB-53DEC2F533F7}"/>
                </a:ext>
              </a:extLst>
            </p:cNvPr>
            <p:cNvSpPr/>
            <p:nvPr/>
          </p:nvSpPr>
          <p:spPr>
            <a:xfrm>
              <a:off x="1567104" y="3734109"/>
              <a:ext cx="1655817" cy="1597660"/>
            </a:xfrm>
            <a:prstGeom prst="roundRect">
              <a:avLst/>
            </a:prstGeom>
            <a:solidFill>
              <a:srgbClr val="0099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" name="Imagen 5" descr="Imagen que contiene oscuro, parado, tabla&#10;&#10;Descripción generada automáticamente">
              <a:extLst>
                <a:ext uri="{FF2B5EF4-FFF2-40B4-BE49-F238E27FC236}">
                  <a16:creationId xmlns:a16="http://schemas.microsoft.com/office/drawing/2014/main" id="{CCAA075D-CFDC-D8DD-FA46-FD43F023C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4200" y="3866680"/>
              <a:ext cx="1076100" cy="107610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4026F1CC-C6C3-F3C2-62ED-6F7CFCB717A5}"/>
                </a:ext>
              </a:extLst>
            </p:cNvPr>
            <p:cNvSpPr txBox="1"/>
            <p:nvPr/>
          </p:nvSpPr>
          <p:spPr>
            <a:xfrm>
              <a:off x="1567104" y="4942780"/>
              <a:ext cx="1655817" cy="336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latin typeface="Bradley Hand ITC" panose="03070402050302030203" pitchFamily="66" charset="77"/>
                </a:rPr>
                <a:t>CNN</a:t>
              </a:r>
            </a:p>
          </p:txBody>
        </p:sp>
      </p:grpSp>
      <p:pic>
        <p:nvPicPr>
          <p:cNvPr id="9" name="Imagen 8" descr="Tabla&#10;&#10;Descripción generada automáticamente">
            <a:extLst>
              <a:ext uri="{FF2B5EF4-FFF2-40B4-BE49-F238E27FC236}">
                <a16:creationId xmlns:a16="http://schemas.microsoft.com/office/drawing/2014/main" id="{DAC9E01C-B351-E75F-189D-9D6B394D0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42" y="639054"/>
            <a:ext cx="4057340" cy="3225800"/>
          </a:xfrm>
          <a:prstGeom prst="rect">
            <a:avLst/>
          </a:prstGeom>
        </p:spPr>
      </p:pic>
      <p:pic>
        <p:nvPicPr>
          <p:cNvPr id="11" name="Imagen 10" descr="Tabla&#10;&#10;Descripción generada automáticamente">
            <a:extLst>
              <a:ext uri="{FF2B5EF4-FFF2-40B4-BE49-F238E27FC236}">
                <a16:creationId xmlns:a16="http://schemas.microsoft.com/office/drawing/2014/main" id="{52284B4C-1FAA-8F5D-63BF-7BD8431364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8454" y="762823"/>
            <a:ext cx="4379104" cy="5230167"/>
          </a:xfrm>
          <a:prstGeom prst="rect">
            <a:avLst/>
          </a:prstGeom>
        </p:spPr>
      </p:pic>
      <p:pic>
        <p:nvPicPr>
          <p:cNvPr id="13" name="Imagen 12" descr="Texto&#10;&#10;Descripción generada automáticamente con confianza media">
            <a:extLst>
              <a:ext uri="{FF2B5EF4-FFF2-40B4-BE49-F238E27FC236}">
                <a16:creationId xmlns:a16="http://schemas.microsoft.com/office/drawing/2014/main" id="{FD3C8CBA-88F8-AB95-C3CE-DFCCF4400A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933" y="5461063"/>
            <a:ext cx="3382526" cy="1037707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E770C14B-B7D1-3C4A-955A-3DA77EC098C8}"/>
              </a:ext>
            </a:extLst>
          </p:cNvPr>
          <p:cNvSpPr txBox="1"/>
          <p:nvPr/>
        </p:nvSpPr>
        <p:spPr>
          <a:xfrm>
            <a:off x="394442" y="125247"/>
            <a:ext cx="436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 err="1">
                <a:solidFill>
                  <a:srgbClr val="ED6602"/>
                </a:solidFill>
                <a:latin typeface="Bradley Hand ITC" panose="03070402050302030203" pitchFamily="66" charset="77"/>
              </a:rPr>
              <a:t>Initial</a:t>
            </a:r>
            <a:r>
              <a:rPr lang="es-ES" sz="2800" b="1" u="sng" dirty="0">
                <a:solidFill>
                  <a:srgbClr val="ED6602"/>
                </a:solidFill>
                <a:latin typeface="Bradley Hand ITC" panose="03070402050302030203" pitchFamily="66" charset="77"/>
              </a:rPr>
              <a:t> </a:t>
            </a:r>
            <a:r>
              <a:rPr lang="es-ES" sz="2800" b="1" u="sng" dirty="0" err="1">
                <a:solidFill>
                  <a:srgbClr val="ED6602"/>
                </a:solidFill>
                <a:latin typeface="Bradley Hand ITC" panose="03070402050302030203" pitchFamily="66" charset="77"/>
              </a:rPr>
              <a:t>Architecture</a:t>
            </a:r>
            <a:endParaRPr lang="es-ES" sz="2800" b="1" u="sng" dirty="0">
              <a:solidFill>
                <a:srgbClr val="ED6602"/>
              </a:solidFill>
              <a:latin typeface="Bradley Hand ITC" panose="03070402050302030203" pitchFamily="66" charset="77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2083841-7CCC-1A5E-CBAF-ADED36BFA7F2}"/>
              </a:ext>
            </a:extLst>
          </p:cNvPr>
          <p:cNvSpPr txBox="1"/>
          <p:nvPr/>
        </p:nvSpPr>
        <p:spPr>
          <a:xfrm>
            <a:off x="7430679" y="125247"/>
            <a:ext cx="436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 err="1">
                <a:solidFill>
                  <a:srgbClr val="ED6602"/>
                </a:solidFill>
                <a:latin typeface="Bradley Hand ITC" panose="03070402050302030203" pitchFamily="66" charset="77"/>
              </a:rPr>
              <a:t>Increased</a:t>
            </a:r>
            <a:r>
              <a:rPr lang="es-ES" sz="2800" b="1" u="sng" dirty="0">
                <a:solidFill>
                  <a:srgbClr val="ED6602"/>
                </a:solidFill>
                <a:latin typeface="Bradley Hand ITC" panose="03070402050302030203" pitchFamily="66" charset="77"/>
              </a:rPr>
              <a:t> </a:t>
            </a:r>
            <a:r>
              <a:rPr lang="es-ES" sz="2800" b="1" u="sng" dirty="0" err="1">
                <a:solidFill>
                  <a:srgbClr val="ED6602"/>
                </a:solidFill>
                <a:latin typeface="Bradley Hand ITC" panose="03070402050302030203" pitchFamily="66" charset="77"/>
              </a:rPr>
              <a:t>Architecture</a:t>
            </a:r>
            <a:endParaRPr lang="es-ES" sz="2800" b="1" u="sng" dirty="0">
              <a:solidFill>
                <a:srgbClr val="ED6602"/>
              </a:solidFill>
              <a:latin typeface="Bradley Hand ITC" panose="03070402050302030203" pitchFamily="66" charset="77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E1C5D4A-EA0F-11D0-307D-C46EDB5F8DE7}"/>
              </a:ext>
            </a:extLst>
          </p:cNvPr>
          <p:cNvSpPr txBox="1"/>
          <p:nvPr/>
        </p:nvSpPr>
        <p:spPr>
          <a:xfrm>
            <a:off x="111920" y="4794541"/>
            <a:ext cx="4649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 err="1">
                <a:solidFill>
                  <a:srgbClr val="ED6602"/>
                </a:solidFill>
                <a:latin typeface="Bradley Hand ITC" panose="03070402050302030203" pitchFamily="66" charset="77"/>
              </a:rPr>
              <a:t>ResNet</a:t>
            </a:r>
            <a:r>
              <a:rPr lang="es-ES" sz="2800" b="1" u="sng" dirty="0">
                <a:solidFill>
                  <a:srgbClr val="ED6602"/>
                </a:solidFill>
                <a:latin typeface="Bradley Hand ITC" panose="03070402050302030203" pitchFamily="66" charset="77"/>
              </a:rPr>
              <a:t> 50 - </a:t>
            </a:r>
            <a:r>
              <a:rPr lang="es-ES" sz="2800" b="1" u="sng" dirty="0" err="1">
                <a:solidFill>
                  <a:srgbClr val="ED6602"/>
                </a:solidFill>
                <a:latin typeface="Bradley Hand ITC" panose="03070402050302030203" pitchFamily="66" charset="77"/>
              </a:rPr>
              <a:t>parameters</a:t>
            </a:r>
            <a:endParaRPr lang="es-ES" sz="2800" b="1" u="sng" dirty="0">
              <a:solidFill>
                <a:srgbClr val="ED6602"/>
              </a:solidFill>
              <a:latin typeface="Bradley Hand ITC" panose="03070402050302030203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9608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6A92F6F3-29A6-6A29-5A44-AA8D5CD95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8" y="3189827"/>
            <a:ext cx="4524172" cy="3448754"/>
          </a:xfrm>
          <a:prstGeom prst="rect">
            <a:avLst/>
          </a:prstGeom>
        </p:spPr>
      </p:pic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4DEAE8E2-FA31-82E3-ADB8-918EDDDB9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22" y="1087656"/>
            <a:ext cx="4416106" cy="173254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C827E22-8BA1-178E-20F7-52E921B61B13}"/>
              </a:ext>
            </a:extLst>
          </p:cNvPr>
          <p:cNvSpPr txBox="1"/>
          <p:nvPr/>
        </p:nvSpPr>
        <p:spPr>
          <a:xfrm>
            <a:off x="311268" y="382684"/>
            <a:ext cx="436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 err="1">
                <a:solidFill>
                  <a:srgbClr val="ED6602"/>
                </a:solidFill>
                <a:latin typeface="Bradley Hand ITC" panose="03070402050302030203" pitchFamily="66" charset="77"/>
              </a:rPr>
              <a:t>First</a:t>
            </a:r>
            <a:r>
              <a:rPr lang="es-ES" sz="2800" b="1" u="sng" dirty="0">
                <a:solidFill>
                  <a:srgbClr val="ED6602"/>
                </a:solidFill>
                <a:latin typeface="Bradley Hand ITC" panose="03070402050302030203" pitchFamily="66" charset="77"/>
              </a:rPr>
              <a:t> </a:t>
            </a:r>
            <a:r>
              <a:rPr lang="es-ES" sz="2800" b="1" u="sng" dirty="0" err="1">
                <a:solidFill>
                  <a:srgbClr val="ED6602"/>
                </a:solidFill>
                <a:latin typeface="Bradley Hand ITC" panose="03070402050302030203" pitchFamily="66" charset="77"/>
              </a:rPr>
              <a:t>Model</a:t>
            </a:r>
            <a:endParaRPr lang="es-ES" sz="2800" b="1" u="sng" dirty="0">
              <a:solidFill>
                <a:srgbClr val="ED6602"/>
              </a:solidFill>
              <a:latin typeface="Bradley Hand ITC" panose="03070402050302030203" pitchFamily="66" charset="77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420AE81-C145-74B3-3794-0AFDBBFDC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227" y="3215597"/>
            <a:ext cx="4398646" cy="331995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B6C5430-E657-5CB3-4938-13EF5C927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605" y="1087656"/>
            <a:ext cx="4677873" cy="1809548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07F2B080-8010-AD41-18FE-66A0EF11156E}"/>
              </a:ext>
            </a:extLst>
          </p:cNvPr>
          <p:cNvSpPr txBox="1"/>
          <p:nvPr/>
        </p:nvSpPr>
        <p:spPr>
          <a:xfrm>
            <a:off x="7271605" y="388379"/>
            <a:ext cx="4631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 err="1">
                <a:solidFill>
                  <a:srgbClr val="ED6602"/>
                </a:solidFill>
                <a:latin typeface="Bradley Hand ITC" panose="03070402050302030203" pitchFamily="66" charset="77"/>
              </a:rPr>
              <a:t>Best</a:t>
            </a:r>
            <a:r>
              <a:rPr lang="es-ES" sz="2800" b="1" u="sng" dirty="0">
                <a:solidFill>
                  <a:srgbClr val="ED6602"/>
                </a:solidFill>
                <a:latin typeface="Bradley Hand ITC" panose="03070402050302030203" pitchFamily="66" charset="77"/>
              </a:rPr>
              <a:t> </a:t>
            </a:r>
            <a:r>
              <a:rPr lang="es-ES" sz="2800" b="1" u="sng" dirty="0" err="1">
                <a:solidFill>
                  <a:srgbClr val="ED6602"/>
                </a:solidFill>
                <a:latin typeface="Bradley Hand ITC" panose="03070402050302030203" pitchFamily="66" charset="77"/>
              </a:rPr>
              <a:t>Model</a:t>
            </a:r>
            <a:endParaRPr lang="es-ES" sz="2800" b="1" u="sng" dirty="0">
              <a:solidFill>
                <a:srgbClr val="ED6602"/>
              </a:solidFill>
              <a:latin typeface="Bradley Hand ITC" panose="03070402050302030203" pitchFamily="66" charset="77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0" name="Vista general de diapositiva 19">
                <a:extLst>
                  <a:ext uri="{FF2B5EF4-FFF2-40B4-BE49-F238E27FC236}">
                    <a16:creationId xmlns:a16="http://schemas.microsoft.com/office/drawing/2014/main" id="{B9F8BEA4-72C9-4FE3-2BD9-C80DA247E8C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16295173"/>
                  </p:ext>
                </p:extLst>
              </p:nvPr>
            </p:nvGraphicFramePr>
            <p:xfrm>
              <a:off x="5138688" y="2454852"/>
              <a:ext cx="1905000" cy="1948295"/>
            </p:xfrm>
            <a:graphic>
              <a:graphicData uri="http://schemas.microsoft.com/office/powerpoint/2016/slidezoom">
                <pslz:sldZm>
                  <pslz:sldZmObj sldId="265" cId="3224991382">
                    <pslz:zmPr id="{AE35F90F-1C4F-D542-9319-F1F86E06F3C1}" imageType="cover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05000" cy="1948295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0" name="Vista general de diapositiva 1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B9F8BEA4-72C9-4FE3-2BD9-C80DA247E8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38688" y="2454852"/>
                <a:ext cx="1905000" cy="1948295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Flecha derecha 20">
            <a:extLst>
              <a:ext uri="{FF2B5EF4-FFF2-40B4-BE49-F238E27FC236}">
                <a16:creationId xmlns:a16="http://schemas.microsoft.com/office/drawing/2014/main" id="{BF0E7C80-D217-C2A5-F1AC-F3C49523FFA3}"/>
              </a:ext>
            </a:extLst>
          </p:cNvPr>
          <p:cNvSpPr/>
          <p:nvPr/>
        </p:nvSpPr>
        <p:spPr>
          <a:xfrm rot="5400000">
            <a:off x="5813542" y="1882658"/>
            <a:ext cx="445804" cy="312688"/>
          </a:xfrm>
          <a:prstGeom prst="rightArrow">
            <a:avLst/>
          </a:prstGeom>
          <a:noFill/>
          <a:ln w="28575">
            <a:solidFill>
              <a:srgbClr val="00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33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2F0F7AAB-695F-C76A-5EE4-EF1FFFD53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82" y="763210"/>
            <a:ext cx="3348264" cy="254321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B345BF98-5311-C227-ACAF-B130C533E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846" y="4192209"/>
            <a:ext cx="3399879" cy="254321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B21E1B99-FF5E-AB21-2E7C-77DFDDB74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275" y="4113959"/>
            <a:ext cx="3321826" cy="2545862"/>
          </a:xfrm>
          <a:prstGeom prst="rect">
            <a:avLst/>
          </a:prstGeom>
        </p:spPr>
      </p:pic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45C0B957-8AD0-BB8C-1661-BD74F1203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251" y="797280"/>
            <a:ext cx="3263764" cy="255346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34D4C3B8-AE25-E05F-8133-07FF356FBF33}"/>
              </a:ext>
            </a:extLst>
          </p:cNvPr>
          <p:cNvSpPr txBox="1"/>
          <p:nvPr/>
        </p:nvSpPr>
        <p:spPr>
          <a:xfrm>
            <a:off x="6601537" y="3590739"/>
            <a:ext cx="4631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 err="1">
                <a:solidFill>
                  <a:srgbClr val="ED6602"/>
                </a:solidFill>
                <a:latin typeface="Bradley Hand ITC" panose="03070402050302030203" pitchFamily="66" charset="77"/>
              </a:rPr>
              <a:t>Monitoring</a:t>
            </a:r>
            <a:r>
              <a:rPr lang="es-ES" sz="2800" b="1" u="sng" dirty="0">
                <a:solidFill>
                  <a:srgbClr val="ED6602"/>
                </a:solidFill>
                <a:latin typeface="Bradley Hand ITC" panose="03070402050302030203" pitchFamily="66" charset="77"/>
              </a:rPr>
              <a:t> </a:t>
            </a:r>
            <a:r>
              <a:rPr lang="es-ES" sz="2800" b="1" u="sng" dirty="0" err="1">
                <a:solidFill>
                  <a:srgbClr val="ED6602"/>
                </a:solidFill>
                <a:latin typeface="Bradley Hand ITC" panose="03070402050302030203" pitchFamily="66" charset="77"/>
              </a:rPr>
              <a:t>Recall</a:t>
            </a:r>
            <a:endParaRPr lang="es-ES" sz="2800" b="1" u="sng" dirty="0">
              <a:solidFill>
                <a:srgbClr val="ED6602"/>
              </a:solidFill>
              <a:latin typeface="Bradley Hand ITC" panose="03070402050302030203" pitchFamily="66" charset="77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F520A1E-9888-160A-82EE-1FDFB2A2CC58}"/>
              </a:ext>
            </a:extLst>
          </p:cNvPr>
          <p:cNvSpPr txBox="1"/>
          <p:nvPr/>
        </p:nvSpPr>
        <p:spPr>
          <a:xfrm>
            <a:off x="1181845" y="3590739"/>
            <a:ext cx="4631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 err="1">
                <a:solidFill>
                  <a:srgbClr val="ED6602"/>
                </a:solidFill>
                <a:latin typeface="Bradley Hand ITC" panose="03070402050302030203" pitchFamily="66" charset="77"/>
              </a:rPr>
              <a:t>Monitoring</a:t>
            </a:r>
            <a:r>
              <a:rPr lang="es-ES" sz="2800" b="1" u="sng" dirty="0">
                <a:solidFill>
                  <a:srgbClr val="ED6602"/>
                </a:solidFill>
                <a:latin typeface="Bradley Hand ITC" panose="03070402050302030203" pitchFamily="66" charset="77"/>
              </a:rPr>
              <a:t> </a:t>
            </a:r>
            <a:r>
              <a:rPr lang="es-ES" sz="2800" b="1" u="sng" dirty="0" err="1">
                <a:solidFill>
                  <a:srgbClr val="ED6602"/>
                </a:solidFill>
                <a:latin typeface="Bradley Hand ITC" panose="03070402050302030203" pitchFamily="66" charset="77"/>
              </a:rPr>
              <a:t>Precision</a:t>
            </a:r>
            <a:endParaRPr lang="es-ES" sz="2800" b="1" u="sng" dirty="0">
              <a:solidFill>
                <a:srgbClr val="ED6602"/>
              </a:solidFill>
              <a:latin typeface="Bradley Hand ITC" panose="03070402050302030203" pitchFamily="66" charset="77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3E1A4DA-9486-BBC0-7DA9-2F1C529B3DB7}"/>
              </a:ext>
            </a:extLst>
          </p:cNvPr>
          <p:cNvSpPr txBox="1"/>
          <p:nvPr/>
        </p:nvSpPr>
        <p:spPr>
          <a:xfrm>
            <a:off x="1181845" y="198179"/>
            <a:ext cx="4631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 err="1">
                <a:solidFill>
                  <a:srgbClr val="ED6602"/>
                </a:solidFill>
                <a:latin typeface="Bradley Hand ITC" panose="03070402050302030203" pitchFamily="66" charset="77"/>
              </a:rPr>
              <a:t>Increased</a:t>
            </a:r>
            <a:r>
              <a:rPr lang="es-ES" sz="2800" b="1" u="sng" dirty="0">
                <a:solidFill>
                  <a:srgbClr val="ED6602"/>
                </a:solidFill>
                <a:latin typeface="Bradley Hand ITC" panose="03070402050302030203" pitchFamily="66" charset="77"/>
              </a:rPr>
              <a:t> </a:t>
            </a:r>
            <a:r>
              <a:rPr lang="es-ES" sz="2800" b="1" u="sng" dirty="0" err="1">
                <a:solidFill>
                  <a:srgbClr val="ED6602"/>
                </a:solidFill>
                <a:latin typeface="Bradley Hand ITC" panose="03070402050302030203" pitchFamily="66" charset="77"/>
              </a:rPr>
              <a:t>Architecture</a:t>
            </a:r>
            <a:endParaRPr lang="es-ES" sz="2800" b="1" u="sng" dirty="0">
              <a:solidFill>
                <a:srgbClr val="ED6602"/>
              </a:solidFill>
              <a:latin typeface="Bradley Hand ITC" panose="03070402050302030203" pitchFamily="66" charset="77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A3C2AFA-7C6A-43C9-3A5E-346F59E8D170}"/>
              </a:ext>
            </a:extLst>
          </p:cNvPr>
          <p:cNvSpPr txBox="1"/>
          <p:nvPr/>
        </p:nvSpPr>
        <p:spPr>
          <a:xfrm>
            <a:off x="6377650" y="198179"/>
            <a:ext cx="4631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 err="1">
                <a:solidFill>
                  <a:srgbClr val="ED6602"/>
                </a:solidFill>
                <a:latin typeface="Bradley Hand ITC" panose="03070402050302030203" pitchFamily="66" charset="77"/>
              </a:rPr>
              <a:t>Image</a:t>
            </a:r>
            <a:r>
              <a:rPr lang="es-ES" sz="2800" b="1" u="sng" dirty="0">
                <a:solidFill>
                  <a:srgbClr val="ED6602"/>
                </a:solidFill>
                <a:latin typeface="Bradley Hand ITC" panose="03070402050302030203" pitchFamily="66" charset="77"/>
              </a:rPr>
              <a:t> </a:t>
            </a:r>
            <a:r>
              <a:rPr lang="es-ES" sz="2800" b="1" u="sng" dirty="0" err="1">
                <a:solidFill>
                  <a:srgbClr val="ED6602"/>
                </a:solidFill>
                <a:latin typeface="Bradley Hand ITC" panose="03070402050302030203" pitchFamily="66" charset="77"/>
              </a:rPr>
              <a:t>Augmentation</a:t>
            </a:r>
            <a:endParaRPr lang="es-ES" sz="2800" b="1" u="sng" dirty="0">
              <a:solidFill>
                <a:srgbClr val="ED6602"/>
              </a:solidFill>
              <a:latin typeface="Bradley Hand ITC" panose="03070402050302030203" pitchFamily="66" charset="77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11669B1-CE8A-913B-A5CF-238894A9B9D4}"/>
              </a:ext>
            </a:extLst>
          </p:cNvPr>
          <p:cNvSpPr/>
          <p:nvPr/>
        </p:nvSpPr>
        <p:spPr>
          <a:xfrm>
            <a:off x="7200900" y="4902200"/>
            <a:ext cx="2794000" cy="495300"/>
          </a:xfrm>
          <a:prstGeom prst="ellipse">
            <a:avLst/>
          </a:prstGeom>
          <a:noFill/>
          <a:ln w="3810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6203F76-FEF2-7A22-67E2-E054F219A06B}"/>
              </a:ext>
            </a:extLst>
          </p:cNvPr>
          <p:cNvSpPr/>
          <p:nvPr/>
        </p:nvSpPr>
        <p:spPr>
          <a:xfrm rot="5400000">
            <a:off x="2654300" y="5092700"/>
            <a:ext cx="2133600" cy="558800"/>
          </a:xfrm>
          <a:prstGeom prst="ellipse">
            <a:avLst/>
          </a:prstGeom>
          <a:noFill/>
          <a:ln w="3810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299D72E-2658-9AB7-9B03-F66BAE82AF86}"/>
              </a:ext>
            </a:extLst>
          </p:cNvPr>
          <p:cNvSpPr/>
          <p:nvPr/>
        </p:nvSpPr>
        <p:spPr>
          <a:xfrm rot="5400000">
            <a:off x="1074982" y="1697282"/>
            <a:ext cx="2415820" cy="615815"/>
          </a:xfrm>
          <a:prstGeom prst="ellipse">
            <a:avLst/>
          </a:prstGeom>
          <a:noFill/>
          <a:ln w="3810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787C4BD-E083-FC02-8CE5-3D16DE82F5B9}"/>
              </a:ext>
            </a:extLst>
          </p:cNvPr>
          <p:cNvSpPr/>
          <p:nvPr/>
        </p:nvSpPr>
        <p:spPr>
          <a:xfrm rot="5400000">
            <a:off x="6408984" y="1719927"/>
            <a:ext cx="2415820" cy="615815"/>
          </a:xfrm>
          <a:prstGeom prst="ellipse">
            <a:avLst/>
          </a:prstGeom>
          <a:noFill/>
          <a:ln w="3810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B4E614D-818A-9FCC-A5A3-8653359C2850}"/>
              </a:ext>
            </a:extLst>
          </p:cNvPr>
          <p:cNvSpPr/>
          <p:nvPr/>
        </p:nvSpPr>
        <p:spPr>
          <a:xfrm rot="5400000">
            <a:off x="1742577" y="1719928"/>
            <a:ext cx="2415820" cy="615815"/>
          </a:xfrm>
          <a:prstGeom prst="ellipse">
            <a:avLst/>
          </a:prstGeom>
          <a:noFill/>
          <a:ln w="3810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499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E89964F-DD33-5F5C-C6FC-8307D40E1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5000"/>
                    </a14:imgEffect>
                    <a14:imgEffect>
                      <a14:brightnessContrast bright="45000"/>
                    </a14:imgEffect>
                  </a14:imgLayer>
                </a14:imgProps>
              </a:ext>
            </a:extLst>
          </a:blip>
          <a:srcRect t="17244" b="33354"/>
          <a:stretch/>
        </p:blipFill>
        <p:spPr>
          <a:xfrm>
            <a:off x="0" y="508000"/>
            <a:ext cx="12192000" cy="5842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D64CA7B-8059-EABE-7B2B-1DF5E6F20C76}"/>
              </a:ext>
            </a:extLst>
          </p:cNvPr>
          <p:cNvSpPr txBox="1"/>
          <p:nvPr/>
        </p:nvSpPr>
        <p:spPr>
          <a:xfrm>
            <a:off x="5457524" y="940379"/>
            <a:ext cx="60105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800" dirty="0" err="1">
                <a:latin typeface="Bradley Hand ITC" panose="03070402050302030203" pitchFamily="66" charset="77"/>
              </a:rPr>
              <a:t>Enhance</a:t>
            </a:r>
            <a:r>
              <a:rPr lang="es-ES" sz="2800" dirty="0">
                <a:latin typeface="Bradley Hand ITC" panose="03070402050302030203" pitchFamily="66" charset="77"/>
              </a:rPr>
              <a:t> a </a:t>
            </a:r>
            <a:r>
              <a:rPr lang="es-ES" sz="2800" dirty="0" err="1">
                <a:latin typeface="Bradley Hand ITC" panose="03070402050302030203" pitchFamily="66" charset="77"/>
              </a:rPr>
              <a:t>wider</a:t>
            </a:r>
            <a:r>
              <a:rPr lang="es-ES" sz="2800" dirty="0">
                <a:latin typeface="Bradley Hand ITC" panose="03070402050302030203" pitchFamily="66" charset="77"/>
              </a:rPr>
              <a:t> Data Set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sz="2800" dirty="0">
              <a:latin typeface="Bradley Hand ITC" panose="03070402050302030203" pitchFamily="66" charset="77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800" dirty="0">
                <a:latin typeface="Bradley Hand ITC" panose="03070402050302030203" pitchFamily="66" charset="77"/>
              </a:rPr>
              <a:t>Define a </a:t>
            </a:r>
            <a:r>
              <a:rPr lang="es-ES" sz="2800" dirty="0" err="1">
                <a:latin typeface="Bradley Hand ITC" panose="03070402050302030203" pitchFamily="66" charset="77"/>
              </a:rPr>
              <a:t>transferable</a:t>
            </a:r>
            <a:r>
              <a:rPr lang="es-ES" sz="2800" dirty="0">
                <a:latin typeface="Bradley Hand ITC" panose="03070402050302030203" pitchFamily="66" charset="77"/>
              </a:rPr>
              <a:t> CNN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sz="2800" dirty="0">
              <a:latin typeface="Bradley Hand ITC" panose="03070402050302030203" pitchFamily="66" charset="77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800" dirty="0" err="1">
                <a:latin typeface="Bradley Hand ITC" panose="03070402050302030203" pitchFamily="66" charset="77"/>
              </a:rPr>
              <a:t>Identify</a:t>
            </a:r>
            <a:r>
              <a:rPr lang="es-ES" sz="2800" dirty="0">
                <a:latin typeface="Bradley Hand ITC" panose="03070402050302030203" pitchFamily="66" charset="77"/>
              </a:rPr>
              <a:t> </a:t>
            </a:r>
            <a:r>
              <a:rPr lang="es-ES" sz="2800" dirty="0" err="1">
                <a:latin typeface="Bradley Hand ITC" panose="03070402050302030203" pitchFamily="66" charset="77"/>
              </a:rPr>
              <a:t>other</a:t>
            </a:r>
            <a:r>
              <a:rPr lang="es-ES" sz="2800" dirty="0">
                <a:latin typeface="Bradley Hand ITC" panose="03070402050302030203" pitchFamily="66" charset="77"/>
              </a:rPr>
              <a:t> </a:t>
            </a:r>
            <a:r>
              <a:rPr lang="es-ES" sz="2800" dirty="0" err="1">
                <a:latin typeface="Bradley Hand ITC" panose="03070402050302030203" pitchFamily="66" charset="77"/>
              </a:rPr>
              <a:t>illnesses</a:t>
            </a:r>
            <a:endParaRPr lang="es-ES" sz="2800" dirty="0">
              <a:latin typeface="Bradley Hand ITC" panose="03070402050302030203" pitchFamily="66" charset="77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sz="2800" dirty="0">
              <a:latin typeface="Bradley Hand ITC" panose="03070402050302030203" pitchFamily="66" charset="77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800" dirty="0" err="1">
                <a:latin typeface="Bradley Hand ITC" panose="03070402050302030203" pitchFamily="66" charset="77"/>
              </a:rPr>
              <a:t>Detect</a:t>
            </a:r>
            <a:r>
              <a:rPr lang="es-ES" sz="2800" dirty="0">
                <a:latin typeface="Bradley Hand ITC" panose="03070402050302030203" pitchFamily="66" charset="77"/>
              </a:rPr>
              <a:t> </a:t>
            </a:r>
            <a:r>
              <a:rPr lang="es-ES" sz="2800" dirty="0" err="1">
                <a:latin typeface="Bradley Hand ITC" panose="03070402050302030203" pitchFamily="66" charset="77"/>
              </a:rPr>
              <a:t>the</a:t>
            </a:r>
            <a:r>
              <a:rPr lang="es-ES" sz="2800" dirty="0">
                <a:latin typeface="Bradley Hand ITC" panose="03070402050302030203" pitchFamily="66" charset="77"/>
              </a:rPr>
              <a:t> </a:t>
            </a:r>
            <a:r>
              <a:rPr lang="es-ES" sz="2800" dirty="0" err="1">
                <a:latin typeface="Bradley Hand ITC" panose="03070402050302030203" pitchFamily="66" charset="77"/>
              </a:rPr>
              <a:t>location</a:t>
            </a:r>
            <a:r>
              <a:rPr lang="es-ES" sz="2800" dirty="0">
                <a:latin typeface="Bradley Hand ITC" panose="03070402050302030203" pitchFamily="66" charset="77"/>
              </a:rPr>
              <a:t> </a:t>
            </a:r>
            <a:r>
              <a:rPr lang="es-ES" sz="2800" dirty="0" err="1">
                <a:latin typeface="Bradley Hand ITC" panose="03070402050302030203" pitchFamily="66" charset="77"/>
              </a:rPr>
              <a:t>of</a:t>
            </a:r>
            <a:r>
              <a:rPr lang="es-ES" sz="2800" dirty="0">
                <a:latin typeface="Bradley Hand ITC" panose="03070402050302030203" pitchFamily="66" charset="77"/>
              </a:rPr>
              <a:t> </a:t>
            </a:r>
            <a:r>
              <a:rPr lang="es-ES" sz="2800" dirty="0" err="1">
                <a:latin typeface="Bradley Hand ITC" panose="03070402050302030203" pitchFamily="66" charset="77"/>
              </a:rPr>
              <a:t>illnesses</a:t>
            </a:r>
            <a:endParaRPr lang="es-ES" sz="2800" dirty="0">
              <a:latin typeface="Bradley Hand ITC" panose="03070402050302030203" pitchFamily="66" charset="77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22BF683-AE30-59F7-F7D0-6AC20EEE7F12}"/>
              </a:ext>
            </a:extLst>
          </p:cNvPr>
          <p:cNvGrpSpPr/>
          <p:nvPr/>
        </p:nvGrpSpPr>
        <p:grpSpPr>
          <a:xfrm>
            <a:off x="1694326" y="2270311"/>
            <a:ext cx="2637041" cy="2544421"/>
            <a:chOff x="8980652" y="3716193"/>
            <a:chExt cx="1655817" cy="1597660"/>
          </a:xfrm>
        </p:grpSpPr>
        <p:sp>
          <p:nvSpPr>
            <p:cNvPr id="5" name="Rectángulo redondeado 4">
              <a:extLst>
                <a:ext uri="{FF2B5EF4-FFF2-40B4-BE49-F238E27FC236}">
                  <a16:creationId xmlns:a16="http://schemas.microsoft.com/office/drawing/2014/main" id="{E3A7216D-DD59-687A-FBF2-5CAB8D230EE6}"/>
                </a:ext>
              </a:extLst>
            </p:cNvPr>
            <p:cNvSpPr/>
            <p:nvPr/>
          </p:nvSpPr>
          <p:spPr>
            <a:xfrm>
              <a:off x="8980652" y="3716193"/>
              <a:ext cx="1655817" cy="1597660"/>
            </a:xfrm>
            <a:prstGeom prst="roundRect">
              <a:avLst/>
            </a:prstGeom>
            <a:solidFill>
              <a:srgbClr val="0099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" name="Imagen 5" descr="Una caricatura de una persona&#10;&#10;Descripción generada automáticamente con confianza baja">
              <a:extLst>
                <a:ext uri="{FF2B5EF4-FFF2-40B4-BE49-F238E27FC236}">
                  <a16:creationId xmlns:a16="http://schemas.microsoft.com/office/drawing/2014/main" id="{2DCF231B-0045-8981-76EF-22E123F623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967" t="6877" r="12587" b="52001"/>
            <a:stretch/>
          </p:blipFill>
          <p:spPr>
            <a:xfrm>
              <a:off x="9104063" y="3886123"/>
              <a:ext cx="1416350" cy="104151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7EA24B65-51D3-01C2-D0D3-32FEDAE0FFA7}"/>
                </a:ext>
              </a:extLst>
            </p:cNvPr>
            <p:cNvSpPr txBox="1"/>
            <p:nvPr/>
          </p:nvSpPr>
          <p:spPr>
            <a:xfrm>
              <a:off x="9104063" y="4994110"/>
              <a:ext cx="1416350" cy="289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>
                  <a:latin typeface="Bradley Hand ITC" panose="03070402050302030203" pitchFamily="66" charset="77"/>
                </a:rPr>
                <a:t>NEXT STEPS</a:t>
              </a:r>
              <a:endParaRPr lang="es-ES" sz="2000" b="1" dirty="0">
                <a:latin typeface="Bradley Hand ITC" panose="03070402050302030203" pitchFamily="66" charset="77"/>
              </a:endParaRPr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217C9D0E-83B5-86DD-6E48-19017EFC6289}"/>
              </a:ext>
            </a:extLst>
          </p:cNvPr>
          <p:cNvSpPr txBox="1"/>
          <p:nvPr/>
        </p:nvSpPr>
        <p:spPr>
          <a:xfrm>
            <a:off x="4572000" y="4695427"/>
            <a:ext cx="72770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 err="1">
                <a:solidFill>
                  <a:srgbClr val="ED6602"/>
                </a:solidFill>
                <a:latin typeface="Bradley Hand ITC" panose="03070402050302030203" pitchFamily="66" charset="77"/>
              </a:rPr>
              <a:t>Thank</a:t>
            </a:r>
            <a:r>
              <a:rPr lang="es-ES" sz="4800" b="1" dirty="0">
                <a:solidFill>
                  <a:srgbClr val="ED6602"/>
                </a:solidFill>
                <a:latin typeface="Bradley Hand ITC" panose="03070402050302030203" pitchFamily="66" charset="77"/>
              </a:rPr>
              <a:t> </a:t>
            </a:r>
            <a:r>
              <a:rPr lang="es-ES" sz="4800" b="1" dirty="0" err="1">
                <a:solidFill>
                  <a:srgbClr val="ED6602"/>
                </a:solidFill>
                <a:latin typeface="Bradley Hand ITC" panose="03070402050302030203" pitchFamily="66" charset="77"/>
              </a:rPr>
              <a:t>you</a:t>
            </a:r>
            <a:r>
              <a:rPr lang="es-ES" sz="4800" b="1" dirty="0">
                <a:solidFill>
                  <a:srgbClr val="ED6602"/>
                </a:solidFill>
                <a:latin typeface="Bradley Hand ITC" panose="03070402050302030203" pitchFamily="66" charset="77"/>
              </a:rPr>
              <a:t> </a:t>
            </a:r>
            <a:r>
              <a:rPr lang="es-ES" sz="4800" b="1" dirty="0" err="1">
                <a:solidFill>
                  <a:srgbClr val="ED6602"/>
                </a:solidFill>
                <a:latin typeface="Bradley Hand ITC" panose="03070402050302030203" pitchFamily="66" charset="77"/>
              </a:rPr>
              <a:t>very</a:t>
            </a:r>
            <a:r>
              <a:rPr lang="es-ES" sz="4800" b="1" dirty="0">
                <a:solidFill>
                  <a:srgbClr val="ED6602"/>
                </a:solidFill>
                <a:latin typeface="Bradley Hand ITC" panose="03070402050302030203" pitchFamily="66" charset="77"/>
              </a:rPr>
              <a:t> </a:t>
            </a:r>
            <a:r>
              <a:rPr lang="es-ES" sz="4800" b="1" dirty="0" err="1">
                <a:solidFill>
                  <a:srgbClr val="ED6602"/>
                </a:solidFill>
                <a:latin typeface="Bradley Hand ITC" panose="03070402050302030203" pitchFamily="66" charset="77"/>
              </a:rPr>
              <a:t>much</a:t>
            </a:r>
            <a:r>
              <a:rPr lang="es-ES" sz="4800" b="1" dirty="0">
                <a:solidFill>
                  <a:srgbClr val="ED6602"/>
                </a:solidFill>
                <a:latin typeface="Bradley Hand ITC" panose="03070402050302030203" pitchFamily="66" charset="77"/>
              </a:rPr>
              <a:t>.</a:t>
            </a:r>
          </a:p>
          <a:p>
            <a:pPr algn="ctr"/>
            <a:r>
              <a:rPr lang="es-ES" sz="4800" b="1" dirty="0" err="1">
                <a:solidFill>
                  <a:srgbClr val="ED6602"/>
                </a:solidFill>
                <a:latin typeface="Bradley Hand ITC" panose="03070402050302030203" pitchFamily="66" charset="77"/>
              </a:rPr>
              <a:t>Enjoy</a:t>
            </a:r>
            <a:r>
              <a:rPr lang="es-ES" sz="4800" b="1" dirty="0">
                <a:solidFill>
                  <a:srgbClr val="ED6602"/>
                </a:solidFill>
                <a:latin typeface="Bradley Hand ITC" panose="03070402050302030203" pitchFamily="66" charset="77"/>
              </a:rPr>
              <a:t> </a:t>
            </a:r>
            <a:r>
              <a:rPr lang="es-ES" sz="4800" b="1" dirty="0" err="1">
                <a:solidFill>
                  <a:srgbClr val="ED6602"/>
                </a:solidFill>
                <a:latin typeface="Bradley Hand ITC" panose="03070402050302030203" pitchFamily="66" charset="77"/>
              </a:rPr>
              <a:t>Life</a:t>
            </a:r>
            <a:r>
              <a:rPr lang="es-ES" sz="4800" b="1" dirty="0">
                <a:solidFill>
                  <a:srgbClr val="ED6602"/>
                </a:solidFill>
                <a:latin typeface="Bradley Hand ITC" panose="03070402050302030203" pitchFamily="66" charset="77"/>
              </a:rPr>
              <a:t> !!</a:t>
            </a:r>
          </a:p>
        </p:txBody>
      </p:sp>
    </p:spTree>
    <p:extLst>
      <p:ext uri="{BB962C8B-B14F-4D97-AF65-F5344CB8AC3E}">
        <p14:creationId xmlns:p14="http://schemas.microsoft.com/office/powerpoint/2010/main" val="22007153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162</Words>
  <Application>Microsoft Macintosh PowerPoint</Application>
  <PresentationFormat>Panorámica</PresentationFormat>
  <Paragraphs>55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Bradley Hand ITC</vt:lpstr>
      <vt:lpstr>Calibri</vt:lpstr>
      <vt:lpstr>Calibri Light</vt:lpstr>
      <vt:lpstr>Courier New</vt:lpstr>
      <vt:lpstr>Tema de Office</vt:lpstr>
      <vt:lpstr>X-Ray Classification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X-Ray Classification</dc:title>
  <dc:creator>Alberto Mengual</dc:creator>
  <cp:lastModifiedBy>Alberto Mengual</cp:lastModifiedBy>
  <cp:revision>9</cp:revision>
  <dcterms:created xsi:type="dcterms:W3CDTF">2022-07-01T07:08:09Z</dcterms:created>
  <dcterms:modified xsi:type="dcterms:W3CDTF">2022-07-01T15:58:48Z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2022-07-01T07:08:10Z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a8bcfea0-3c2c-414c-9ad5-d5fb48a8a522</vt:lpwstr>
  </property>
  <property fmtid="{D5CDD505-2E9C-101B-9397-08002B2CF9AE}" pid="7" name="MSIP_Label_defa4170-0d19-0005-0004-bc88714345d2_ActionId">
    <vt:lpwstr>3cc29ceb-2f06-4d96-b4b4-71ea6368b604</vt:lpwstr>
  </property>
  <property fmtid="{D5CDD505-2E9C-101B-9397-08002B2CF9AE}" pid="8" name="MSIP_Label_defa4170-0d19-0005-0004-bc88714345d2_ContentBits">
    <vt:lpwstr>0</vt:lpwstr>
  </property>
</Properties>
</file>