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sldIdLst>
    <p:sldId id="256" r:id="rId2"/>
    <p:sldId id="257" r:id="rId3"/>
    <p:sldId id="258" r:id="rId4"/>
    <p:sldId id="259" r:id="rId5"/>
    <p:sldId id="264" r:id="rId6"/>
    <p:sldId id="265" r:id="rId7"/>
    <p:sldId id="260" r:id="rId8"/>
    <p:sldId id="263" r:id="rId9"/>
    <p:sldId id="261"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6"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31C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73764" autoAdjust="0"/>
  </p:normalViewPr>
  <p:slideViewPr>
    <p:cSldViewPr snapToGrid="0">
      <p:cViewPr varScale="1">
        <p:scale>
          <a:sx n="83" d="100"/>
          <a:sy n="83" d="100"/>
        </p:scale>
        <p:origin x="1659"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3D257C-C0C8-4542-8FAB-C9A0CC5559D9}" type="datetimeFigureOut">
              <a:rPr lang="en-US" smtClean="0"/>
              <a:t>3/8/2023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3178DD-F22E-47FA-9155-B5C14AFDCBA2}" type="slidenum">
              <a:rPr lang="en-US" smtClean="0"/>
              <a:t>‹#›</a:t>
            </a:fld>
            <a:endParaRPr lang="en-US"/>
          </a:p>
        </p:txBody>
      </p:sp>
    </p:spTree>
    <p:extLst>
      <p:ext uri="{BB962C8B-B14F-4D97-AF65-F5344CB8AC3E}">
        <p14:creationId xmlns:p14="http://schemas.microsoft.com/office/powerpoint/2010/main" val="1837666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It honestly sounds fancier than it is. It is still very useful though.</a:t>
            </a:r>
          </a:p>
          <a:p>
            <a:endParaRPr lang="en-AU" dirty="0"/>
          </a:p>
          <a:p>
            <a:r>
              <a:rPr lang="en-US" dirty="0"/>
              <a:t>https://martinfowler.com/articles/injection.html – the original</a:t>
            </a:r>
          </a:p>
          <a:p>
            <a:endParaRPr lang="en-US" dirty="0"/>
          </a:p>
          <a:p>
            <a:r>
              <a:rPr lang="en-AU" dirty="0"/>
              <a:t>https://blog.thecodewhisperer.com/permalink/refactor-your-way-to-a-dependency-injection-container</a:t>
            </a:r>
            <a:r>
              <a:rPr lang="en-US" dirty="0"/>
              <a:t> – how to refactor to use DI</a:t>
            </a:r>
          </a:p>
          <a:p>
            <a:endParaRPr lang="en-US" dirty="0"/>
          </a:p>
          <a:p>
            <a:r>
              <a:rPr lang="en-AU" dirty="0"/>
              <a:t>https://en.wikipedia.org/wiki/Dependency_injection</a:t>
            </a:r>
            <a:r>
              <a:rPr lang="en-US" dirty="0"/>
              <a:t> – the summary version</a:t>
            </a:r>
          </a:p>
          <a:p>
            <a:endParaRPr lang="en-US" dirty="0"/>
          </a:p>
          <a:p>
            <a:r>
              <a:rPr lang="en-AU" dirty="0"/>
              <a:t>https://freecontent.manning.com/understanding-method-injection/</a:t>
            </a:r>
            <a:r>
              <a:rPr lang="en-US" dirty="0"/>
              <a:t> - method injection</a:t>
            </a:r>
            <a:endParaRPr lang="en-AU" dirty="0"/>
          </a:p>
          <a:p>
            <a:endParaRPr lang="en-US" dirty="0"/>
          </a:p>
        </p:txBody>
      </p:sp>
      <p:sp>
        <p:nvSpPr>
          <p:cNvPr id="4" name="Slide Number Placeholder 3"/>
          <p:cNvSpPr>
            <a:spLocks noGrp="1"/>
          </p:cNvSpPr>
          <p:nvPr>
            <p:ph type="sldNum" sz="quarter" idx="5"/>
          </p:nvPr>
        </p:nvSpPr>
        <p:spPr/>
        <p:txBody>
          <a:bodyPr/>
          <a:lstStyle/>
          <a:p>
            <a:fld id="{C73178DD-F22E-47FA-9155-B5C14AFDCBA2}" type="slidenum">
              <a:rPr lang="en-US" smtClean="0"/>
              <a:t>1</a:t>
            </a:fld>
            <a:endParaRPr lang="en-US" dirty="0"/>
          </a:p>
        </p:txBody>
      </p:sp>
    </p:spTree>
    <p:extLst>
      <p:ext uri="{BB962C8B-B14F-4D97-AF65-F5344CB8AC3E}">
        <p14:creationId xmlns:p14="http://schemas.microsoft.com/office/powerpoint/2010/main" val="82292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Technically speaking, if it was the </a:t>
            </a:r>
            <a:r>
              <a:rPr lang="en-AU" i="1" dirty="0"/>
              <a:t>factory</a:t>
            </a:r>
            <a:r>
              <a:rPr lang="en-AU" i="0" dirty="0"/>
              <a:t> we wanted in the first place, this would be an example of dependency injection. However, that we only use it for constructing the object we really want disqualifies it.</a:t>
            </a:r>
            <a:endParaRPr lang="en-US" dirty="0"/>
          </a:p>
        </p:txBody>
      </p:sp>
      <p:sp>
        <p:nvSpPr>
          <p:cNvPr id="4" name="Slide Number Placeholder 3"/>
          <p:cNvSpPr>
            <a:spLocks noGrp="1"/>
          </p:cNvSpPr>
          <p:nvPr>
            <p:ph type="sldNum" sz="quarter" idx="5"/>
          </p:nvPr>
        </p:nvSpPr>
        <p:spPr/>
        <p:txBody>
          <a:bodyPr/>
          <a:lstStyle/>
          <a:p>
            <a:fld id="{C73178DD-F22E-47FA-9155-B5C14AFDCBA2}" type="slidenum">
              <a:rPr lang="en-US" smtClean="0"/>
              <a:t>13</a:t>
            </a:fld>
            <a:endParaRPr lang="en-US" dirty="0"/>
          </a:p>
        </p:txBody>
      </p:sp>
    </p:spTree>
    <p:extLst>
      <p:ext uri="{BB962C8B-B14F-4D97-AF65-F5344CB8AC3E}">
        <p14:creationId xmlns:p14="http://schemas.microsoft.com/office/powerpoint/2010/main" val="3234622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most important types of dependency injection are constructor and setter injection. Method injection is a variation of constructor injection, and interface injection is a variation of setter injection. That does not mean they are any less important, even though for the most part they are not too different from the forms they are based on.</a:t>
            </a:r>
            <a:endParaRPr lang="en-US" dirty="0"/>
          </a:p>
        </p:txBody>
      </p:sp>
      <p:sp>
        <p:nvSpPr>
          <p:cNvPr id="4" name="Slide Number Placeholder 3"/>
          <p:cNvSpPr>
            <a:spLocks noGrp="1"/>
          </p:cNvSpPr>
          <p:nvPr>
            <p:ph type="sldNum" sz="quarter" idx="5"/>
          </p:nvPr>
        </p:nvSpPr>
        <p:spPr/>
        <p:txBody>
          <a:bodyPr/>
          <a:lstStyle/>
          <a:p>
            <a:fld id="{C73178DD-F22E-47FA-9155-B5C14AFDCBA2}" type="slidenum">
              <a:rPr lang="en-US" smtClean="0"/>
              <a:t>15</a:t>
            </a:fld>
            <a:endParaRPr lang="en-US" dirty="0"/>
          </a:p>
        </p:txBody>
      </p:sp>
    </p:spTree>
    <p:extLst>
      <p:ext uri="{BB962C8B-B14F-4D97-AF65-F5344CB8AC3E}">
        <p14:creationId xmlns:p14="http://schemas.microsoft.com/office/powerpoint/2010/main" val="2368532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Here we construct our output at the start, then pass it into the Duck object. The duck gets an output without having to care about how it acquired it. Users of the duck also know they need to supply that dependency.</a:t>
            </a:r>
            <a:endParaRPr lang="en-US" dirty="0"/>
          </a:p>
        </p:txBody>
      </p:sp>
      <p:sp>
        <p:nvSpPr>
          <p:cNvPr id="4" name="Slide Number Placeholder 3"/>
          <p:cNvSpPr>
            <a:spLocks noGrp="1"/>
          </p:cNvSpPr>
          <p:nvPr>
            <p:ph type="sldNum" sz="quarter" idx="5"/>
          </p:nvPr>
        </p:nvSpPr>
        <p:spPr/>
        <p:txBody>
          <a:bodyPr/>
          <a:lstStyle/>
          <a:p>
            <a:fld id="{C73178DD-F22E-47FA-9155-B5C14AFDCBA2}" type="slidenum">
              <a:rPr lang="en-US" smtClean="0"/>
              <a:t>16</a:t>
            </a:fld>
            <a:endParaRPr lang="en-US" dirty="0"/>
          </a:p>
        </p:txBody>
      </p:sp>
    </p:spTree>
    <p:extLst>
      <p:ext uri="{BB962C8B-B14F-4D97-AF65-F5344CB8AC3E}">
        <p14:creationId xmlns:p14="http://schemas.microsoft.com/office/powerpoint/2010/main" val="17998867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Like before, if we really wanted to inject a factory, then the factory object example would have counted as constructor injection.</a:t>
            </a:r>
            <a:endParaRPr lang="en-US" dirty="0"/>
          </a:p>
        </p:txBody>
      </p:sp>
      <p:sp>
        <p:nvSpPr>
          <p:cNvPr id="4" name="Slide Number Placeholder 3"/>
          <p:cNvSpPr>
            <a:spLocks noGrp="1"/>
          </p:cNvSpPr>
          <p:nvPr>
            <p:ph type="sldNum" sz="quarter" idx="5"/>
          </p:nvPr>
        </p:nvSpPr>
        <p:spPr/>
        <p:txBody>
          <a:bodyPr/>
          <a:lstStyle/>
          <a:p>
            <a:fld id="{C73178DD-F22E-47FA-9155-B5C14AFDCBA2}" type="slidenum">
              <a:rPr lang="en-US" smtClean="0"/>
              <a:t>17</a:t>
            </a:fld>
            <a:endParaRPr lang="en-US" dirty="0"/>
          </a:p>
        </p:txBody>
      </p:sp>
    </p:spTree>
    <p:extLst>
      <p:ext uri="{BB962C8B-B14F-4D97-AF65-F5344CB8AC3E}">
        <p14:creationId xmlns:p14="http://schemas.microsoft.com/office/powerpoint/2010/main" val="2034371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 setter injection, the dependency is injected by invoking a setter method. It could also be a field, but that is not important right now.</a:t>
            </a:r>
            <a:endParaRPr lang="en-US" dirty="0"/>
          </a:p>
        </p:txBody>
      </p:sp>
      <p:sp>
        <p:nvSpPr>
          <p:cNvPr id="4" name="Slide Number Placeholder 3"/>
          <p:cNvSpPr>
            <a:spLocks noGrp="1"/>
          </p:cNvSpPr>
          <p:nvPr>
            <p:ph type="sldNum" sz="quarter" idx="5"/>
          </p:nvPr>
        </p:nvSpPr>
        <p:spPr/>
        <p:txBody>
          <a:bodyPr/>
          <a:lstStyle/>
          <a:p>
            <a:fld id="{C73178DD-F22E-47FA-9155-B5C14AFDCBA2}" type="slidenum">
              <a:rPr lang="en-US" smtClean="0"/>
              <a:t>18</a:t>
            </a:fld>
            <a:endParaRPr lang="en-US" dirty="0"/>
          </a:p>
        </p:txBody>
      </p:sp>
    </p:spTree>
    <p:extLst>
      <p:ext uri="{BB962C8B-B14F-4D97-AF65-F5344CB8AC3E}">
        <p14:creationId xmlns:p14="http://schemas.microsoft.com/office/powerpoint/2010/main" val="3328936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3178DD-F22E-47FA-9155-B5C14AFDCBA2}" type="slidenum">
              <a:rPr lang="en-US" smtClean="0"/>
              <a:t>19</a:t>
            </a:fld>
            <a:endParaRPr lang="en-US"/>
          </a:p>
        </p:txBody>
      </p:sp>
    </p:spTree>
    <p:extLst>
      <p:ext uri="{BB962C8B-B14F-4D97-AF65-F5344CB8AC3E}">
        <p14:creationId xmlns:p14="http://schemas.microsoft.com/office/powerpoint/2010/main" val="1974027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 method injection, the dependency is passed as a method argument to only the methods that need it. Yes, really.</a:t>
            </a:r>
            <a:endParaRPr lang="en-US" dirty="0"/>
          </a:p>
        </p:txBody>
      </p:sp>
      <p:sp>
        <p:nvSpPr>
          <p:cNvPr id="4" name="Slide Number Placeholder 3"/>
          <p:cNvSpPr>
            <a:spLocks noGrp="1"/>
          </p:cNvSpPr>
          <p:nvPr>
            <p:ph type="sldNum" sz="quarter" idx="5"/>
          </p:nvPr>
        </p:nvSpPr>
        <p:spPr/>
        <p:txBody>
          <a:bodyPr/>
          <a:lstStyle/>
          <a:p>
            <a:fld id="{C73178DD-F22E-47FA-9155-B5C14AFDCBA2}" type="slidenum">
              <a:rPr lang="en-US" smtClean="0"/>
              <a:t>20</a:t>
            </a:fld>
            <a:endParaRPr lang="en-US" dirty="0"/>
          </a:p>
        </p:txBody>
      </p:sp>
    </p:spTree>
    <p:extLst>
      <p:ext uri="{BB962C8B-B14F-4D97-AF65-F5344CB8AC3E}">
        <p14:creationId xmlns:p14="http://schemas.microsoft.com/office/powerpoint/2010/main" val="8766346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 do not personally count this as a type of dependency injection, but it does sometimes show up. Granted, it still fulfils the spirit of dependency injection, but it’s just a method call. I doubt anyone would notice it as a DI pattern as opposed to just calling a method with object parameters that just happen to be so-called dependencies. Are not software patterns wonderful?</a:t>
            </a:r>
            <a:endParaRPr lang="en-US" dirty="0"/>
          </a:p>
        </p:txBody>
      </p:sp>
      <p:sp>
        <p:nvSpPr>
          <p:cNvPr id="4" name="Slide Number Placeholder 3"/>
          <p:cNvSpPr>
            <a:spLocks noGrp="1"/>
          </p:cNvSpPr>
          <p:nvPr>
            <p:ph type="sldNum" sz="quarter" idx="5"/>
          </p:nvPr>
        </p:nvSpPr>
        <p:spPr/>
        <p:txBody>
          <a:bodyPr/>
          <a:lstStyle/>
          <a:p>
            <a:fld id="{C73178DD-F22E-47FA-9155-B5C14AFDCBA2}" type="slidenum">
              <a:rPr lang="en-US" smtClean="0"/>
              <a:t>21</a:t>
            </a:fld>
            <a:endParaRPr lang="en-US" dirty="0"/>
          </a:p>
        </p:txBody>
      </p:sp>
    </p:spTree>
    <p:extLst>
      <p:ext uri="{BB962C8B-B14F-4D97-AF65-F5344CB8AC3E}">
        <p14:creationId xmlns:p14="http://schemas.microsoft.com/office/powerpoint/2010/main" val="3647780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most complicated but also the most potentially useful, interface injection puts the setter methods on an interface. Injectors do not have to know their clients anymore to inject services into them. Do not worry about the injector.bind syntax- usually there’s a framework and it’s much less syntactically intimidating. (That’s what I get for making the injector myself as an example)</a:t>
            </a:r>
            <a:endParaRPr lang="en-US" dirty="0"/>
          </a:p>
        </p:txBody>
      </p:sp>
      <p:sp>
        <p:nvSpPr>
          <p:cNvPr id="4" name="Slide Number Placeholder 3"/>
          <p:cNvSpPr>
            <a:spLocks noGrp="1"/>
          </p:cNvSpPr>
          <p:nvPr>
            <p:ph type="sldNum" sz="quarter" idx="5"/>
          </p:nvPr>
        </p:nvSpPr>
        <p:spPr/>
        <p:txBody>
          <a:bodyPr/>
          <a:lstStyle/>
          <a:p>
            <a:fld id="{C73178DD-F22E-47FA-9155-B5C14AFDCBA2}" type="slidenum">
              <a:rPr lang="en-US" smtClean="0"/>
              <a:t>22</a:t>
            </a:fld>
            <a:endParaRPr lang="en-US" dirty="0"/>
          </a:p>
        </p:txBody>
      </p:sp>
    </p:spTree>
    <p:extLst>
      <p:ext uri="{BB962C8B-B14F-4D97-AF65-F5344CB8AC3E}">
        <p14:creationId xmlns:p14="http://schemas.microsoft.com/office/powerpoint/2010/main" val="1315600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Spring Framework uses interface injection. The items to inject are given metadata known as Java annotations. It helps that there is a convention of Java objects called </a:t>
            </a:r>
            <a:r>
              <a:rPr lang="en-AU" i="1" dirty="0"/>
              <a:t>beans</a:t>
            </a:r>
            <a:r>
              <a:rPr lang="en-AU" i="0" dirty="0"/>
              <a:t> where setters have standard names making it easier for frameworks to introspect objects.</a:t>
            </a:r>
            <a:endParaRPr lang="en-US" dirty="0"/>
          </a:p>
        </p:txBody>
      </p:sp>
      <p:sp>
        <p:nvSpPr>
          <p:cNvPr id="4" name="Slide Number Placeholder 3"/>
          <p:cNvSpPr>
            <a:spLocks noGrp="1"/>
          </p:cNvSpPr>
          <p:nvPr>
            <p:ph type="sldNum" sz="quarter" idx="5"/>
          </p:nvPr>
        </p:nvSpPr>
        <p:spPr/>
        <p:txBody>
          <a:bodyPr/>
          <a:lstStyle/>
          <a:p>
            <a:fld id="{C73178DD-F22E-47FA-9155-B5C14AFDCBA2}" type="slidenum">
              <a:rPr lang="en-US" smtClean="0"/>
              <a:t>23</a:t>
            </a:fld>
            <a:endParaRPr lang="en-US" dirty="0"/>
          </a:p>
        </p:txBody>
      </p:sp>
    </p:spTree>
    <p:extLst>
      <p:ext uri="{BB962C8B-B14F-4D97-AF65-F5344CB8AC3E}">
        <p14:creationId xmlns:p14="http://schemas.microsoft.com/office/powerpoint/2010/main" val="4192286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 a normal program, you call other (generic) code. Under inversion of control, you arrange to let a framework call your custom code. In the case of dependency injection, the “framework” is the client, and the service is the “custom code”. Specifically, this is dependency inversion. Instead of high-level code calling into low-level code directly, the low-level code is being provided to the high-level code through an interface. The high-level code need not concern itself with the lower-level implementation as long as it is provided with what it needs.</a:t>
            </a:r>
          </a:p>
          <a:p>
            <a:endParaRPr lang="en-AU" dirty="0"/>
          </a:p>
          <a:p>
            <a:r>
              <a:rPr lang="en-AU" dirty="0"/>
              <a:t>In dependency injection, the object is </a:t>
            </a:r>
            <a:r>
              <a:rPr lang="en-AU" i="1" dirty="0"/>
              <a:t>not</a:t>
            </a:r>
            <a:r>
              <a:rPr lang="en-AU" i="0" dirty="0"/>
              <a:t> acquiring its dependencies directly or indirectly through a factory. It only asks for some higher code to provide </a:t>
            </a:r>
            <a:r>
              <a:rPr lang="en-AU" i="1" dirty="0"/>
              <a:t>exactly </a:t>
            </a:r>
            <a:r>
              <a:rPr lang="en-AU" i="0" dirty="0"/>
              <a:t>the object it asks for.</a:t>
            </a:r>
            <a:endParaRPr lang="en-US" dirty="0"/>
          </a:p>
        </p:txBody>
      </p:sp>
      <p:sp>
        <p:nvSpPr>
          <p:cNvPr id="4" name="Slide Number Placeholder 3"/>
          <p:cNvSpPr>
            <a:spLocks noGrp="1"/>
          </p:cNvSpPr>
          <p:nvPr>
            <p:ph type="sldNum" sz="quarter" idx="5"/>
          </p:nvPr>
        </p:nvSpPr>
        <p:spPr/>
        <p:txBody>
          <a:bodyPr/>
          <a:lstStyle/>
          <a:p>
            <a:fld id="{C73178DD-F22E-47FA-9155-B5C14AFDCBA2}" type="slidenum">
              <a:rPr lang="en-US" smtClean="0"/>
              <a:t>2</a:t>
            </a:fld>
            <a:endParaRPr lang="en-US" dirty="0"/>
          </a:p>
        </p:txBody>
      </p:sp>
    </p:spTree>
    <p:extLst>
      <p:ext uri="{BB962C8B-B14F-4D97-AF65-F5344CB8AC3E}">
        <p14:creationId xmlns:p14="http://schemas.microsoft.com/office/powerpoint/2010/main" val="29137982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 like the idea of interface injection, but it is the most complex to use. If the logic for injection can be factored out and it is worthwhile to do so, it is probably the best technique here. Otherwise, I would probably prefer constructor injection if writing by hand.</a:t>
            </a:r>
            <a:endParaRPr lang="en-US" dirty="0"/>
          </a:p>
        </p:txBody>
      </p:sp>
      <p:sp>
        <p:nvSpPr>
          <p:cNvPr id="4" name="Slide Number Placeholder 3"/>
          <p:cNvSpPr>
            <a:spLocks noGrp="1"/>
          </p:cNvSpPr>
          <p:nvPr>
            <p:ph type="sldNum" sz="quarter" idx="5"/>
          </p:nvPr>
        </p:nvSpPr>
        <p:spPr/>
        <p:txBody>
          <a:bodyPr/>
          <a:lstStyle/>
          <a:p>
            <a:fld id="{C73178DD-F22E-47FA-9155-B5C14AFDCBA2}" type="slidenum">
              <a:rPr lang="en-US" smtClean="0"/>
              <a:t>24</a:t>
            </a:fld>
            <a:endParaRPr lang="en-US" dirty="0"/>
          </a:p>
        </p:txBody>
      </p:sp>
    </p:spTree>
    <p:extLst>
      <p:ext uri="{BB962C8B-B14F-4D97-AF65-F5344CB8AC3E}">
        <p14:creationId xmlns:p14="http://schemas.microsoft.com/office/powerpoint/2010/main" val="29810113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The interface interjection example is most similar to how frameworks handle it, but more automated and less hacked together.</a:t>
            </a:r>
          </a:p>
        </p:txBody>
      </p:sp>
      <p:sp>
        <p:nvSpPr>
          <p:cNvPr id="4" name="Slide Number Placeholder 3"/>
          <p:cNvSpPr>
            <a:spLocks noGrp="1"/>
          </p:cNvSpPr>
          <p:nvPr>
            <p:ph type="sldNum" sz="quarter" idx="5"/>
          </p:nvPr>
        </p:nvSpPr>
        <p:spPr/>
        <p:txBody>
          <a:bodyPr/>
          <a:lstStyle/>
          <a:p>
            <a:fld id="{C73178DD-F22E-47FA-9155-B5C14AFDCBA2}" type="slidenum">
              <a:rPr lang="en-US" smtClean="0"/>
              <a:t>26</a:t>
            </a:fld>
            <a:endParaRPr lang="en-US" dirty="0"/>
          </a:p>
        </p:txBody>
      </p:sp>
    </p:spTree>
    <p:extLst>
      <p:ext uri="{BB962C8B-B14F-4D97-AF65-F5344CB8AC3E}">
        <p14:creationId xmlns:p14="http://schemas.microsoft.com/office/powerpoint/2010/main" val="28576998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As dependency constructions are moved out of classes and up to the classes that instantiate them, eventually they all have to come from somewhere- the entry point. Once DI is successfully applied, the entry point will be responsible for constructing the entire object graph of services and clients. Once that is done, you could leave it as is or turn it into a kind of framework. With that, you could load/save the configuration to a file if you wanted.</a:t>
            </a:r>
            <a:endParaRPr lang="en-US" dirty="0"/>
          </a:p>
        </p:txBody>
      </p:sp>
      <p:sp>
        <p:nvSpPr>
          <p:cNvPr id="4" name="Slide Number Placeholder 3"/>
          <p:cNvSpPr>
            <a:spLocks noGrp="1"/>
          </p:cNvSpPr>
          <p:nvPr>
            <p:ph type="sldNum" sz="quarter" idx="5"/>
          </p:nvPr>
        </p:nvSpPr>
        <p:spPr/>
        <p:txBody>
          <a:bodyPr/>
          <a:lstStyle/>
          <a:p>
            <a:fld id="{C73178DD-F22E-47FA-9155-B5C14AFDCBA2}" type="slidenum">
              <a:rPr lang="en-US" smtClean="0"/>
              <a:t>27</a:t>
            </a:fld>
            <a:endParaRPr lang="en-US"/>
          </a:p>
        </p:txBody>
      </p:sp>
    </p:spTree>
    <p:extLst>
      <p:ext uri="{BB962C8B-B14F-4D97-AF65-F5344CB8AC3E}">
        <p14:creationId xmlns:p14="http://schemas.microsoft.com/office/powerpoint/2010/main" val="7014118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Do not blindly dependency inject everything just because you can. For every class using DI, some of the construction cost of a class is passed up to whatever instantiates it. At some point, someone must just construct </a:t>
            </a:r>
            <a:r>
              <a:rPr lang="en-AU" i="1" dirty="0"/>
              <a:t>something</a:t>
            </a:r>
            <a:r>
              <a:rPr lang="en-AU" i="0" dirty="0"/>
              <a:t>. That will all go to your application entry point or it’ll be hidden in whatever framework you use.</a:t>
            </a:r>
            <a:r>
              <a:rPr lang="en-AU" dirty="0"/>
              <a:t> Simplicity, the art of maximising the amount of work not done, is essential. If you do not need DI, </a:t>
            </a:r>
            <a:r>
              <a:rPr lang="en-AU" i="1" dirty="0"/>
              <a:t>you do not need it</a:t>
            </a:r>
            <a:r>
              <a:rPr lang="en-AU" dirty="0"/>
              <a:t>. If a factory would work better (in my opinion a factory is good enough most of the time), use that.</a:t>
            </a:r>
            <a:endParaRPr lang="en-US" dirty="0"/>
          </a:p>
        </p:txBody>
      </p:sp>
      <p:sp>
        <p:nvSpPr>
          <p:cNvPr id="4" name="Slide Number Placeholder 3"/>
          <p:cNvSpPr>
            <a:spLocks noGrp="1"/>
          </p:cNvSpPr>
          <p:nvPr>
            <p:ph type="sldNum" sz="quarter" idx="5"/>
          </p:nvPr>
        </p:nvSpPr>
        <p:spPr/>
        <p:txBody>
          <a:bodyPr/>
          <a:lstStyle/>
          <a:p>
            <a:fld id="{C73178DD-F22E-47FA-9155-B5C14AFDCBA2}" type="slidenum">
              <a:rPr lang="en-US" smtClean="0"/>
              <a:t>28</a:t>
            </a:fld>
            <a:endParaRPr lang="en-US"/>
          </a:p>
        </p:txBody>
      </p:sp>
    </p:spTree>
    <p:extLst>
      <p:ext uri="{BB962C8B-B14F-4D97-AF65-F5344CB8AC3E}">
        <p14:creationId xmlns:p14="http://schemas.microsoft.com/office/powerpoint/2010/main" val="1098113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Testing is easier when you know you can just pass in a stub or mock as an object dependency, knowing the object in question will not bring in unexpected objects from elsewhere.</a:t>
            </a:r>
          </a:p>
          <a:p>
            <a:endParaRPr lang="en-AU" dirty="0"/>
          </a:p>
          <a:p>
            <a:r>
              <a:rPr lang="en-AU" dirty="0"/>
              <a:t>With dependencies as part of the API, it also means that adding a dependency will properly break your tests so you can know to go back and fix them.</a:t>
            </a:r>
            <a:endParaRPr lang="en-US" dirty="0"/>
          </a:p>
        </p:txBody>
      </p:sp>
      <p:sp>
        <p:nvSpPr>
          <p:cNvPr id="4" name="Slide Number Placeholder 3"/>
          <p:cNvSpPr>
            <a:spLocks noGrp="1"/>
          </p:cNvSpPr>
          <p:nvPr>
            <p:ph type="sldNum" sz="quarter" idx="5"/>
          </p:nvPr>
        </p:nvSpPr>
        <p:spPr/>
        <p:txBody>
          <a:bodyPr/>
          <a:lstStyle/>
          <a:p>
            <a:fld id="{C73178DD-F22E-47FA-9155-B5C14AFDCBA2}" type="slidenum">
              <a:rPr lang="en-US" smtClean="0"/>
              <a:t>3</a:t>
            </a:fld>
            <a:endParaRPr lang="en-US" dirty="0"/>
          </a:p>
        </p:txBody>
      </p:sp>
    </p:spTree>
    <p:extLst>
      <p:ext uri="{BB962C8B-B14F-4D97-AF65-F5344CB8AC3E}">
        <p14:creationId xmlns:p14="http://schemas.microsoft.com/office/powerpoint/2010/main" val="3095055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An interface (abstract class, etc.) is not strictly </a:t>
            </a:r>
            <a:r>
              <a:rPr lang="en-AU" i="1" dirty="0"/>
              <a:t>required</a:t>
            </a:r>
            <a:r>
              <a:rPr lang="en-AU" i="0" dirty="0"/>
              <a:t> for dependency injection- though there is not much point using DI without one unless the dependency has the rare property of having different implementations under the same concrete class.</a:t>
            </a:r>
          </a:p>
          <a:p>
            <a:endParaRPr lang="en-AU" i="0" dirty="0"/>
          </a:p>
          <a:p>
            <a:r>
              <a:rPr lang="en-AU" i="0" dirty="0"/>
              <a:t>Injectors are often themselves objects, but they need not be formal entities. They can just be a series of object constructions and parameter passes.</a:t>
            </a:r>
            <a:endParaRPr lang="en-US" dirty="0"/>
          </a:p>
        </p:txBody>
      </p:sp>
      <p:sp>
        <p:nvSpPr>
          <p:cNvPr id="4" name="Slide Number Placeholder 3"/>
          <p:cNvSpPr>
            <a:spLocks noGrp="1"/>
          </p:cNvSpPr>
          <p:nvPr>
            <p:ph type="sldNum" sz="quarter" idx="5"/>
          </p:nvPr>
        </p:nvSpPr>
        <p:spPr/>
        <p:txBody>
          <a:bodyPr/>
          <a:lstStyle/>
          <a:p>
            <a:fld id="{C73178DD-F22E-47FA-9155-B5C14AFDCBA2}" type="slidenum">
              <a:rPr lang="en-US" smtClean="0"/>
              <a:t>4</a:t>
            </a:fld>
            <a:endParaRPr lang="en-US" dirty="0"/>
          </a:p>
        </p:txBody>
      </p:sp>
    </p:spTree>
    <p:extLst>
      <p:ext uri="{BB962C8B-B14F-4D97-AF65-F5344CB8AC3E}">
        <p14:creationId xmlns:p14="http://schemas.microsoft.com/office/powerpoint/2010/main" val="4139155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3178DD-F22E-47FA-9155-B5C14AFDCBA2}" type="slidenum">
              <a:rPr lang="en-US" smtClean="0"/>
              <a:t>5</a:t>
            </a:fld>
            <a:endParaRPr lang="en-US"/>
          </a:p>
        </p:txBody>
      </p:sp>
    </p:spTree>
    <p:extLst>
      <p:ext uri="{BB962C8B-B14F-4D97-AF65-F5344CB8AC3E}">
        <p14:creationId xmlns:p14="http://schemas.microsoft.com/office/powerpoint/2010/main" val="230945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3178DD-F22E-47FA-9155-B5C14AFDCBA2}" type="slidenum">
              <a:rPr lang="en-US" smtClean="0"/>
              <a:t>6</a:t>
            </a:fld>
            <a:endParaRPr lang="en-US" dirty="0"/>
          </a:p>
        </p:txBody>
      </p:sp>
    </p:spTree>
    <p:extLst>
      <p:ext uri="{BB962C8B-B14F-4D97-AF65-F5344CB8AC3E}">
        <p14:creationId xmlns:p14="http://schemas.microsoft.com/office/powerpoint/2010/main" val="1599113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dependency is hardcoded into the Duck class. No changing here.</a:t>
            </a:r>
            <a:endParaRPr lang="en-US" dirty="0"/>
          </a:p>
        </p:txBody>
      </p:sp>
      <p:sp>
        <p:nvSpPr>
          <p:cNvPr id="4" name="Slide Number Placeholder 3"/>
          <p:cNvSpPr>
            <a:spLocks noGrp="1"/>
          </p:cNvSpPr>
          <p:nvPr>
            <p:ph type="sldNum" sz="quarter" idx="5"/>
          </p:nvPr>
        </p:nvSpPr>
        <p:spPr/>
        <p:txBody>
          <a:bodyPr/>
          <a:lstStyle/>
          <a:p>
            <a:fld id="{C73178DD-F22E-47FA-9155-B5C14AFDCBA2}" type="slidenum">
              <a:rPr lang="en-US" smtClean="0"/>
              <a:t>8</a:t>
            </a:fld>
            <a:endParaRPr lang="en-US" dirty="0"/>
          </a:p>
        </p:txBody>
      </p:sp>
    </p:spTree>
    <p:extLst>
      <p:ext uri="{BB962C8B-B14F-4D97-AF65-F5344CB8AC3E}">
        <p14:creationId xmlns:p14="http://schemas.microsoft.com/office/powerpoint/2010/main" val="3749387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We gain the dependency through a hardcoded call to a method. A layer of abstraction has been introduced; this is better, but Duck is still concerned with how to acquire the dependency. Arguably, in my opinion, this is enough for most situations. However, it still isn’t what we are here for.</a:t>
            </a:r>
            <a:endParaRPr lang="en-US" dirty="0"/>
          </a:p>
        </p:txBody>
      </p:sp>
      <p:sp>
        <p:nvSpPr>
          <p:cNvPr id="4" name="Slide Number Placeholder 3"/>
          <p:cNvSpPr>
            <a:spLocks noGrp="1"/>
          </p:cNvSpPr>
          <p:nvPr>
            <p:ph type="sldNum" sz="quarter" idx="5"/>
          </p:nvPr>
        </p:nvSpPr>
        <p:spPr/>
        <p:txBody>
          <a:bodyPr/>
          <a:lstStyle/>
          <a:p>
            <a:fld id="{C73178DD-F22E-47FA-9155-B5C14AFDCBA2}" type="slidenum">
              <a:rPr lang="en-US" smtClean="0"/>
              <a:t>10</a:t>
            </a:fld>
            <a:endParaRPr lang="en-US" dirty="0"/>
          </a:p>
        </p:txBody>
      </p:sp>
    </p:spTree>
    <p:extLst>
      <p:ext uri="{BB962C8B-B14F-4D97-AF65-F5344CB8AC3E}">
        <p14:creationId xmlns:p14="http://schemas.microsoft.com/office/powerpoint/2010/main" val="1015878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Here we construct a factory object in </a:t>
            </a:r>
            <a:r>
              <a:rPr lang="en-AU" i="1" dirty="0"/>
              <a:t>main</a:t>
            </a:r>
            <a:r>
              <a:rPr lang="en-AU" i="0" dirty="0"/>
              <a:t> then pass it into the Duck via constructor. This is </a:t>
            </a:r>
            <a:r>
              <a:rPr lang="en-AU" i="1" dirty="0"/>
              <a:t>almost</a:t>
            </a:r>
            <a:r>
              <a:rPr lang="en-AU" i="0" dirty="0"/>
              <a:t> close to dependency injection proper, but the duck still has to construct the object it wanted to begin with via the factory.</a:t>
            </a:r>
            <a:endParaRPr lang="en-US" dirty="0"/>
          </a:p>
        </p:txBody>
      </p:sp>
      <p:sp>
        <p:nvSpPr>
          <p:cNvPr id="4" name="Slide Number Placeholder 3"/>
          <p:cNvSpPr>
            <a:spLocks noGrp="1"/>
          </p:cNvSpPr>
          <p:nvPr>
            <p:ph type="sldNum" sz="quarter" idx="5"/>
          </p:nvPr>
        </p:nvSpPr>
        <p:spPr/>
        <p:txBody>
          <a:bodyPr/>
          <a:lstStyle/>
          <a:p>
            <a:fld id="{C73178DD-F22E-47FA-9155-B5C14AFDCBA2}" type="slidenum">
              <a:rPr lang="en-US" smtClean="0"/>
              <a:t>12</a:t>
            </a:fld>
            <a:endParaRPr lang="en-US" dirty="0"/>
          </a:p>
        </p:txBody>
      </p:sp>
    </p:spTree>
    <p:extLst>
      <p:ext uri="{BB962C8B-B14F-4D97-AF65-F5344CB8AC3E}">
        <p14:creationId xmlns:p14="http://schemas.microsoft.com/office/powerpoint/2010/main" val="10524265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19A05-A17B-962C-B084-875A4DB067AA}"/>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2E9C1FE-1AF9-C809-C36B-5A3DD5E80235}"/>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17CCC51-F101-53F2-A710-A1808228D431}"/>
              </a:ext>
            </a:extLst>
          </p:cNvPr>
          <p:cNvSpPr>
            <a:spLocks noGrp="1"/>
          </p:cNvSpPr>
          <p:nvPr>
            <p:ph type="dt" sz="half" idx="10"/>
          </p:nvPr>
        </p:nvSpPr>
        <p:spPr/>
        <p:txBody>
          <a:bodyPr/>
          <a:lstStyle/>
          <a:p>
            <a:fld id="{12B86DFB-CD6E-4454-9C0A-EFEEF35739AB}" type="datetimeFigureOut">
              <a:rPr lang="en-US" smtClean="0"/>
              <a:t>3/8/2023</a:t>
            </a:fld>
            <a:endParaRPr lang="en-US"/>
          </a:p>
        </p:txBody>
      </p:sp>
      <p:sp>
        <p:nvSpPr>
          <p:cNvPr id="5" name="Footer Placeholder 4">
            <a:extLst>
              <a:ext uri="{FF2B5EF4-FFF2-40B4-BE49-F238E27FC236}">
                <a16:creationId xmlns:a16="http://schemas.microsoft.com/office/drawing/2014/main" id="{C944FB89-22A2-1079-DF3E-901722668B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61EC03-2EF1-7AF4-ABC2-DE9D5FED97CD}"/>
              </a:ext>
            </a:extLst>
          </p:cNvPr>
          <p:cNvSpPr>
            <a:spLocks noGrp="1"/>
          </p:cNvSpPr>
          <p:nvPr>
            <p:ph type="sldNum" sz="quarter" idx="12"/>
          </p:nvPr>
        </p:nvSpPr>
        <p:spPr/>
        <p:txBody>
          <a:bodyPr/>
          <a:lstStyle/>
          <a:p>
            <a:fld id="{276C92D6-3C0F-42F5-819F-B491F75B09D2}" type="slidenum">
              <a:rPr lang="en-US" smtClean="0"/>
              <a:t>‹#›</a:t>
            </a:fld>
            <a:endParaRPr lang="en-US"/>
          </a:p>
        </p:txBody>
      </p:sp>
    </p:spTree>
    <p:extLst>
      <p:ext uri="{BB962C8B-B14F-4D97-AF65-F5344CB8AC3E}">
        <p14:creationId xmlns:p14="http://schemas.microsoft.com/office/powerpoint/2010/main" val="2245631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6DD13-D67D-5684-80CD-B1EF4867406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5B18BDD-BE4D-5059-F764-5CDE1BC279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322ADF-E122-1961-0A93-D8DC5D0A829C}"/>
              </a:ext>
            </a:extLst>
          </p:cNvPr>
          <p:cNvSpPr>
            <a:spLocks noGrp="1"/>
          </p:cNvSpPr>
          <p:nvPr>
            <p:ph type="dt" sz="half" idx="10"/>
          </p:nvPr>
        </p:nvSpPr>
        <p:spPr/>
        <p:txBody>
          <a:bodyPr/>
          <a:lstStyle/>
          <a:p>
            <a:fld id="{12B86DFB-CD6E-4454-9C0A-EFEEF35739AB}" type="datetimeFigureOut">
              <a:rPr lang="en-US" smtClean="0"/>
              <a:t>3/8/2023</a:t>
            </a:fld>
            <a:endParaRPr lang="en-US"/>
          </a:p>
        </p:txBody>
      </p:sp>
      <p:sp>
        <p:nvSpPr>
          <p:cNvPr id="5" name="Footer Placeholder 4">
            <a:extLst>
              <a:ext uri="{FF2B5EF4-FFF2-40B4-BE49-F238E27FC236}">
                <a16:creationId xmlns:a16="http://schemas.microsoft.com/office/drawing/2014/main" id="{82699EA5-F4A4-6D08-2AFA-C23844C823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8FEDC6-240D-9CA7-97CB-991DE8CEA70A}"/>
              </a:ext>
            </a:extLst>
          </p:cNvPr>
          <p:cNvSpPr>
            <a:spLocks noGrp="1"/>
          </p:cNvSpPr>
          <p:nvPr>
            <p:ph type="sldNum" sz="quarter" idx="12"/>
          </p:nvPr>
        </p:nvSpPr>
        <p:spPr/>
        <p:txBody>
          <a:bodyPr/>
          <a:lstStyle/>
          <a:p>
            <a:fld id="{276C92D6-3C0F-42F5-819F-B491F75B09D2}" type="slidenum">
              <a:rPr lang="en-US" smtClean="0"/>
              <a:t>‹#›</a:t>
            </a:fld>
            <a:endParaRPr lang="en-US"/>
          </a:p>
        </p:txBody>
      </p:sp>
    </p:spTree>
    <p:extLst>
      <p:ext uri="{BB962C8B-B14F-4D97-AF65-F5344CB8AC3E}">
        <p14:creationId xmlns:p14="http://schemas.microsoft.com/office/powerpoint/2010/main" val="113439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706F77-8BAD-B71C-E553-EFF0507612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336BC9-BF08-BAB4-935B-52A5813CF1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4D4897-797A-CE21-2BB9-FF3BBBC30CB6}"/>
              </a:ext>
            </a:extLst>
          </p:cNvPr>
          <p:cNvSpPr>
            <a:spLocks noGrp="1"/>
          </p:cNvSpPr>
          <p:nvPr>
            <p:ph type="dt" sz="half" idx="10"/>
          </p:nvPr>
        </p:nvSpPr>
        <p:spPr/>
        <p:txBody>
          <a:bodyPr/>
          <a:lstStyle/>
          <a:p>
            <a:fld id="{12B86DFB-CD6E-4454-9C0A-EFEEF35739AB}" type="datetimeFigureOut">
              <a:rPr lang="en-US" smtClean="0"/>
              <a:t>3/8/2023</a:t>
            </a:fld>
            <a:endParaRPr lang="en-US"/>
          </a:p>
        </p:txBody>
      </p:sp>
      <p:sp>
        <p:nvSpPr>
          <p:cNvPr id="5" name="Footer Placeholder 4">
            <a:extLst>
              <a:ext uri="{FF2B5EF4-FFF2-40B4-BE49-F238E27FC236}">
                <a16:creationId xmlns:a16="http://schemas.microsoft.com/office/drawing/2014/main" id="{C6939535-5D5C-4B2C-5DEA-B06D12A339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47B5B9-720F-F562-58CD-9DEA3E7CB9DA}"/>
              </a:ext>
            </a:extLst>
          </p:cNvPr>
          <p:cNvSpPr>
            <a:spLocks noGrp="1"/>
          </p:cNvSpPr>
          <p:nvPr>
            <p:ph type="sldNum" sz="quarter" idx="12"/>
          </p:nvPr>
        </p:nvSpPr>
        <p:spPr/>
        <p:txBody>
          <a:bodyPr/>
          <a:lstStyle/>
          <a:p>
            <a:fld id="{276C92D6-3C0F-42F5-819F-B491F75B09D2}" type="slidenum">
              <a:rPr lang="en-US" smtClean="0"/>
              <a:t>‹#›</a:t>
            </a:fld>
            <a:endParaRPr lang="en-US"/>
          </a:p>
        </p:txBody>
      </p:sp>
    </p:spTree>
    <p:extLst>
      <p:ext uri="{BB962C8B-B14F-4D97-AF65-F5344CB8AC3E}">
        <p14:creationId xmlns:p14="http://schemas.microsoft.com/office/powerpoint/2010/main" val="3198340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7F541-440B-7357-9C4F-0FFD0644E54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40866CB-A7CE-0E13-8B25-418911E970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1F88BB-EC05-A8A3-553C-9C3742276583}"/>
              </a:ext>
            </a:extLst>
          </p:cNvPr>
          <p:cNvSpPr>
            <a:spLocks noGrp="1"/>
          </p:cNvSpPr>
          <p:nvPr>
            <p:ph type="dt" sz="half" idx="10"/>
          </p:nvPr>
        </p:nvSpPr>
        <p:spPr/>
        <p:txBody>
          <a:bodyPr/>
          <a:lstStyle/>
          <a:p>
            <a:fld id="{12B86DFB-CD6E-4454-9C0A-EFEEF35739AB}" type="datetimeFigureOut">
              <a:rPr lang="en-US" smtClean="0"/>
              <a:t>3/8/2023</a:t>
            </a:fld>
            <a:endParaRPr lang="en-US"/>
          </a:p>
        </p:txBody>
      </p:sp>
      <p:sp>
        <p:nvSpPr>
          <p:cNvPr id="5" name="Footer Placeholder 4">
            <a:extLst>
              <a:ext uri="{FF2B5EF4-FFF2-40B4-BE49-F238E27FC236}">
                <a16:creationId xmlns:a16="http://schemas.microsoft.com/office/drawing/2014/main" id="{0551E213-4E59-6F86-7F95-23636E84FD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F1BE03-B5A8-A514-44F0-410B65BD44D7}"/>
              </a:ext>
            </a:extLst>
          </p:cNvPr>
          <p:cNvSpPr>
            <a:spLocks noGrp="1"/>
          </p:cNvSpPr>
          <p:nvPr>
            <p:ph type="sldNum" sz="quarter" idx="12"/>
          </p:nvPr>
        </p:nvSpPr>
        <p:spPr/>
        <p:txBody>
          <a:bodyPr/>
          <a:lstStyle/>
          <a:p>
            <a:fld id="{276C92D6-3C0F-42F5-819F-B491F75B09D2}" type="slidenum">
              <a:rPr lang="en-US" smtClean="0"/>
              <a:t>‹#›</a:t>
            </a:fld>
            <a:endParaRPr lang="en-US"/>
          </a:p>
        </p:txBody>
      </p:sp>
    </p:spTree>
    <p:extLst>
      <p:ext uri="{BB962C8B-B14F-4D97-AF65-F5344CB8AC3E}">
        <p14:creationId xmlns:p14="http://schemas.microsoft.com/office/powerpoint/2010/main" val="431306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B2CF-E0E3-1A23-F71C-28F039B805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E8FFED-CF90-00E6-1740-903930ABE31E}"/>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A871D4-85AC-3DA1-060C-BB1FFB1E1899}"/>
              </a:ext>
            </a:extLst>
          </p:cNvPr>
          <p:cNvSpPr>
            <a:spLocks noGrp="1"/>
          </p:cNvSpPr>
          <p:nvPr>
            <p:ph type="dt" sz="half" idx="10"/>
          </p:nvPr>
        </p:nvSpPr>
        <p:spPr/>
        <p:txBody>
          <a:bodyPr/>
          <a:lstStyle/>
          <a:p>
            <a:fld id="{12B86DFB-CD6E-4454-9C0A-EFEEF35739AB}" type="datetimeFigureOut">
              <a:rPr lang="en-US" smtClean="0"/>
              <a:t>3/8/2023</a:t>
            </a:fld>
            <a:endParaRPr lang="en-US"/>
          </a:p>
        </p:txBody>
      </p:sp>
      <p:sp>
        <p:nvSpPr>
          <p:cNvPr id="5" name="Footer Placeholder 4">
            <a:extLst>
              <a:ext uri="{FF2B5EF4-FFF2-40B4-BE49-F238E27FC236}">
                <a16:creationId xmlns:a16="http://schemas.microsoft.com/office/drawing/2014/main" id="{82023CDA-5491-8B47-A47E-F793BA0C1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8F49E6-12FB-7619-E978-90A4ABD129AD}"/>
              </a:ext>
            </a:extLst>
          </p:cNvPr>
          <p:cNvSpPr>
            <a:spLocks noGrp="1"/>
          </p:cNvSpPr>
          <p:nvPr>
            <p:ph type="sldNum" sz="quarter" idx="12"/>
          </p:nvPr>
        </p:nvSpPr>
        <p:spPr/>
        <p:txBody>
          <a:bodyPr/>
          <a:lstStyle/>
          <a:p>
            <a:fld id="{276C92D6-3C0F-42F5-819F-B491F75B09D2}" type="slidenum">
              <a:rPr lang="en-US" smtClean="0"/>
              <a:t>‹#›</a:t>
            </a:fld>
            <a:endParaRPr lang="en-US"/>
          </a:p>
        </p:txBody>
      </p:sp>
    </p:spTree>
    <p:extLst>
      <p:ext uri="{BB962C8B-B14F-4D97-AF65-F5344CB8AC3E}">
        <p14:creationId xmlns:p14="http://schemas.microsoft.com/office/powerpoint/2010/main" val="951144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0B84F-BB06-2A27-1DB6-5C076129DA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8E94BB-CB74-99BA-B237-3D04C870BBE0}"/>
              </a:ext>
            </a:extLst>
          </p:cNvPr>
          <p:cNvSpPr>
            <a:spLocks noGrp="1"/>
          </p:cNvSpPr>
          <p:nvPr>
            <p:ph sz="half" idx="1"/>
          </p:nvPr>
        </p:nvSpPr>
        <p:spPr>
          <a:xfrm>
            <a:off x="838200" y="1067551"/>
            <a:ext cx="5181600" cy="5109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B85CA-A4D9-B41A-6E9D-AD0023C009B2}"/>
              </a:ext>
            </a:extLst>
          </p:cNvPr>
          <p:cNvSpPr>
            <a:spLocks noGrp="1"/>
          </p:cNvSpPr>
          <p:nvPr>
            <p:ph sz="half" idx="2"/>
          </p:nvPr>
        </p:nvSpPr>
        <p:spPr>
          <a:xfrm>
            <a:off x="6172200" y="1067551"/>
            <a:ext cx="5181600" cy="5109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CB8E45-2631-669A-5AA4-2015AF9E2D42}"/>
              </a:ext>
            </a:extLst>
          </p:cNvPr>
          <p:cNvSpPr>
            <a:spLocks noGrp="1"/>
          </p:cNvSpPr>
          <p:nvPr>
            <p:ph type="dt" sz="half" idx="10"/>
          </p:nvPr>
        </p:nvSpPr>
        <p:spPr/>
        <p:txBody>
          <a:bodyPr/>
          <a:lstStyle/>
          <a:p>
            <a:fld id="{12B86DFB-CD6E-4454-9C0A-EFEEF35739AB}" type="datetimeFigureOut">
              <a:rPr lang="en-US" smtClean="0"/>
              <a:t>3/8/2023</a:t>
            </a:fld>
            <a:endParaRPr lang="en-US"/>
          </a:p>
        </p:txBody>
      </p:sp>
      <p:sp>
        <p:nvSpPr>
          <p:cNvPr id="6" name="Footer Placeholder 5">
            <a:extLst>
              <a:ext uri="{FF2B5EF4-FFF2-40B4-BE49-F238E27FC236}">
                <a16:creationId xmlns:a16="http://schemas.microsoft.com/office/drawing/2014/main" id="{B75AE6CD-7A65-3D11-EFF3-B8D4283B00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A8C32E-07B0-2919-F115-AB6210457CEE}"/>
              </a:ext>
            </a:extLst>
          </p:cNvPr>
          <p:cNvSpPr>
            <a:spLocks noGrp="1"/>
          </p:cNvSpPr>
          <p:nvPr>
            <p:ph type="sldNum" sz="quarter" idx="12"/>
          </p:nvPr>
        </p:nvSpPr>
        <p:spPr/>
        <p:txBody>
          <a:bodyPr/>
          <a:lstStyle/>
          <a:p>
            <a:fld id="{276C92D6-3C0F-42F5-819F-B491F75B09D2}" type="slidenum">
              <a:rPr lang="en-US" smtClean="0"/>
              <a:t>‹#›</a:t>
            </a:fld>
            <a:endParaRPr lang="en-US"/>
          </a:p>
        </p:txBody>
      </p:sp>
    </p:spTree>
    <p:extLst>
      <p:ext uri="{BB962C8B-B14F-4D97-AF65-F5344CB8AC3E}">
        <p14:creationId xmlns:p14="http://schemas.microsoft.com/office/powerpoint/2010/main" val="1194981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6ADF7-951E-38F3-F531-F19D28971925}"/>
              </a:ext>
            </a:extLst>
          </p:cNvPr>
          <p:cNvSpPr>
            <a:spLocks noGrp="1"/>
          </p:cNvSpPr>
          <p:nvPr>
            <p:ph type="title"/>
          </p:nvPr>
        </p:nvSpPr>
        <p:spPr>
          <a:xfrm>
            <a:off x="0" y="5555"/>
            <a:ext cx="12192000" cy="787225"/>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330836-41AE-D9E7-6806-BEC1A03B0048}"/>
              </a:ext>
            </a:extLst>
          </p:cNvPr>
          <p:cNvSpPr>
            <a:spLocks noGrp="1"/>
          </p:cNvSpPr>
          <p:nvPr>
            <p:ph type="body" idx="1"/>
          </p:nvPr>
        </p:nvSpPr>
        <p:spPr>
          <a:xfrm>
            <a:off x="836612" y="959467"/>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6B76F3-7D5A-15B0-E1CF-91E7694E47AB}"/>
              </a:ext>
            </a:extLst>
          </p:cNvPr>
          <p:cNvSpPr>
            <a:spLocks noGrp="1"/>
          </p:cNvSpPr>
          <p:nvPr>
            <p:ph sz="half" idx="2"/>
          </p:nvPr>
        </p:nvSpPr>
        <p:spPr>
          <a:xfrm>
            <a:off x="839788" y="1783379"/>
            <a:ext cx="5157787" cy="44062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F9777B-BE83-E4CD-640F-1107C7569AE5}"/>
              </a:ext>
            </a:extLst>
          </p:cNvPr>
          <p:cNvSpPr>
            <a:spLocks noGrp="1"/>
          </p:cNvSpPr>
          <p:nvPr>
            <p:ph type="body" sz="quarter" idx="3"/>
          </p:nvPr>
        </p:nvSpPr>
        <p:spPr>
          <a:xfrm>
            <a:off x="6170612" y="959467"/>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6CDA00-B7D6-1EF2-032B-1F5EF4D415C3}"/>
              </a:ext>
            </a:extLst>
          </p:cNvPr>
          <p:cNvSpPr>
            <a:spLocks noGrp="1"/>
          </p:cNvSpPr>
          <p:nvPr>
            <p:ph sz="quarter" idx="4"/>
          </p:nvPr>
        </p:nvSpPr>
        <p:spPr>
          <a:xfrm>
            <a:off x="6172200" y="1783379"/>
            <a:ext cx="5183188" cy="44062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6F3944-5964-C811-A3CB-E4E9C3E94949}"/>
              </a:ext>
            </a:extLst>
          </p:cNvPr>
          <p:cNvSpPr>
            <a:spLocks noGrp="1"/>
          </p:cNvSpPr>
          <p:nvPr>
            <p:ph type="dt" sz="half" idx="10"/>
          </p:nvPr>
        </p:nvSpPr>
        <p:spPr/>
        <p:txBody>
          <a:bodyPr/>
          <a:lstStyle/>
          <a:p>
            <a:fld id="{12B86DFB-CD6E-4454-9C0A-EFEEF35739AB}" type="datetimeFigureOut">
              <a:rPr lang="en-US" smtClean="0"/>
              <a:t>3/8/2023</a:t>
            </a:fld>
            <a:endParaRPr lang="en-US"/>
          </a:p>
        </p:txBody>
      </p:sp>
      <p:sp>
        <p:nvSpPr>
          <p:cNvPr id="8" name="Footer Placeholder 7">
            <a:extLst>
              <a:ext uri="{FF2B5EF4-FFF2-40B4-BE49-F238E27FC236}">
                <a16:creationId xmlns:a16="http://schemas.microsoft.com/office/drawing/2014/main" id="{17DCEC47-5AD5-B794-1A1B-1F97BFCE7A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D52B96-0894-DEE2-6BF1-B24C6CF3C622}"/>
              </a:ext>
            </a:extLst>
          </p:cNvPr>
          <p:cNvSpPr>
            <a:spLocks noGrp="1"/>
          </p:cNvSpPr>
          <p:nvPr>
            <p:ph type="sldNum" sz="quarter" idx="12"/>
          </p:nvPr>
        </p:nvSpPr>
        <p:spPr/>
        <p:txBody>
          <a:bodyPr/>
          <a:lstStyle/>
          <a:p>
            <a:fld id="{276C92D6-3C0F-42F5-819F-B491F75B09D2}" type="slidenum">
              <a:rPr lang="en-US" smtClean="0"/>
              <a:t>‹#›</a:t>
            </a:fld>
            <a:endParaRPr lang="en-US"/>
          </a:p>
        </p:txBody>
      </p:sp>
    </p:spTree>
    <p:extLst>
      <p:ext uri="{BB962C8B-B14F-4D97-AF65-F5344CB8AC3E}">
        <p14:creationId xmlns:p14="http://schemas.microsoft.com/office/powerpoint/2010/main" val="1705351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C7194-DAA7-03B3-BC36-44CF5ED0DD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8510CC-05BE-EEEE-3F65-28B663BBE8A0}"/>
              </a:ext>
            </a:extLst>
          </p:cNvPr>
          <p:cNvSpPr>
            <a:spLocks noGrp="1"/>
          </p:cNvSpPr>
          <p:nvPr>
            <p:ph type="dt" sz="half" idx="10"/>
          </p:nvPr>
        </p:nvSpPr>
        <p:spPr/>
        <p:txBody>
          <a:bodyPr/>
          <a:lstStyle/>
          <a:p>
            <a:fld id="{12B86DFB-CD6E-4454-9C0A-EFEEF35739AB}" type="datetimeFigureOut">
              <a:rPr lang="en-US" smtClean="0"/>
              <a:t>3/8/2023</a:t>
            </a:fld>
            <a:endParaRPr lang="en-US"/>
          </a:p>
        </p:txBody>
      </p:sp>
      <p:sp>
        <p:nvSpPr>
          <p:cNvPr id="4" name="Footer Placeholder 3">
            <a:extLst>
              <a:ext uri="{FF2B5EF4-FFF2-40B4-BE49-F238E27FC236}">
                <a16:creationId xmlns:a16="http://schemas.microsoft.com/office/drawing/2014/main" id="{11AD53D9-C530-6E57-FFC4-B19D7E8EC4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EB0BEA-A7B6-5465-8E14-70962CBE513F}"/>
              </a:ext>
            </a:extLst>
          </p:cNvPr>
          <p:cNvSpPr>
            <a:spLocks noGrp="1"/>
          </p:cNvSpPr>
          <p:nvPr>
            <p:ph type="sldNum" sz="quarter" idx="12"/>
          </p:nvPr>
        </p:nvSpPr>
        <p:spPr/>
        <p:txBody>
          <a:bodyPr/>
          <a:lstStyle/>
          <a:p>
            <a:fld id="{276C92D6-3C0F-42F5-819F-B491F75B09D2}" type="slidenum">
              <a:rPr lang="en-US" smtClean="0"/>
              <a:t>‹#›</a:t>
            </a:fld>
            <a:endParaRPr lang="en-US"/>
          </a:p>
        </p:txBody>
      </p:sp>
    </p:spTree>
    <p:extLst>
      <p:ext uri="{BB962C8B-B14F-4D97-AF65-F5344CB8AC3E}">
        <p14:creationId xmlns:p14="http://schemas.microsoft.com/office/powerpoint/2010/main" val="2059417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E7F191-A83C-1F65-35AA-BCB752F4F782}"/>
              </a:ext>
            </a:extLst>
          </p:cNvPr>
          <p:cNvSpPr>
            <a:spLocks noGrp="1"/>
          </p:cNvSpPr>
          <p:nvPr>
            <p:ph type="dt" sz="half" idx="10"/>
          </p:nvPr>
        </p:nvSpPr>
        <p:spPr/>
        <p:txBody>
          <a:bodyPr/>
          <a:lstStyle/>
          <a:p>
            <a:fld id="{12B86DFB-CD6E-4454-9C0A-EFEEF35739AB}" type="datetimeFigureOut">
              <a:rPr lang="en-US" smtClean="0"/>
              <a:t>3/8/2023</a:t>
            </a:fld>
            <a:endParaRPr lang="en-US"/>
          </a:p>
        </p:txBody>
      </p:sp>
      <p:sp>
        <p:nvSpPr>
          <p:cNvPr id="3" name="Footer Placeholder 2">
            <a:extLst>
              <a:ext uri="{FF2B5EF4-FFF2-40B4-BE49-F238E27FC236}">
                <a16:creationId xmlns:a16="http://schemas.microsoft.com/office/drawing/2014/main" id="{23EE4704-536D-4A7B-7F7A-31DC3C237C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C2BC0D-AC34-4E9D-6F7A-635C32C47CB5}"/>
              </a:ext>
            </a:extLst>
          </p:cNvPr>
          <p:cNvSpPr>
            <a:spLocks noGrp="1"/>
          </p:cNvSpPr>
          <p:nvPr>
            <p:ph type="sldNum" sz="quarter" idx="12"/>
          </p:nvPr>
        </p:nvSpPr>
        <p:spPr/>
        <p:txBody>
          <a:bodyPr/>
          <a:lstStyle/>
          <a:p>
            <a:fld id="{276C92D6-3C0F-42F5-819F-B491F75B09D2}" type="slidenum">
              <a:rPr lang="en-US" smtClean="0"/>
              <a:t>‹#›</a:t>
            </a:fld>
            <a:endParaRPr lang="en-US"/>
          </a:p>
        </p:txBody>
      </p:sp>
    </p:spTree>
    <p:extLst>
      <p:ext uri="{BB962C8B-B14F-4D97-AF65-F5344CB8AC3E}">
        <p14:creationId xmlns:p14="http://schemas.microsoft.com/office/powerpoint/2010/main" val="1972300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50F94-FF03-A30F-BA8A-D583A04B9FEB}"/>
              </a:ext>
            </a:extLst>
          </p:cNvPr>
          <p:cNvSpPr>
            <a:spLocks noGrp="1"/>
          </p:cNvSpPr>
          <p:nvPr>
            <p:ph type="title"/>
          </p:nvPr>
        </p:nvSpPr>
        <p:spPr>
          <a:xfrm>
            <a:off x="0" y="6757"/>
            <a:ext cx="12192000" cy="799537"/>
          </a:xfrm>
        </p:spPr>
        <p:txBody>
          <a:bodyPr anchor="ctr">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E60C49-8850-E5FB-0E26-DC609EE988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A19AC9-2A75-2B99-BCA0-0D7DD4C9FB04}"/>
              </a:ext>
            </a:extLst>
          </p:cNvPr>
          <p:cNvSpPr>
            <a:spLocks noGrp="1"/>
          </p:cNvSpPr>
          <p:nvPr>
            <p:ph type="body" sz="half" idx="2"/>
          </p:nvPr>
        </p:nvSpPr>
        <p:spPr>
          <a:xfrm>
            <a:off x="839788" y="987425"/>
            <a:ext cx="3932237" cy="48815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B304B3-44E7-81AE-1C70-56D57E7857D1}"/>
              </a:ext>
            </a:extLst>
          </p:cNvPr>
          <p:cNvSpPr>
            <a:spLocks noGrp="1"/>
          </p:cNvSpPr>
          <p:nvPr>
            <p:ph type="dt" sz="half" idx="10"/>
          </p:nvPr>
        </p:nvSpPr>
        <p:spPr/>
        <p:txBody>
          <a:bodyPr/>
          <a:lstStyle/>
          <a:p>
            <a:fld id="{12B86DFB-CD6E-4454-9C0A-EFEEF35739AB}" type="datetimeFigureOut">
              <a:rPr lang="en-US" smtClean="0"/>
              <a:t>3/8/2023</a:t>
            </a:fld>
            <a:endParaRPr lang="en-US"/>
          </a:p>
        </p:txBody>
      </p:sp>
      <p:sp>
        <p:nvSpPr>
          <p:cNvPr id="6" name="Footer Placeholder 5">
            <a:extLst>
              <a:ext uri="{FF2B5EF4-FFF2-40B4-BE49-F238E27FC236}">
                <a16:creationId xmlns:a16="http://schemas.microsoft.com/office/drawing/2014/main" id="{AE8E4968-8954-A53D-27C7-F3CBD14672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1C3D62-2BB8-58EE-1A9D-443FB7A45DA4}"/>
              </a:ext>
            </a:extLst>
          </p:cNvPr>
          <p:cNvSpPr>
            <a:spLocks noGrp="1"/>
          </p:cNvSpPr>
          <p:nvPr>
            <p:ph type="sldNum" sz="quarter" idx="12"/>
          </p:nvPr>
        </p:nvSpPr>
        <p:spPr/>
        <p:txBody>
          <a:bodyPr/>
          <a:lstStyle/>
          <a:p>
            <a:fld id="{276C92D6-3C0F-42F5-819F-B491F75B09D2}" type="slidenum">
              <a:rPr lang="en-US" smtClean="0"/>
              <a:t>‹#›</a:t>
            </a:fld>
            <a:endParaRPr lang="en-US"/>
          </a:p>
        </p:txBody>
      </p:sp>
    </p:spTree>
    <p:extLst>
      <p:ext uri="{BB962C8B-B14F-4D97-AF65-F5344CB8AC3E}">
        <p14:creationId xmlns:p14="http://schemas.microsoft.com/office/powerpoint/2010/main" val="449653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25B90-E1A3-7FBE-0770-F90DDA0B1180}"/>
              </a:ext>
            </a:extLst>
          </p:cNvPr>
          <p:cNvSpPr>
            <a:spLocks noGrp="1"/>
          </p:cNvSpPr>
          <p:nvPr>
            <p:ph type="title"/>
          </p:nvPr>
        </p:nvSpPr>
        <p:spPr>
          <a:xfrm>
            <a:off x="0" y="0"/>
            <a:ext cx="12192000" cy="810798"/>
          </a:xfrm>
        </p:spPr>
        <p:txBody>
          <a:bodyPr anchor="ctr">
            <a:normAutofit/>
          </a:bodyPr>
          <a:lstStyle>
            <a:lvl1pPr>
              <a:defRPr sz="3600" i="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471BCCC-422E-4908-ED57-404A8C36CD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A4A25B7-4B03-CFEF-F3FD-E5A58BF7696E}"/>
              </a:ext>
            </a:extLst>
          </p:cNvPr>
          <p:cNvSpPr>
            <a:spLocks noGrp="1"/>
          </p:cNvSpPr>
          <p:nvPr>
            <p:ph type="body" sz="half" idx="2"/>
          </p:nvPr>
        </p:nvSpPr>
        <p:spPr>
          <a:xfrm>
            <a:off x="839788" y="987425"/>
            <a:ext cx="3932237" cy="48815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16EC2D-E092-73A5-9363-54DEB0CA94D0}"/>
              </a:ext>
            </a:extLst>
          </p:cNvPr>
          <p:cNvSpPr>
            <a:spLocks noGrp="1"/>
          </p:cNvSpPr>
          <p:nvPr>
            <p:ph type="dt" sz="half" idx="10"/>
          </p:nvPr>
        </p:nvSpPr>
        <p:spPr/>
        <p:txBody>
          <a:bodyPr/>
          <a:lstStyle/>
          <a:p>
            <a:fld id="{12B86DFB-CD6E-4454-9C0A-EFEEF35739AB}" type="datetimeFigureOut">
              <a:rPr lang="en-US" smtClean="0"/>
              <a:t>3/8/2023</a:t>
            </a:fld>
            <a:endParaRPr lang="en-US"/>
          </a:p>
        </p:txBody>
      </p:sp>
      <p:sp>
        <p:nvSpPr>
          <p:cNvPr id="6" name="Footer Placeholder 5">
            <a:extLst>
              <a:ext uri="{FF2B5EF4-FFF2-40B4-BE49-F238E27FC236}">
                <a16:creationId xmlns:a16="http://schemas.microsoft.com/office/drawing/2014/main" id="{150BE8B5-7281-EF6A-84A2-124FDBB8AF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CBCD8C-A8B9-C8EC-A385-9723AEA9A7E1}"/>
              </a:ext>
            </a:extLst>
          </p:cNvPr>
          <p:cNvSpPr>
            <a:spLocks noGrp="1"/>
          </p:cNvSpPr>
          <p:nvPr>
            <p:ph type="sldNum" sz="quarter" idx="12"/>
          </p:nvPr>
        </p:nvSpPr>
        <p:spPr/>
        <p:txBody>
          <a:bodyPr/>
          <a:lstStyle/>
          <a:p>
            <a:fld id="{276C92D6-3C0F-42F5-819F-B491F75B09D2}" type="slidenum">
              <a:rPr lang="en-US" smtClean="0"/>
              <a:t>‹#›</a:t>
            </a:fld>
            <a:endParaRPr lang="en-US"/>
          </a:p>
        </p:txBody>
      </p:sp>
    </p:spTree>
    <p:extLst>
      <p:ext uri="{BB962C8B-B14F-4D97-AF65-F5344CB8AC3E}">
        <p14:creationId xmlns:p14="http://schemas.microsoft.com/office/powerpoint/2010/main" val="3679445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213B0F-E940-FB86-5C90-C0DBAF105C8E}"/>
              </a:ext>
            </a:extLst>
          </p:cNvPr>
          <p:cNvSpPr>
            <a:spLocks noGrp="1"/>
          </p:cNvSpPr>
          <p:nvPr>
            <p:ph type="title"/>
          </p:nvPr>
        </p:nvSpPr>
        <p:spPr>
          <a:xfrm>
            <a:off x="0" y="1"/>
            <a:ext cx="12192000" cy="80629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535735-8A51-5E81-C1DC-44DA2DE71277}"/>
              </a:ext>
            </a:extLst>
          </p:cNvPr>
          <p:cNvSpPr>
            <a:spLocks noGrp="1"/>
          </p:cNvSpPr>
          <p:nvPr>
            <p:ph type="body" idx="1"/>
          </p:nvPr>
        </p:nvSpPr>
        <p:spPr>
          <a:xfrm>
            <a:off x="838200" y="1004489"/>
            <a:ext cx="10515600" cy="517247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845213-F8D5-BDF8-0C90-F7D01E3E0A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B86DFB-CD6E-4454-9C0A-EFEEF35739AB}" type="datetimeFigureOut">
              <a:rPr lang="en-US" smtClean="0"/>
              <a:t>3/8/2023</a:t>
            </a:fld>
            <a:endParaRPr lang="en-US"/>
          </a:p>
        </p:txBody>
      </p:sp>
      <p:sp>
        <p:nvSpPr>
          <p:cNvPr id="5" name="Footer Placeholder 4">
            <a:extLst>
              <a:ext uri="{FF2B5EF4-FFF2-40B4-BE49-F238E27FC236}">
                <a16:creationId xmlns:a16="http://schemas.microsoft.com/office/drawing/2014/main" id="{C99DF6D1-81FF-FC76-CBA5-863ADCA52D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AAB387-B0C2-8BC5-DB6A-C738B4E856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6C92D6-3C0F-42F5-819F-B491F75B09D2}" type="slidenum">
              <a:rPr lang="en-US" smtClean="0"/>
              <a:t>‹#›</a:t>
            </a:fld>
            <a:endParaRPr lang="en-US"/>
          </a:p>
        </p:txBody>
      </p:sp>
    </p:spTree>
    <p:extLst>
      <p:ext uri="{BB962C8B-B14F-4D97-AF65-F5344CB8AC3E}">
        <p14:creationId xmlns:p14="http://schemas.microsoft.com/office/powerpoint/2010/main" val="21265897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0A23F-F911-A350-788F-D44A634B8BB0}"/>
              </a:ext>
            </a:extLst>
          </p:cNvPr>
          <p:cNvSpPr>
            <a:spLocks noGrp="1"/>
          </p:cNvSpPr>
          <p:nvPr>
            <p:ph type="ctrTitle"/>
          </p:nvPr>
        </p:nvSpPr>
        <p:spPr/>
        <p:txBody>
          <a:bodyPr/>
          <a:lstStyle/>
          <a:p>
            <a:r>
              <a:rPr lang="en-AU" dirty="0"/>
              <a:t>Dependency Injection</a:t>
            </a:r>
            <a:endParaRPr lang="en-US" dirty="0"/>
          </a:p>
        </p:txBody>
      </p:sp>
      <p:sp>
        <p:nvSpPr>
          <p:cNvPr id="3" name="Subtitle 2">
            <a:extLst>
              <a:ext uri="{FF2B5EF4-FFF2-40B4-BE49-F238E27FC236}">
                <a16:creationId xmlns:a16="http://schemas.microsoft.com/office/drawing/2014/main" id="{583174BE-A593-80EB-0AB4-BE6E453B57DE}"/>
              </a:ext>
            </a:extLst>
          </p:cNvPr>
          <p:cNvSpPr>
            <a:spLocks noGrp="1"/>
          </p:cNvSpPr>
          <p:nvPr>
            <p:ph type="subTitle" idx="1"/>
          </p:nvPr>
        </p:nvSpPr>
        <p:spPr/>
        <p:txBody>
          <a:bodyPr/>
          <a:lstStyle/>
          <a:p>
            <a:r>
              <a:rPr lang="en-AU" i="1" dirty="0"/>
              <a:t>Liam Whitelaw</a:t>
            </a:r>
            <a:endParaRPr lang="en-US" i="1" dirty="0"/>
          </a:p>
        </p:txBody>
      </p:sp>
    </p:spTree>
    <p:extLst>
      <p:ext uri="{BB962C8B-B14F-4D97-AF65-F5344CB8AC3E}">
        <p14:creationId xmlns:p14="http://schemas.microsoft.com/office/powerpoint/2010/main" val="884986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D90C2-8F38-F3E5-592D-B772D1CCF117}"/>
              </a:ext>
            </a:extLst>
          </p:cNvPr>
          <p:cNvSpPr>
            <a:spLocks noGrp="1"/>
          </p:cNvSpPr>
          <p:nvPr>
            <p:ph type="title"/>
          </p:nvPr>
        </p:nvSpPr>
        <p:spPr/>
        <p:txBody>
          <a:bodyPr/>
          <a:lstStyle/>
          <a:p>
            <a:r>
              <a:rPr lang="en-AU" dirty="0"/>
              <a:t>Factory Method</a:t>
            </a:r>
            <a:endParaRPr lang="en-US" dirty="0"/>
          </a:p>
        </p:txBody>
      </p:sp>
      <p:pic>
        <p:nvPicPr>
          <p:cNvPr id="4" name="Picture 3">
            <a:extLst>
              <a:ext uri="{FF2B5EF4-FFF2-40B4-BE49-F238E27FC236}">
                <a16:creationId xmlns:a16="http://schemas.microsoft.com/office/drawing/2014/main" id="{CEA2D287-89E4-0E3E-7CEC-60A95BD44903}"/>
              </a:ext>
            </a:extLst>
          </p:cNvPr>
          <p:cNvPicPr>
            <a:picLocks noChangeAspect="1"/>
          </p:cNvPicPr>
          <p:nvPr/>
        </p:nvPicPr>
        <p:blipFill>
          <a:blip r:embed="rId3"/>
          <a:stretch>
            <a:fillRect/>
          </a:stretch>
        </p:blipFill>
        <p:spPr>
          <a:xfrm>
            <a:off x="1917503" y="1482460"/>
            <a:ext cx="8356994" cy="3893080"/>
          </a:xfrm>
          <a:prstGeom prst="rect">
            <a:avLst/>
          </a:prstGeom>
        </p:spPr>
      </p:pic>
    </p:spTree>
    <p:extLst>
      <p:ext uri="{BB962C8B-B14F-4D97-AF65-F5344CB8AC3E}">
        <p14:creationId xmlns:p14="http://schemas.microsoft.com/office/powerpoint/2010/main" val="3561404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1B973-A0F3-BA1E-A758-6C5A18D7519C}"/>
              </a:ext>
            </a:extLst>
          </p:cNvPr>
          <p:cNvSpPr>
            <a:spLocks noGrp="1"/>
          </p:cNvSpPr>
          <p:nvPr>
            <p:ph type="title"/>
          </p:nvPr>
        </p:nvSpPr>
        <p:spPr/>
        <p:txBody>
          <a:bodyPr/>
          <a:lstStyle/>
          <a:p>
            <a:r>
              <a:rPr lang="en-AU" dirty="0"/>
              <a:t>Factory Method</a:t>
            </a:r>
            <a:endParaRPr lang="en-US" dirty="0"/>
          </a:p>
        </p:txBody>
      </p:sp>
      <p:sp>
        <p:nvSpPr>
          <p:cNvPr id="3" name="Content Placeholder 2">
            <a:extLst>
              <a:ext uri="{FF2B5EF4-FFF2-40B4-BE49-F238E27FC236}">
                <a16:creationId xmlns:a16="http://schemas.microsoft.com/office/drawing/2014/main" id="{1C93935E-70A6-278B-892A-59684FA25046}"/>
              </a:ext>
            </a:extLst>
          </p:cNvPr>
          <p:cNvSpPr>
            <a:spLocks noGrp="1"/>
          </p:cNvSpPr>
          <p:nvPr>
            <p:ph idx="1"/>
          </p:nvPr>
        </p:nvSpPr>
        <p:spPr/>
        <p:txBody>
          <a:bodyPr/>
          <a:lstStyle/>
          <a:p>
            <a:r>
              <a:rPr lang="en-AU" dirty="0"/>
              <a:t>Now the Duck class is not concerned with directly constructing an output</a:t>
            </a:r>
          </a:p>
          <a:p>
            <a:r>
              <a:rPr lang="en-AU" dirty="0"/>
              <a:t>We can change the implementation by changing the factory method</a:t>
            </a:r>
          </a:p>
          <a:p>
            <a:pPr lvl="1"/>
            <a:r>
              <a:rPr lang="en-AU" dirty="0"/>
              <a:t>Testing with a stub object now possible without changing Duck</a:t>
            </a:r>
          </a:p>
          <a:p>
            <a:r>
              <a:rPr lang="en-AU" dirty="0"/>
              <a:t>We are still tightly coupled but to the factory class instead</a:t>
            </a:r>
          </a:p>
          <a:p>
            <a:r>
              <a:rPr lang="en-AU" dirty="0"/>
              <a:t>Related: Service Locator pattern</a:t>
            </a:r>
            <a:endParaRPr lang="en-US" dirty="0"/>
          </a:p>
        </p:txBody>
      </p:sp>
    </p:spTree>
    <p:extLst>
      <p:ext uri="{BB962C8B-B14F-4D97-AF65-F5344CB8AC3E}">
        <p14:creationId xmlns:p14="http://schemas.microsoft.com/office/powerpoint/2010/main" val="2573134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9767D-03D5-0CAF-45E0-8842C73C5F0A}"/>
              </a:ext>
            </a:extLst>
          </p:cNvPr>
          <p:cNvSpPr>
            <a:spLocks noGrp="1"/>
          </p:cNvSpPr>
          <p:nvPr>
            <p:ph type="title"/>
          </p:nvPr>
        </p:nvSpPr>
        <p:spPr/>
        <p:txBody>
          <a:bodyPr/>
          <a:lstStyle/>
          <a:p>
            <a:r>
              <a:rPr lang="en-AU" dirty="0"/>
              <a:t>Factory Object</a:t>
            </a:r>
            <a:endParaRPr lang="en-US" dirty="0"/>
          </a:p>
        </p:txBody>
      </p:sp>
      <p:pic>
        <p:nvPicPr>
          <p:cNvPr id="8" name="Picture 7">
            <a:extLst>
              <a:ext uri="{FF2B5EF4-FFF2-40B4-BE49-F238E27FC236}">
                <a16:creationId xmlns:a16="http://schemas.microsoft.com/office/drawing/2014/main" id="{AAEC419A-1EFA-A4BB-B150-65B82FD08BF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064589" y="887502"/>
            <a:ext cx="8062823" cy="5918903"/>
          </a:xfrm>
          <a:prstGeom prst="rect">
            <a:avLst/>
          </a:prstGeom>
        </p:spPr>
      </p:pic>
    </p:spTree>
    <p:extLst>
      <p:ext uri="{BB962C8B-B14F-4D97-AF65-F5344CB8AC3E}">
        <p14:creationId xmlns:p14="http://schemas.microsoft.com/office/powerpoint/2010/main" val="3408748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37B8B-DDC5-1564-D33E-24076EAE0643}"/>
              </a:ext>
            </a:extLst>
          </p:cNvPr>
          <p:cNvSpPr>
            <a:spLocks noGrp="1"/>
          </p:cNvSpPr>
          <p:nvPr>
            <p:ph type="title"/>
          </p:nvPr>
        </p:nvSpPr>
        <p:spPr/>
        <p:txBody>
          <a:bodyPr/>
          <a:lstStyle/>
          <a:p>
            <a:r>
              <a:rPr lang="en-AU" dirty="0"/>
              <a:t>Factory Object</a:t>
            </a:r>
            <a:endParaRPr lang="en-US" dirty="0"/>
          </a:p>
        </p:txBody>
      </p:sp>
      <p:sp>
        <p:nvSpPr>
          <p:cNvPr id="3" name="Content Placeholder 2">
            <a:extLst>
              <a:ext uri="{FF2B5EF4-FFF2-40B4-BE49-F238E27FC236}">
                <a16:creationId xmlns:a16="http://schemas.microsoft.com/office/drawing/2014/main" id="{F406EF45-B199-CE8A-AED3-DF137F59A621}"/>
              </a:ext>
            </a:extLst>
          </p:cNvPr>
          <p:cNvSpPr>
            <a:spLocks noGrp="1"/>
          </p:cNvSpPr>
          <p:nvPr>
            <p:ph idx="1"/>
          </p:nvPr>
        </p:nvSpPr>
        <p:spPr/>
        <p:txBody>
          <a:bodyPr/>
          <a:lstStyle/>
          <a:p>
            <a:r>
              <a:rPr lang="en-AU" dirty="0"/>
              <a:t>The factory is now factored out</a:t>
            </a:r>
          </a:p>
          <a:p>
            <a:r>
              <a:rPr lang="en-AU" dirty="0"/>
              <a:t>No longer dependent on a hardcoded reference to a factory method</a:t>
            </a:r>
          </a:p>
          <a:p>
            <a:pPr lvl="1"/>
            <a:r>
              <a:rPr lang="en-AU" dirty="0"/>
              <a:t>We pass a factory to the constructor to change implementations</a:t>
            </a:r>
          </a:p>
          <a:p>
            <a:r>
              <a:rPr lang="en-AU" dirty="0"/>
              <a:t>The dependence on the factory is now public API</a:t>
            </a:r>
          </a:p>
          <a:p>
            <a:r>
              <a:rPr lang="en-AU" dirty="0"/>
              <a:t>Who creates the factory?</a:t>
            </a:r>
          </a:p>
          <a:p>
            <a:pPr lvl="1"/>
            <a:r>
              <a:rPr lang="en-AU" dirty="0"/>
              <a:t>It is in </a:t>
            </a:r>
            <a:r>
              <a:rPr lang="en-AU" i="1" dirty="0"/>
              <a:t>main </a:t>
            </a:r>
            <a:r>
              <a:rPr lang="en-AU" dirty="0"/>
              <a:t>here, but it could be anywhere else</a:t>
            </a:r>
          </a:p>
          <a:p>
            <a:r>
              <a:rPr lang="en-AU" dirty="0"/>
              <a:t>Duck still has a role in constructing the object</a:t>
            </a:r>
          </a:p>
          <a:p>
            <a:pPr lvl="1"/>
            <a:r>
              <a:rPr lang="en-AU" b="1" dirty="0"/>
              <a:t>Why do not we just ask for the Output we originally wanted in the first place?</a:t>
            </a:r>
          </a:p>
        </p:txBody>
      </p:sp>
    </p:spTree>
    <p:extLst>
      <p:ext uri="{BB962C8B-B14F-4D97-AF65-F5344CB8AC3E}">
        <p14:creationId xmlns:p14="http://schemas.microsoft.com/office/powerpoint/2010/main" val="3641197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2AE6A-5677-8CA6-3C69-D2B469556CE5}"/>
              </a:ext>
            </a:extLst>
          </p:cNvPr>
          <p:cNvSpPr>
            <a:spLocks noGrp="1"/>
          </p:cNvSpPr>
          <p:nvPr>
            <p:ph type="title"/>
          </p:nvPr>
        </p:nvSpPr>
        <p:spPr/>
        <p:txBody>
          <a:bodyPr/>
          <a:lstStyle/>
          <a:p>
            <a:r>
              <a:rPr lang="en-AU" dirty="0"/>
              <a:t>Dependency Injection</a:t>
            </a:r>
            <a:endParaRPr lang="en-US" dirty="0"/>
          </a:p>
        </p:txBody>
      </p:sp>
      <p:sp>
        <p:nvSpPr>
          <p:cNvPr id="3" name="Text Placeholder 2">
            <a:extLst>
              <a:ext uri="{FF2B5EF4-FFF2-40B4-BE49-F238E27FC236}">
                <a16:creationId xmlns:a16="http://schemas.microsoft.com/office/drawing/2014/main" id="{39BCE341-2562-94ED-6F91-F1BF07782BE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99443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BC2A4-0C12-E6E4-D0EA-4C9C0BC5460E}"/>
              </a:ext>
            </a:extLst>
          </p:cNvPr>
          <p:cNvSpPr>
            <a:spLocks noGrp="1"/>
          </p:cNvSpPr>
          <p:nvPr>
            <p:ph type="title"/>
          </p:nvPr>
        </p:nvSpPr>
        <p:spPr/>
        <p:txBody>
          <a:bodyPr/>
          <a:lstStyle/>
          <a:p>
            <a:r>
              <a:rPr lang="en-AU" dirty="0"/>
              <a:t>Dependency Injection</a:t>
            </a:r>
            <a:endParaRPr lang="en-US" dirty="0"/>
          </a:p>
        </p:txBody>
      </p:sp>
      <p:sp>
        <p:nvSpPr>
          <p:cNvPr id="3" name="Content Placeholder 2">
            <a:extLst>
              <a:ext uri="{FF2B5EF4-FFF2-40B4-BE49-F238E27FC236}">
                <a16:creationId xmlns:a16="http://schemas.microsoft.com/office/drawing/2014/main" id="{462C09CB-7DFA-6E4C-7559-242218188B59}"/>
              </a:ext>
            </a:extLst>
          </p:cNvPr>
          <p:cNvSpPr>
            <a:spLocks noGrp="1"/>
          </p:cNvSpPr>
          <p:nvPr>
            <p:ph idx="1"/>
          </p:nvPr>
        </p:nvSpPr>
        <p:spPr/>
        <p:txBody>
          <a:bodyPr/>
          <a:lstStyle/>
          <a:p>
            <a:r>
              <a:rPr lang="en-AU" dirty="0"/>
              <a:t>Constructor Injection</a:t>
            </a:r>
          </a:p>
          <a:p>
            <a:r>
              <a:rPr lang="en-AU" dirty="0"/>
              <a:t>Setter Injection</a:t>
            </a:r>
          </a:p>
          <a:p>
            <a:r>
              <a:rPr lang="en-AU" dirty="0"/>
              <a:t>Derivative types</a:t>
            </a:r>
          </a:p>
          <a:p>
            <a:pPr lvl="1"/>
            <a:r>
              <a:rPr lang="en-AU" dirty="0"/>
              <a:t>Method Injection</a:t>
            </a:r>
          </a:p>
          <a:p>
            <a:pPr lvl="1"/>
            <a:r>
              <a:rPr lang="en-AU" dirty="0"/>
              <a:t>Interface Injection</a:t>
            </a:r>
            <a:endParaRPr lang="en-US" dirty="0"/>
          </a:p>
        </p:txBody>
      </p:sp>
    </p:spTree>
    <p:extLst>
      <p:ext uri="{BB962C8B-B14F-4D97-AF65-F5344CB8AC3E}">
        <p14:creationId xmlns:p14="http://schemas.microsoft.com/office/powerpoint/2010/main" val="3543667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EED05-178E-38CC-F79A-AF6AFC247AE1}"/>
              </a:ext>
            </a:extLst>
          </p:cNvPr>
          <p:cNvSpPr>
            <a:spLocks noGrp="1"/>
          </p:cNvSpPr>
          <p:nvPr>
            <p:ph type="title"/>
          </p:nvPr>
        </p:nvSpPr>
        <p:spPr/>
        <p:txBody>
          <a:bodyPr/>
          <a:lstStyle/>
          <a:p>
            <a:r>
              <a:rPr lang="en-AU" dirty="0"/>
              <a:t>Constructor Injection</a:t>
            </a:r>
            <a:endParaRPr lang="en-US" dirty="0"/>
          </a:p>
        </p:txBody>
      </p:sp>
      <p:pic>
        <p:nvPicPr>
          <p:cNvPr id="4" name="Picture 3">
            <a:extLst>
              <a:ext uri="{FF2B5EF4-FFF2-40B4-BE49-F238E27FC236}">
                <a16:creationId xmlns:a16="http://schemas.microsoft.com/office/drawing/2014/main" id="{81570B2F-874C-66C1-4A0B-7F111A2BFCA1}"/>
              </a:ext>
            </a:extLst>
          </p:cNvPr>
          <p:cNvPicPr>
            <a:picLocks noChangeAspect="1"/>
          </p:cNvPicPr>
          <p:nvPr/>
        </p:nvPicPr>
        <p:blipFill>
          <a:blip r:embed="rId3"/>
          <a:stretch>
            <a:fillRect/>
          </a:stretch>
        </p:blipFill>
        <p:spPr>
          <a:xfrm>
            <a:off x="2464280" y="879637"/>
            <a:ext cx="7263441" cy="5897151"/>
          </a:xfrm>
          <a:prstGeom prst="rect">
            <a:avLst/>
          </a:prstGeom>
        </p:spPr>
      </p:pic>
    </p:spTree>
    <p:extLst>
      <p:ext uri="{BB962C8B-B14F-4D97-AF65-F5344CB8AC3E}">
        <p14:creationId xmlns:p14="http://schemas.microsoft.com/office/powerpoint/2010/main" val="3153792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D254C-72B0-6A68-69DA-227853A4AE69}"/>
              </a:ext>
            </a:extLst>
          </p:cNvPr>
          <p:cNvSpPr>
            <a:spLocks noGrp="1"/>
          </p:cNvSpPr>
          <p:nvPr>
            <p:ph type="title"/>
          </p:nvPr>
        </p:nvSpPr>
        <p:spPr/>
        <p:txBody>
          <a:bodyPr/>
          <a:lstStyle/>
          <a:p>
            <a:r>
              <a:rPr lang="en-AU" dirty="0"/>
              <a:t>Constructor Injection</a:t>
            </a:r>
            <a:endParaRPr lang="en-US" dirty="0"/>
          </a:p>
        </p:txBody>
      </p:sp>
      <p:sp>
        <p:nvSpPr>
          <p:cNvPr id="3" name="Content Placeholder 2">
            <a:extLst>
              <a:ext uri="{FF2B5EF4-FFF2-40B4-BE49-F238E27FC236}">
                <a16:creationId xmlns:a16="http://schemas.microsoft.com/office/drawing/2014/main" id="{123BF27B-620E-845C-C56D-E0AAB7457DEC}"/>
              </a:ext>
            </a:extLst>
          </p:cNvPr>
          <p:cNvSpPr>
            <a:spLocks noGrp="1"/>
          </p:cNvSpPr>
          <p:nvPr>
            <p:ph idx="1"/>
          </p:nvPr>
        </p:nvSpPr>
        <p:spPr/>
        <p:txBody>
          <a:bodyPr/>
          <a:lstStyle/>
          <a:p>
            <a:r>
              <a:rPr lang="en-AU" dirty="0"/>
              <a:t>Receive the dependency directly through the constructor</a:t>
            </a:r>
          </a:p>
          <a:p>
            <a:pPr lvl="1"/>
            <a:r>
              <a:rPr lang="en-AU" dirty="0"/>
              <a:t>Yes, it really is</a:t>
            </a:r>
            <a:r>
              <a:rPr lang="en-AU" i="1" dirty="0"/>
              <a:t> that simple.</a:t>
            </a:r>
          </a:p>
          <a:p>
            <a:r>
              <a:rPr lang="en-AU" dirty="0"/>
              <a:t>Who makes it? The duck class does not need to know</a:t>
            </a:r>
          </a:p>
          <a:p>
            <a:r>
              <a:rPr lang="en-AU" dirty="0"/>
              <a:t>Ensures dependency is present before object is used</a:t>
            </a:r>
          </a:p>
          <a:p>
            <a:r>
              <a:rPr lang="en-AU" dirty="0"/>
              <a:t>No longer coupled to an output implementation nor a way of acquiring that implementation</a:t>
            </a:r>
          </a:p>
          <a:p>
            <a:r>
              <a:rPr lang="en-AU" dirty="0"/>
              <a:t>Notice that the client did not invoke any construction or acquisition code</a:t>
            </a:r>
          </a:p>
          <a:p>
            <a:pPr lvl="1"/>
            <a:r>
              <a:rPr lang="en-AU" dirty="0"/>
              <a:t>This is what differentiates injection from the Factory Object example</a:t>
            </a:r>
          </a:p>
        </p:txBody>
      </p:sp>
    </p:spTree>
    <p:extLst>
      <p:ext uri="{BB962C8B-B14F-4D97-AF65-F5344CB8AC3E}">
        <p14:creationId xmlns:p14="http://schemas.microsoft.com/office/powerpoint/2010/main" val="854662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4F6C6-F846-3CFC-8416-BF2F20D6A18C}"/>
              </a:ext>
            </a:extLst>
          </p:cNvPr>
          <p:cNvSpPr>
            <a:spLocks noGrp="1"/>
          </p:cNvSpPr>
          <p:nvPr>
            <p:ph type="title"/>
          </p:nvPr>
        </p:nvSpPr>
        <p:spPr/>
        <p:txBody>
          <a:bodyPr/>
          <a:lstStyle/>
          <a:p>
            <a:r>
              <a:rPr lang="en-AU" dirty="0"/>
              <a:t>Setter Injection</a:t>
            </a:r>
            <a:endParaRPr lang="en-US" dirty="0"/>
          </a:p>
        </p:txBody>
      </p:sp>
      <p:pic>
        <p:nvPicPr>
          <p:cNvPr id="4" name="Picture 3">
            <a:extLst>
              <a:ext uri="{FF2B5EF4-FFF2-40B4-BE49-F238E27FC236}">
                <a16:creationId xmlns:a16="http://schemas.microsoft.com/office/drawing/2014/main" id="{38559748-E3D9-6374-A657-BB00AAE5E27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236344" y="878730"/>
            <a:ext cx="5719313" cy="5881668"/>
          </a:xfrm>
          <a:prstGeom prst="rect">
            <a:avLst/>
          </a:prstGeom>
        </p:spPr>
      </p:pic>
    </p:spTree>
    <p:extLst>
      <p:ext uri="{BB962C8B-B14F-4D97-AF65-F5344CB8AC3E}">
        <p14:creationId xmlns:p14="http://schemas.microsoft.com/office/powerpoint/2010/main" val="2598360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2493C-C6C4-8698-5CB5-1BFE39BA19AD}"/>
              </a:ext>
            </a:extLst>
          </p:cNvPr>
          <p:cNvSpPr>
            <a:spLocks noGrp="1"/>
          </p:cNvSpPr>
          <p:nvPr>
            <p:ph type="title"/>
          </p:nvPr>
        </p:nvSpPr>
        <p:spPr/>
        <p:txBody>
          <a:bodyPr/>
          <a:lstStyle/>
          <a:p>
            <a:r>
              <a:rPr lang="en-AU" dirty="0"/>
              <a:t>Setter Injection</a:t>
            </a:r>
            <a:endParaRPr lang="en-US" dirty="0"/>
          </a:p>
        </p:txBody>
      </p:sp>
      <p:sp>
        <p:nvSpPr>
          <p:cNvPr id="3" name="Content Placeholder 2">
            <a:extLst>
              <a:ext uri="{FF2B5EF4-FFF2-40B4-BE49-F238E27FC236}">
                <a16:creationId xmlns:a16="http://schemas.microsoft.com/office/drawing/2014/main" id="{F29048A1-4534-9FF0-D160-B3DA3481C70C}"/>
              </a:ext>
            </a:extLst>
          </p:cNvPr>
          <p:cNvSpPr>
            <a:spLocks noGrp="1"/>
          </p:cNvSpPr>
          <p:nvPr>
            <p:ph idx="1"/>
          </p:nvPr>
        </p:nvSpPr>
        <p:spPr/>
        <p:txBody>
          <a:bodyPr/>
          <a:lstStyle/>
          <a:p>
            <a:r>
              <a:rPr lang="en-AU" dirty="0"/>
              <a:t>Have the dependency passed into the class via a dedicated setter</a:t>
            </a:r>
          </a:p>
          <a:p>
            <a:pPr lvl="1"/>
            <a:r>
              <a:rPr lang="en-AU" dirty="0"/>
              <a:t>Yes, it really is </a:t>
            </a:r>
            <a:r>
              <a:rPr lang="en-AU" i="1" dirty="0"/>
              <a:t>that simple.</a:t>
            </a:r>
            <a:endParaRPr lang="en-US" i="1" dirty="0"/>
          </a:p>
          <a:p>
            <a:r>
              <a:rPr lang="en-US" dirty="0"/>
              <a:t>Dependencies can be switched out any time</a:t>
            </a:r>
            <a:endParaRPr lang="en-AU" dirty="0"/>
          </a:p>
          <a:p>
            <a:pPr lvl="1"/>
            <a:r>
              <a:rPr lang="en-AU" dirty="0"/>
              <a:t>Sophisticated systems could switch functionality off by passing a stub object</a:t>
            </a:r>
          </a:p>
          <a:p>
            <a:r>
              <a:rPr lang="en-AU" dirty="0"/>
              <a:t>Better able to handle optional dependencies</a:t>
            </a:r>
          </a:p>
          <a:p>
            <a:pPr lvl="1"/>
            <a:r>
              <a:rPr lang="en-AU" dirty="0"/>
              <a:t>As in “you must handle that case”</a:t>
            </a:r>
          </a:p>
          <a:p>
            <a:pPr lvl="1"/>
            <a:r>
              <a:rPr lang="en-AU" dirty="0"/>
              <a:t>What happens if nothing injects the dependency?</a:t>
            </a:r>
            <a:endParaRPr lang="en-US" dirty="0"/>
          </a:p>
        </p:txBody>
      </p:sp>
    </p:spTree>
    <p:extLst>
      <p:ext uri="{BB962C8B-B14F-4D97-AF65-F5344CB8AC3E}">
        <p14:creationId xmlns:p14="http://schemas.microsoft.com/office/powerpoint/2010/main" val="115425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DD8A9-9B95-54CD-53DA-E446E4AAE2E1}"/>
              </a:ext>
            </a:extLst>
          </p:cNvPr>
          <p:cNvSpPr>
            <a:spLocks noGrp="1"/>
          </p:cNvSpPr>
          <p:nvPr>
            <p:ph type="title"/>
          </p:nvPr>
        </p:nvSpPr>
        <p:spPr/>
        <p:txBody>
          <a:bodyPr/>
          <a:lstStyle/>
          <a:p>
            <a:r>
              <a:rPr lang="en-AU" dirty="0"/>
              <a:t>What is Dependency Injection?</a:t>
            </a:r>
            <a:endParaRPr lang="en-US" dirty="0"/>
          </a:p>
        </p:txBody>
      </p:sp>
      <p:sp>
        <p:nvSpPr>
          <p:cNvPr id="3" name="Content Placeholder 2">
            <a:extLst>
              <a:ext uri="{FF2B5EF4-FFF2-40B4-BE49-F238E27FC236}">
                <a16:creationId xmlns:a16="http://schemas.microsoft.com/office/drawing/2014/main" id="{6EAF4068-7F69-E016-018E-D3C3555057C3}"/>
              </a:ext>
            </a:extLst>
          </p:cNvPr>
          <p:cNvSpPr>
            <a:spLocks noGrp="1"/>
          </p:cNvSpPr>
          <p:nvPr>
            <p:ph idx="1"/>
          </p:nvPr>
        </p:nvSpPr>
        <p:spPr/>
        <p:txBody>
          <a:bodyPr/>
          <a:lstStyle/>
          <a:p>
            <a:r>
              <a:rPr lang="en-AU" dirty="0"/>
              <a:t>A form of </a:t>
            </a:r>
            <a:r>
              <a:rPr lang="en-AU" i="1" dirty="0"/>
              <a:t>inversion of control </a:t>
            </a:r>
            <a:r>
              <a:rPr lang="en-AU" dirty="0"/>
              <a:t>(specifically </a:t>
            </a:r>
            <a:r>
              <a:rPr lang="en-AU" i="1" dirty="0"/>
              <a:t>dependency inversion</a:t>
            </a:r>
            <a:r>
              <a:rPr lang="en-AU" dirty="0"/>
              <a:t>)</a:t>
            </a:r>
            <a:endParaRPr lang="en-AU" i="1" dirty="0"/>
          </a:p>
          <a:p>
            <a:r>
              <a:rPr lang="en-AU" dirty="0"/>
              <a:t>A way to decouple object dependencies from how they are created</a:t>
            </a:r>
          </a:p>
          <a:p>
            <a:r>
              <a:rPr lang="en-AU" dirty="0"/>
              <a:t>A way to pass an object the dependencies it needs without the object itself having to be concerned with how to acquire them</a:t>
            </a:r>
          </a:p>
          <a:p>
            <a:r>
              <a:rPr lang="en-AU" dirty="0"/>
              <a:t>Replace “I am acquiring ingredients to make dinner” with “I’ll make dinner knowing someone will make sure I have what I need when I need it”</a:t>
            </a:r>
          </a:p>
        </p:txBody>
      </p:sp>
    </p:spTree>
    <p:extLst>
      <p:ext uri="{BB962C8B-B14F-4D97-AF65-F5344CB8AC3E}">
        <p14:creationId xmlns:p14="http://schemas.microsoft.com/office/powerpoint/2010/main" val="3152773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EFAA4-16BC-9E99-FB53-B533CEE33068}"/>
              </a:ext>
            </a:extLst>
          </p:cNvPr>
          <p:cNvSpPr>
            <a:spLocks noGrp="1"/>
          </p:cNvSpPr>
          <p:nvPr>
            <p:ph type="title"/>
          </p:nvPr>
        </p:nvSpPr>
        <p:spPr/>
        <p:txBody>
          <a:bodyPr/>
          <a:lstStyle/>
          <a:p>
            <a:r>
              <a:rPr lang="en-AU" dirty="0"/>
              <a:t>Method Injection</a:t>
            </a:r>
            <a:endParaRPr lang="en-US" dirty="0"/>
          </a:p>
        </p:txBody>
      </p:sp>
      <p:pic>
        <p:nvPicPr>
          <p:cNvPr id="5" name="Picture 4">
            <a:extLst>
              <a:ext uri="{FF2B5EF4-FFF2-40B4-BE49-F238E27FC236}">
                <a16:creationId xmlns:a16="http://schemas.microsoft.com/office/drawing/2014/main" id="{F6AA1D1B-4733-EA9D-5B8F-2C9759DE751F}"/>
              </a:ext>
            </a:extLst>
          </p:cNvPr>
          <p:cNvPicPr>
            <a:picLocks noChangeAspect="1"/>
          </p:cNvPicPr>
          <p:nvPr/>
        </p:nvPicPr>
        <p:blipFill>
          <a:blip r:embed="rId3"/>
          <a:stretch>
            <a:fillRect/>
          </a:stretch>
        </p:blipFill>
        <p:spPr>
          <a:xfrm>
            <a:off x="2328726" y="1260571"/>
            <a:ext cx="7534547" cy="4611142"/>
          </a:xfrm>
          <a:prstGeom prst="rect">
            <a:avLst/>
          </a:prstGeom>
        </p:spPr>
      </p:pic>
    </p:spTree>
    <p:extLst>
      <p:ext uri="{BB962C8B-B14F-4D97-AF65-F5344CB8AC3E}">
        <p14:creationId xmlns:p14="http://schemas.microsoft.com/office/powerpoint/2010/main" val="4178832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CDF29-BDEB-C710-1795-0AB9171D0622}"/>
              </a:ext>
            </a:extLst>
          </p:cNvPr>
          <p:cNvSpPr>
            <a:spLocks noGrp="1"/>
          </p:cNvSpPr>
          <p:nvPr>
            <p:ph type="title"/>
          </p:nvPr>
        </p:nvSpPr>
        <p:spPr/>
        <p:txBody>
          <a:bodyPr/>
          <a:lstStyle/>
          <a:p>
            <a:r>
              <a:rPr lang="en-AU" dirty="0"/>
              <a:t>Method Injection</a:t>
            </a:r>
            <a:endParaRPr lang="en-US" dirty="0"/>
          </a:p>
        </p:txBody>
      </p:sp>
      <p:sp>
        <p:nvSpPr>
          <p:cNvPr id="3" name="Content Placeholder 2">
            <a:extLst>
              <a:ext uri="{FF2B5EF4-FFF2-40B4-BE49-F238E27FC236}">
                <a16:creationId xmlns:a16="http://schemas.microsoft.com/office/drawing/2014/main" id="{092197EA-5369-722D-5B26-8F07A019E59B}"/>
              </a:ext>
            </a:extLst>
          </p:cNvPr>
          <p:cNvSpPr>
            <a:spLocks noGrp="1"/>
          </p:cNvSpPr>
          <p:nvPr>
            <p:ph idx="1"/>
          </p:nvPr>
        </p:nvSpPr>
        <p:spPr/>
        <p:txBody>
          <a:bodyPr/>
          <a:lstStyle/>
          <a:p>
            <a:r>
              <a:rPr lang="en-AU" dirty="0"/>
              <a:t>Pass the dependency to method calls that use it</a:t>
            </a:r>
          </a:p>
          <a:p>
            <a:pPr lvl="1"/>
            <a:r>
              <a:rPr lang="en-AU" dirty="0"/>
              <a:t>In other words, passing an object as an argument</a:t>
            </a:r>
          </a:p>
          <a:p>
            <a:r>
              <a:rPr lang="en-AU" dirty="0"/>
              <a:t>Useful for transient uses of dependencies</a:t>
            </a:r>
          </a:p>
          <a:p>
            <a:r>
              <a:rPr lang="en-AU" dirty="0"/>
              <a:t>Can be seen as a one-shot variation of constructor injection</a:t>
            </a:r>
          </a:p>
          <a:p>
            <a:r>
              <a:rPr lang="en-AU" dirty="0"/>
              <a:t>Opinion: This is not dependency injection, but it sometimes is referred to anyway since semantically it might as well be the case</a:t>
            </a:r>
          </a:p>
        </p:txBody>
      </p:sp>
    </p:spTree>
    <p:extLst>
      <p:ext uri="{BB962C8B-B14F-4D97-AF65-F5344CB8AC3E}">
        <p14:creationId xmlns:p14="http://schemas.microsoft.com/office/powerpoint/2010/main" val="681209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DF5CD-FC48-B0D8-0180-A749EB9D0421}"/>
              </a:ext>
            </a:extLst>
          </p:cNvPr>
          <p:cNvSpPr>
            <a:spLocks noGrp="1"/>
          </p:cNvSpPr>
          <p:nvPr>
            <p:ph type="title"/>
          </p:nvPr>
        </p:nvSpPr>
        <p:spPr/>
        <p:txBody>
          <a:bodyPr/>
          <a:lstStyle/>
          <a:p>
            <a:r>
              <a:rPr lang="en-AU" dirty="0"/>
              <a:t>Interface Injection</a:t>
            </a:r>
            <a:endParaRPr lang="en-US" dirty="0"/>
          </a:p>
        </p:txBody>
      </p:sp>
      <p:pic>
        <p:nvPicPr>
          <p:cNvPr id="4" name="Picture 3">
            <a:extLst>
              <a:ext uri="{FF2B5EF4-FFF2-40B4-BE49-F238E27FC236}">
                <a16:creationId xmlns:a16="http://schemas.microsoft.com/office/drawing/2014/main" id="{E1791B11-4DEA-722B-F1FE-41E948E1263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810863" y="1021673"/>
            <a:ext cx="8570274" cy="5517150"/>
          </a:xfrm>
          <a:prstGeom prst="rect">
            <a:avLst/>
          </a:prstGeom>
        </p:spPr>
      </p:pic>
    </p:spTree>
    <p:extLst>
      <p:ext uri="{BB962C8B-B14F-4D97-AF65-F5344CB8AC3E}">
        <p14:creationId xmlns:p14="http://schemas.microsoft.com/office/powerpoint/2010/main" val="1617866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23F88-8AAB-7C16-F18F-A3754695496D}"/>
              </a:ext>
            </a:extLst>
          </p:cNvPr>
          <p:cNvSpPr>
            <a:spLocks noGrp="1"/>
          </p:cNvSpPr>
          <p:nvPr>
            <p:ph type="title"/>
          </p:nvPr>
        </p:nvSpPr>
        <p:spPr/>
        <p:txBody>
          <a:bodyPr/>
          <a:lstStyle/>
          <a:p>
            <a:r>
              <a:rPr lang="en-AU" dirty="0"/>
              <a:t>Interface Injection</a:t>
            </a:r>
            <a:endParaRPr lang="en-US" dirty="0"/>
          </a:p>
        </p:txBody>
      </p:sp>
      <p:sp>
        <p:nvSpPr>
          <p:cNvPr id="3" name="Content Placeholder 2">
            <a:extLst>
              <a:ext uri="{FF2B5EF4-FFF2-40B4-BE49-F238E27FC236}">
                <a16:creationId xmlns:a16="http://schemas.microsoft.com/office/drawing/2014/main" id="{7AA76CF2-0D6C-A18C-E99B-E85AF7CFA061}"/>
              </a:ext>
            </a:extLst>
          </p:cNvPr>
          <p:cNvSpPr>
            <a:spLocks noGrp="1"/>
          </p:cNvSpPr>
          <p:nvPr>
            <p:ph idx="1"/>
          </p:nvPr>
        </p:nvSpPr>
        <p:spPr/>
        <p:txBody>
          <a:bodyPr>
            <a:normAutofit/>
          </a:bodyPr>
          <a:lstStyle/>
          <a:p>
            <a:r>
              <a:rPr lang="en-AU" dirty="0"/>
              <a:t>Clients implement an interface that declares the setter method used to inject into itself</a:t>
            </a:r>
          </a:p>
          <a:p>
            <a:r>
              <a:rPr lang="en-AU" dirty="0"/>
              <a:t>An abstraction over setter injection, inheriting its benefits and drawbacks</a:t>
            </a:r>
          </a:p>
          <a:p>
            <a:r>
              <a:rPr lang="en-AU" dirty="0"/>
              <a:t>Injectors no longer need to know the type of the client they inject into</a:t>
            </a:r>
          </a:p>
          <a:p>
            <a:r>
              <a:rPr lang="en-AU" dirty="0"/>
              <a:t>Functionality for injecting types can be factored out</a:t>
            </a:r>
          </a:p>
          <a:p>
            <a:pPr lvl="1"/>
            <a:r>
              <a:rPr lang="en-AU" dirty="0"/>
              <a:t>Mass injection for switching services</a:t>
            </a:r>
          </a:p>
          <a:p>
            <a:pPr lvl="1"/>
            <a:r>
              <a:rPr lang="en-AU" dirty="0"/>
              <a:t>Accounting</a:t>
            </a:r>
          </a:p>
          <a:p>
            <a:pPr lvl="1"/>
            <a:r>
              <a:rPr lang="en-AU" dirty="0"/>
              <a:t>Injection frameworks!</a:t>
            </a:r>
          </a:p>
          <a:p>
            <a:r>
              <a:rPr lang="en-AU" dirty="0"/>
              <a:t>In practice, the interface might be metadata or a convention</a:t>
            </a:r>
            <a:endParaRPr lang="en-US" dirty="0"/>
          </a:p>
        </p:txBody>
      </p:sp>
    </p:spTree>
    <p:extLst>
      <p:ext uri="{BB962C8B-B14F-4D97-AF65-F5344CB8AC3E}">
        <p14:creationId xmlns:p14="http://schemas.microsoft.com/office/powerpoint/2010/main" val="4099093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435A4-04AA-199B-4248-A97D71FA2B99}"/>
              </a:ext>
            </a:extLst>
          </p:cNvPr>
          <p:cNvSpPr>
            <a:spLocks noGrp="1"/>
          </p:cNvSpPr>
          <p:nvPr>
            <p:ph type="title"/>
          </p:nvPr>
        </p:nvSpPr>
        <p:spPr/>
        <p:txBody>
          <a:bodyPr/>
          <a:lstStyle/>
          <a:p>
            <a:r>
              <a:rPr lang="en-AU" dirty="0"/>
              <a:t>Comparison</a:t>
            </a:r>
            <a:endParaRPr lang="en-US" dirty="0"/>
          </a:p>
        </p:txBody>
      </p:sp>
      <p:sp>
        <p:nvSpPr>
          <p:cNvPr id="3" name="Content Placeholder 2">
            <a:extLst>
              <a:ext uri="{FF2B5EF4-FFF2-40B4-BE49-F238E27FC236}">
                <a16:creationId xmlns:a16="http://schemas.microsoft.com/office/drawing/2014/main" id="{4227AE68-99DC-5148-6881-3C1AFFDA8C79}"/>
              </a:ext>
            </a:extLst>
          </p:cNvPr>
          <p:cNvSpPr>
            <a:spLocks noGrp="1"/>
          </p:cNvSpPr>
          <p:nvPr>
            <p:ph idx="1"/>
          </p:nvPr>
        </p:nvSpPr>
        <p:spPr/>
        <p:txBody>
          <a:bodyPr/>
          <a:lstStyle/>
          <a:p>
            <a:r>
              <a:rPr lang="en-AU" dirty="0"/>
              <a:t>Constructor</a:t>
            </a:r>
          </a:p>
          <a:p>
            <a:pPr lvl="1"/>
            <a:r>
              <a:rPr lang="en-AU" dirty="0"/>
              <a:t>Ensures dependencies are provided before use</a:t>
            </a:r>
          </a:p>
          <a:p>
            <a:pPr lvl="1"/>
            <a:r>
              <a:rPr lang="en-AU" dirty="0"/>
              <a:t>Possible to fix dependencies to not be modifiable</a:t>
            </a:r>
          </a:p>
          <a:p>
            <a:r>
              <a:rPr lang="en-AU" dirty="0"/>
              <a:t>Setter</a:t>
            </a:r>
          </a:p>
          <a:p>
            <a:pPr lvl="1"/>
            <a:r>
              <a:rPr lang="en-AU" dirty="0"/>
              <a:t>Allows changing dependencies at runtime</a:t>
            </a:r>
          </a:p>
          <a:p>
            <a:pPr lvl="1"/>
            <a:r>
              <a:rPr lang="en-AU" dirty="0"/>
              <a:t>Must ensure dependencies present before use or handle if missing</a:t>
            </a:r>
          </a:p>
          <a:p>
            <a:r>
              <a:rPr lang="en-AU" dirty="0"/>
              <a:t>Method</a:t>
            </a:r>
          </a:p>
          <a:p>
            <a:pPr lvl="1"/>
            <a:r>
              <a:rPr lang="en-AU" dirty="0"/>
              <a:t>Per-invocation configuration</a:t>
            </a:r>
          </a:p>
          <a:p>
            <a:r>
              <a:rPr lang="en-AU" dirty="0"/>
              <a:t>Interface</a:t>
            </a:r>
          </a:p>
          <a:p>
            <a:pPr lvl="1"/>
            <a:r>
              <a:rPr lang="en-AU" dirty="0"/>
              <a:t>Abstracts clients and injectors</a:t>
            </a:r>
          </a:p>
          <a:p>
            <a:pPr lvl="1"/>
            <a:r>
              <a:rPr lang="en-AU" dirty="0"/>
              <a:t>Allows extra logic in the injection process</a:t>
            </a:r>
          </a:p>
          <a:p>
            <a:pPr lvl="1"/>
            <a:r>
              <a:rPr lang="en-AU" dirty="0"/>
              <a:t>Extra injector functionality needed to be worthwhile over setter</a:t>
            </a:r>
            <a:endParaRPr lang="en-US" dirty="0"/>
          </a:p>
        </p:txBody>
      </p:sp>
    </p:spTree>
    <p:extLst>
      <p:ext uri="{BB962C8B-B14F-4D97-AF65-F5344CB8AC3E}">
        <p14:creationId xmlns:p14="http://schemas.microsoft.com/office/powerpoint/2010/main" val="4083592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A7D80-F5D1-34BD-2EF9-C31DAF2CC686}"/>
              </a:ext>
            </a:extLst>
          </p:cNvPr>
          <p:cNvSpPr>
            <a:spLocks noGrp="1"/>
          </p:cNvSpPr>
          <p:nvPr>
            <p:ph type="title"/>
          </p:nvPr>
        </p:nvSpPr>
        <p:spPr/>
        <p:txBody>
          <a:bodyPr/>
          <a:lstStyle/>
          <a:p>
            <a:r>
              <a:rPr lang="en-AU" dirty="0"/>
              <a:t>Details</a:t>
            </a:r>
            <a:endParaRPr lang="en-US" dirty="0"/>
          </a:p>
        </p:txBody>
      </p:sp>
      <p:sp>
        <p:nvSpPr>
          <p:cNvPr id="3" name="Text Placeholder 2">
            <a:extLst>
              <a:ext uri="{FF2B5EF4-FFF2-40B4-BE49-F238E27FC236}">
                <a16:creationId xmlns:a16="http://schemas.microsoft.com/office/drawing/2014/main" id="{BC880A88-8545-D8A6-E039-FE13A47AF78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6634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D8E5E-A1F0-3905-9B24-31982CCA0E42}"/>
              </a:ext>
            </a:extLst>
          </p:cNvPr>
          <p:cNvSpPr>
            <a:spLocks noGrp="1"/>
          </p:cNvSpPr>
          <p:nvPr>
            <p:ph type="title"/>
          </p:nvPr>
        </p:nvSpPr>
        <p:spPr/>
        <p:txBody>
          <a:bodyPr/>
          <a:lstStyle/>
          <a:p>
            <a:r>
              <a:rPr lang="en-AU" dirty="0"/>
              <a:t>Determining What To Inject</a:t>
            </a:r>
            <a:endParaRPr lang="en-US" dirty="0"/>
          </a:p>
        </p:txBody>
      </p:sp>
      <p:sp>
        <p:nvSpPr>
          <p:cNvPr id="3" name="Content Placeholder 2">
            <a:extLst>
              <a:ext uri="{FF2B5EF4-FFF2-40B4-BE49-F238E27FC236}">
                <a16:creationId xmlns:a16="http://schemas.microsoft.com/office/drawing/2014/main" id="{6B352BD3-A2B5-280A-2114-16CF23EA71C0}"/>
              </a:ext>
            </a:extLst>
          </p:cNvPr>
          <p:cNvSpPr>
            <a:spLocks noGrp="1"/>
          </p:cNvSpPr>
          <p:nvPr>
            <p:ph idx="1"/>
          </p:nvPr>
        </p:nvSpPr>
        <p:spPr/>
        <p:txBody>
          <a:bodyPr/>
          <a:lstStyle/>
          <a:p>
            <a:r>
              <a:rPr lang="en-AU" dirty="0"/>
              <a:t>Known as </a:t>
            </a:r>
            <a:r>
              <a:rPr lang="en-AU" i="1" dirty="0"/>
              <a:t>assembly</a:t>
            </a:r>
            <a:endParaRPr lang="en-AU" dirty="0"/>
          </a:p>
          <a:p>
            <a:r>
              <a:rPr lang="en-AU" dirty="0"/>
              <a:t>Objects are known as </a:t>
            </a:r>
            <a:r>
              <a:rPr lang="en-AU" i="1" dirty="0"/>
              <a:t>assemblers</a:t>
            </a:r>
            <a:r>
              <a:rPr lang="en-AU" dirty="0"/>
              <a:t> or </a:t>
            </a:r>
            <a:r>
              <a:rPr lang="en-AU" i="1" dirty="0"/>
              <a:t>injectors</a:t>
            </a:r>
            <a:endParaRPr lang="en-AU" dirty="0"/>
          </a:p>
          <a:p>
            <a:r>
              <a:rPr lang="en-AU" dirty="0"/>
              <a:t>In the preceding examples it was done by hand in </a:t>
            </a:r>
            <a:r>
              <a:rPr lang="en-AU" i="1" dirty="0"/>
              <a:t>main</a:t>
            </a:r>
          </a:p>
          <a:p>
            <a:pPr lvl="1"/>
            <a:r>
              <a:rPr lang="en-AU" dirty="0"/>
              <a:t>This is perfectly acceptable for smaller systems</a:t>
            </a:r>
          </a:p>
          <a:p>
            <a:r>
              <a:rPr lang="en-AU" dirty="0"/>
              <a:t>In practice, a framework will be used to automate it</a:t>
            </a:r>
          </a:p>
          <a:p>
            <a:pPr lvl="1"/>
            <a:r>
              <a:rPr lang="en-AU" dirty="0"/>
              <a:t>Spring Framework</a:t>
            </a:r>
          </a:p>
          <a:p>
            <a:pPr lvl="1"/>
            <a:r>
              <a:rPr lang="en-AU" dirty="0"/>
              <a:t>Guice</a:t>
            </a:r>
          </a:p>
          <a:p>
            <a:r>
              <a:rPr lang="en-AU" dirty="0"/>
              <a:t>Configuration of injected objects is often external, such as XML</a:t>
            </a:r>
          </a:p>
          <a:p>
            <a:pPr lvl="1"/>
            <a:r>
              <a:rPr lang="en-AU" dirty="0"/>
              <a:t>The framework handles construction of objects and injecting with no user injection code</a:t>
            </a:r>
          </a:p>
          <a:p>
            <a:pPr lvl="1"/>
            <a:endParaRPr lang="en-AU" dirty="0"/>
          </a:p>
          <a:p>
            <a:endParaRPr lang="en-US" dirty="0"/>
          </a:p>
        </p:txBody>
      </p:sp>
    </p:spTree>
    <p:extLst>
      <p:ext uri="{BB962C8B-B14F-4D97-AF65-F5344CB8AC3E}">
        <p14:creationId xmlns:p14="http://schemas.microsoft.com/office/powerpoint/2010/main" val="3566754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41F84-465E-9E77-F5CB-1B4822E08E80}"/>
              </a:ext>
            </a:extLst>
          </p:cNvPr>
          <p:cNvSpPr>
            <a:spLocks noGrp="1"/>
          </p:cNvSpPr>
          <p:nvPr>
            <p:ph type="title"/>
          </p:nvPr>
        </p:nvSpPr>
        <p:spPr/>
        <p:txBody>
          <a:bodyPr/>
          <a:lstStyle/>
          <a:p>
            <a:r>
              <a:rPr lang="en-AU" dirty="0"/>
              <a:t>Refactoring Code To Use Dependency Injection</a:t>
            </a:r>
            <a:endParaRPr lang="en-US" dirty="0"/>
          </a:p>
        </p:txBody>
      </p:sp>
      <p:sp>
        <p:nvSpPr>
          <p:cNvPr id="3" name="Content Placeholder 2">
            <a:extLst>
              <a:ext uri="{FF2B5EF4-FFF2-40B4-BE49-F238E27FC236}">
                <a16:creationId xmlns:a16="http://schemas.microsoft.com/office/drawing/2014/main" id="{289C465D-FC22-B59C-4277-01049CCD466D}"/>
              </a:ext>
            </a:extLst>
          </p:cNvPr>
          <p:cNvSpPr>
            <a:spLocks noGrp="1"/>
          </p:cNvSpPr>
          <p:nvPr>
            <p:ph idx="1"/>
          </p:nvPr>
        </p:nvSpPr>
        <p:spPr/>
        <p:txBody>
          <a:bodyPr/>
          <a:lstStyle/>
          <a:p>
            <a:r>
              <a:rPr lang="en-AU" dirty="0"/>
              <a:t>Replace each </a:t>
            </a:r>
            <a:r>
              <a:rPr lang="en-AU" i="1" dirty="0"/>
              <a:t>new </a:t>
            </a:r>
            <a:r>
              <a:rPr lang="en-AU" dirty="0"/>
              <a:t>or service acquisition with a setter/constructor argument, moving the </a:t>
            </a:r>
            <a:r>
              <a:rPr lang="en-AU" i="1" dirty="0"/>
              <a:t>new</a:t>
            </a:r>
            <a:r>
              <a:rPr lang="en-AU" dirty="0"/>
              <a:t> up the chain</a:t>
            </a:r>
          </a:p>
          <a:p>
            <a:r>
              <a:rPr lang="en-AU" dirty="0"/>
              <a:t>Repeat until the services are constructed/acquired in the </a:t>
            </a:r>
            <a:r>
              <a:rPr lang="en-AU" i="1" dirty="0"/>
              <a:t>main</a:t>
            </a:r>
            <a:r>
              <a:rPr lang="en-AU" dirty="0"/>
              <a:t> or entry point</a:t>
            </a:r>
          </a:p>
          <a:p>
            <a:pPr lvl="1"/>
            <a:r>
              <a:rPr lang="en-AU" dirty="0"/>
              <a:t>At this point the entire service-client object graph is being constructed here</a:t>
            </a:r>
          </a:p>
          <a:p>
            <a:r>
              <a:rPr lang="en-AU" dirty="0"/>
              <a:t>Make sure services are only instantiated once</a:t>
            </a:r>
          </a:p>
          <a:p>
            <a:r>
              <a:rPr lang="en-AU" dirty="0"/>
              <a:t>Consider mapping service interfaces to implementations</a:t>
            </a:r>
          </a:p>
          <a:p>
            <a:r>
              <a:rPr lang="en-AU" dirty="0"/>
              <a:t>Consider externalising the configuration at this point</a:t>
            </a:r>
            <a:endParaRPr lang="en-US" dirty="0"/>
          </a:p>
        </p:txBody>
      </p:sp>
    </p:spTree>
    <p:extLst>
      <p:ext uri="{BB962C8B-B14F-4D97-AF65-F5344CB8AC3E}">
        <p14:creationId xmlns:p14="http://schemas.microsoft.com/office/powerpoint/2010/main" val="31910914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1E302-D46E-D85E-1C24-79FD6BCC5E96}"/>
              </a:ext>
            </a:extLst>
          </p:cNvPr>
          <p:cNvSpPr>
            <a:spLocks noGrp="1"/>
          </p:cNvSpPr>
          <p:nvPr>
            <p:ph type="title"/>
          </p:nvPr>
        </p:nvSpPr>
        <p:spPr/>
        <p:txBody>
          <a:bodyPr/>
          <a:lstStyle/>
          <a:p>
            <a:r>
              <a:rPr lang="en-AU" dirty="0"/>
              <a:t>Disadvantages</a:t>
            </a:r>
            <a:endParaRPr lang="en-US" dirty="0"/>
          </a:p>
        </p:txBody>
      </p:sp>
      <p:sp>
        <p:nvSpPr>
          <p:cNvPr id="3" name="Content Placeholder 2">
            <a:extLst>
              <a:ext uri="{FF2B5EF4-FFF2-40B4-BE49-F238E27FC236}">
                <a16:creationId xmlns:a16="http://schemas.microsoft.com/office/drawing/2014/main" id="{D72F8C70-5E7D-D9AE-F2A5-9C36B9EC7DCB}"/>
              </a:ext>
            </a:extLst>
          </p:cNvPr>
          <p:cNvSpPr>
            <a:spLocks noGrp="1"/>
          </p:cNvSpPr>
          <p:nvPr>
            <p:ph idx="1"/>
          </p:nvPr>
        </p:nvSpPr>
        <p:spPr/>
        <p:txBody>
          <a:bodyPr>
            <a:normAutofit/>
          </a:bodyPr>
          <a:lstStyle/>
          <a:p>
            <a:r>
              <a:rPr lang="en-AU" dirty="0"/>
              <a:t>Complex object graphs have to be constructed at startup</a:t>
            </a:r>
          </a:p>
          <a:p>
            <a:r>
              <a:rPr lang="en-AU" dirty="0"/>
              <a:t>Larger abstraction overhead in smaller projects</a:t>
            </a:r>
          </a:p>
          <a:p>
            <a:r>
              <a:rPr lang="en-AU" dirty="0"/>
              <a:t>“Where did my dependency come from?”</a:t>
            </a:r>
          </a:p>
          <a:p>
            <a:pPr lvl="1"/>
            <a:r>
              <a:rPr lang="en-AU" dirty="0"/>
              <a:t>Large distance between time of creation and use = potential bugs</a:t>
            </a:r>
          </a:p>
          <a:p>
            <a:r>
              <a:rPr lang="en-AU" dirty="0"/>
              <a:t>Classes cannot self-configure with default dependencies</a:t>
            </a:r>
          </a:p>
          <a:p>
            <a:pPr lvl="1"/>
            <a:r>
              <a:rPr lang="en-AU" dirty="0"/>
              <a:t>Self-configuration is what DI is intended to avoid!</a:t>
            </a:r>
          </a:p>
          <a:p>
            <a:pPr lvl="1"/>
            <a:r>
              <a:rPr lang="en-AU" dirty="0"/>
              <a:t>Especially an issue when reasonable defaults exist</a:t>
            </a:r>
          </a:p>
          <a:p>
            <a:r>
              <a:rPr lang="en-AU" dirty="0"/>
              <a:t>Can potentially hurt readability</a:t>
            </a:r>
          </a:p>
          <a:p>
            <a:r>
              <a:rPr lang="en-AU" dirty="0"/>
              <a:t>In some languages, hinders compiler optimisations</a:t>
            </a:r>
          </a:p>
          <a:p>
            <a:pPr lvl="1"/>
            <a:r>
              <a:rPr lang="en-AU" dirty="0"/>
              <a:t>Compiler might not know if the implementation is fixed since there is an abstraction in the way</a:t>
            </a:r>
          </a:p>
        </p:txBody>
      </p:sp>
    </p:spTree>
    <p:extLst>
      <p:ext uri="{BB962C8B-B14F-4D97-AF65-F5344CB8AC3E}">
        <p14:creationId xmlns:p14="http://schemas.microsoft.com/office/powerpoint/2010/main" val="7636720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6DB26-2D20-1BD2-8C8B-466DBB262E5E}"/>
              </a:ext>
            </a:extLst>
          </p:cNvPr>
          <p:cNvSpPr>
            <a:spLocks noGrp="1"/>
          </p:cNvSpPr>
          <p:nvPr>
            <p:ph type="title"/>
          </p:nvPr>
        </p:nvSpPr>
        <p:spPr/>
        <p:txBody>
          <a:bodyPr/>
          <a:lstStyle/>
          <a:p>
            <a:r>
              <a:rPr lang="en-AU" dirty="0"/>
              <a:t>Conclusion</a:t>
            </a:r>
            <a:endParaRPr lang="en-US" dirty="0"/>
          </a:p>
        </p:txBody>
      </p:sp>
      <p:sp>
        <p:nvSpPr>
          <p:cNvPr id="3" name="Content Placeholder 2">
            <a:extLst>
              <a:ext uri="{FF2B5EF4-FFF2-40B4-BE49-F238E27FC236}">
                <a16:creationId xmlns:a16="http://schemas.microsoft.com/office/drawing/2014/main" id="{8AB60949-ED48-4E87-53BB-3785FE034B7C}"/>
              </a:ext>
            </a:extLst>
          </p:cNvPr>
          <p:cNvSpPr>
            <a:spLocks noGrp="1"/>
          </p:cNvSpPr>
          <p:nvPr>
            <p:ph idx="1"/>
          </p:nvPr>
        </p:nvSpPr>
        <p:spPr/>
        <p:txBody>
          <a:bodyPr/>
          <a:lstStyle/>
          <a:p>
            <a:r>
              <a:rPr lang="en-AU" dirty="0"/>
              <a:t>Dependency injection decouples object dependencies from how they are created</a:t>
            </a:r>
          </a:p>
          <a:p>
            <a:r>
              <a:rPr lang="en-AU" dirty="0"/>
              <a:t>Dependency injection permits objects to not be concerned with how to acquire their dependencies</a:t>
            </a:r>
          </a:p>
          <a:p>
            <a:r>
              <a:rPr lang="en-AU" dirty="0"/>
              <a:t>Multiple methods to perform dependency injection: constructor, setter, method, interface</a:t>
            </a:r>
          </a:p>
          <a:p>
            <a:r>
              <a:rPr lang="en-US" dirty="0"/>
              <a:t>Classes are easier to test</a:t>
            </a:r>
          </a:p>
          <a:p>
            <a:r>
              <a:rPr lang="en-US" dirty="0"/>
              <a:t>Dependencies are made explicit in API</a:t>
            </a:r>
          </a:p>
          <a:p>
            <a:r>
              <a:rPr lang="en-US" dirty="0"/>
              <a:t>Classes can support multiple configurations</a:t>
            </a:r>
          </a:p>
          <a:p>
            <a:r>
              <a:rPr lang="en-US" dirty="0"/>
              <a:t>Configuration can be kept in a single place</a:t>
            </a:r>
          </a:p>
        </p:txBody>
      </p:sp>
    </p:spTree>
    <p:extLst>
      <p:ext uri="{BB962C8B-B14F-4D97-AF65-F5344CB8AC3E}">
        <p14:creationId xmlns:p14="http://schemas.microsoft.com/office/powerpoint/2010/main" val="2781804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D2895-1E9D-69BA-8644-D49C5096951A}"/>
              </a:ext>
            </a:extLst>
          </p:cNvPr>
          <p:cNvSpPr>
            <a:spLocks noGrp="1"/>
          </p:cNvSpPr>
          <p:nvPr>
            <p:ph type="title"/>
          </p:nvPr>
        </p:nvSpPr>
        <p:spPr/>
        <p:txBody>
          <a:bodyPr/>
          <a:lstStyle/>
          <a:p>
            <a:r>
              <a:rPr lang="en-AU" dirty="0"/>
              <a:t>Why Use Dependency Injection?</a:t>
            </a:r>
            <a:endParaRPr lang="en-US" dirty="0"/>
          </a:p>
        </p:txBody>
      </p:sp>
      <p:sp>
        <p:nvSpPr>
          <p:cNvPr id="3" name="Content Placeholder 2">
            <a:extLst>
              <a:ext uri="{FF2B5EF4-FFF2-40B4-BE49-F238E27FC236}">
                <a16:creationId xmlns:a16="http://schemas.microsoft.com/office/drawing/2014/main" id="{6771662F-25A0-0405-010E-F4A16EA56042}"/>
              </a:ext>
            </a:extLst>
          </p:cNvPr>
          <p:cNvSpPr>
            <a:spLocks noGrp="1"/>
          </p:cNvSpPr>
          <p:nvPr>
            <p:ph idx="1"/>
          </p:nvPr>
        </p:nvSpPr>
        <p:spPr/>
        <p:txBody>
          <a:bodyPr/>
          <a:lstStyle/>
          <a:p>
            <a:r>
              <a:rPr lang="en-AU" dirty="0"/>
              <a:t>Explicit Declaration of Dependencies</a:t>
            </a:r>
          </a:p>
          <a:p>
            <a:pPr lvl="1"/>
            <a:r>
              <a:rPr lang="en-AU" dirty="0"/>
              <a:t>Dependencies become a part of the API</a:t>
            </a:r>
          </a:p>
          <a:p>
            <a:pPr lvl="1"/>
            <a:r>
              <a:rPr lang="en-AU" dirty="0"/>
              <a:t>No hidden service acquisitions in the implementation</a:t>
            </a:r>
          </a:p>
          <a:p>
            <a:r>
              <a:rPr lang="en-AU" dirty="0"/>
              <a:t>Configurability</a:t>
            </a:r>
          </a:p>
          <a:p>
            <a:pPr lvl="1"/>
            <a:r>
              <a:rPr lang="en-AU" dirty="0"/>
              <a:t>Change it at runtime!</a:t>
            </a:r>
          </a:p>
          <a:p>
            <a:pPr lvl="1"/>
            <a:r>
              <a:rPr lang="en-AU" dirty="0"/>
              <a:t>Centralise all system configuration</a:t>
            </a:r>
          </a:p>
          <a:p>
            <a:r>
              <a:rPr lang="en-AU" dirty="0"/>
              <a:t>Easier to Test</a:t>
            </a:r>
          </a:p>
          <a:p>
            <a:pPr lvl="1"/>
            <a:r>
              <a:rPr lang="en-AU" dirty="0"/>
              <a:t>Configure a stub as a service</a:t>
            </a:r>
          </a:p>
          <a:p>
            <a:endParaRPr lang="en-AU" dirty="0"/>
          </a:p>
          <a:p>
            <a:endParaRPr lang="en-US" dirty="0"/>
          </a:p>
        </p:txBody>
      </p:sp>
    </p:spTree>
    <p:extLst>
      <p:ext uri="{BB962C8B-B14F-4D97-AF65-F5344CB8AC3E}">
        <p14:creationId xmlns:p14="http://schemas.microsoft.com/office/powerpoint/2010/main" val="2909749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2ACF2-40B7-46B5-173C-FCF71BB3D4B3}"/>
              </a:ext>
            </a:extLst>
          </p:cNvPr>
          <p:cNvSpPr>
            <a:spLocks noGrp="1"/>
          </p:cNvSpPr>
          <p:nvPr>
            <p:ph type="title"/>
          </p:nvPr>
        </p:nvSpPr>
        <p:spPr/>
        <p:txBody>
          <a:bodyPr/>
          <a:lstStyle/>
          <a:p>
            <a:r>
              <a:rPr lang="en-AU" dirty="0"/>
              <a:t>Roles</a:t>
            </a:r>
            <a:endParaRPr lang="en-US" dirty="0"/>
          </a:p>
        </p:txBody>
      </p:sp>
      <p:sp>
        <p:nvSpPr>
          <p:cNvPr id="3" name="Content Placeholder 2">
            <a:extLst>
              <a:ext uri="{FF2B5EF4-FFF2-40B4-BE49-F238E27FC236}">
                <a16:creationId xmlns:a16="http://schemas.microsoft.com/office/drawing/2014/main" id="{4C6E179B-4564-4544-D59D-6121733FB67C}"/>
              </a:ext>
            </a:extLst>
          </p:cNvPr>
          <p:cNvSpPr>
            <a:spLocks noGrp="1"/>
          </p:cNvSpPr>
          <p:nvPr>
            <p:ph idx="1"/>
          </p:nvPr>
        </p:nvSpPr>
        <p:spPr/>
        <p:txBody>
          <a:bodyPr/>
          <a:lstStyle/>
          <a:p>
            <a:r>
              <a:rPr lang="en-AU" dirty="0"/>
              <a:t>Service</a:t>
            </a:r>
          </a:p>
          <a:p>
            <a:pPr lvl="1"/>
            <a:r>
              <a:rPr lang="en-AU" dirty="0"/>
              <a:t>An object that provides functionality</a:t>
            </a:r>
          </a:p>
          <a:p>
            <a:r>
              <a:rPr lang="en-AU" dirty="0"/>
              <a:t>Client</a:t>
            </a:r>
          </a:p>
          <a:p>
            <a:pPr lvl="1"/>
            <a:r>
              <a:rPr lang="en-AU" dirty="0"/>
              <a:t>Consumes a service</a:t>
            </a:r>
          </a:p>
          <a:p>
            <a:pPr lvl="1"/>
            <a:r>
              <a:rPr lang="en-AU" dirty="0"/>
              <a:t>Can itself be a service, but that is not important right now</a:t>
            </a:r>
          </a:p>
          <a:p>
            <a:r>
              <a:rPr lang="en-AU" dirty="0"/>
              <a:t>Interface</a:t>
            </a:r>
          </a:p>
          <a:p>
            <a:pPr lvl="1"/>
            <a:r>
              <a:rPr lang="en-AU" dirty="0"/>
              <a:t>A protocol both client and service agree to use</a:t>
            </a:r>
          </a:p>
          <a:p>
            <a:r>
              <a:rPr lang="en-AU" dirty="0"/>
              <a:t>Injector</a:t>
            </a:r>
          </a:p>
          <a:p>
            <a:pPr lvl="1"/>
            <a:r>
              <a:rPr lang="en-AU" dirty="0"/>
              <a:t>Something that provides clients with the services they request</a:t>
            </a:r>
            <a:endParaRPr lang="en-US" dirty="0"/>
          </a:p>
        </p:txBody>
      </p:sp>
    </p:spTree>
    <p:extLst>
      <p:ext uri="{BB962C8B-B14F-4D97-AF65-F5344CB8AC3E}">
        <p14:creationId xmlns:p14="http://schemas.microsoft.com/office/powerpoint/2010/main" val="1288569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43E99-7E77-CFB3-5B13-F36A9F3EBC99}"/>
              </a:ext>
            </a:extLst>
          </p:cNvPr>
          <p:cNvSpPr>
            <a:spLocks noGrp="1"/>
          </p:cNvSpPr>
          <p:nvPr>
            <p:ph type="title"/>
          </p:nvPr>
        </p:nvSpPr>
        <p:spPr/>
        <p:txBody>
          <a:bodyPr/>
          <a:lstStyle/>
          <a:p>
            <a:r>
              <a:rPr lang="en-AU" dirty="0"/>
              <a:t>Setting the Stage</a:t>
            </a:r>
            <a:endParaRPr lang="en-US" dirty="0"/>
          </a:p>
        </p:txBody>
      </p:sp>
      <p:sp>
        <p:nvSpPr>
          <p:cNvPr id="3" name="Text Placeholder 2">
            <a:extLst>
              <a:ext uri="{FF2B5EF4-FFF2-40B4-BE49-F238E27FC236}">
                <a16:creationId xmlns:a16="http://schemas.microsoft.com/office/drawing/2014/main" id="{BF03CB48-026C-BC2B-70B0-3ED8BCC8134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62707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ECBDCC-9D92-D408-9CE6-4D0717B1245D}"/>
              </a:ext>
            </a:extLst>
          </p:cNvPr>
          <p:cNvSpPr>
            <a:spLocks noGrp="1"/>
          </p:cNvSpPr>
          <p:nvPr>
            <p:ph type="title"/>
          </p:nvPr>
        </p:nvSpPr>
        <p:spPr/>
        <p:txBody>
          <a:bodyPr/>
          <a:lstStyle/>
          <a:p>
            <a:r>
              <a:rPr lang="en-AU" dirty="0"/>
              <a:t>Setting the Stage</a:t>
            </a:r>
            <a:endParaRPr lang="en-US" dirty="0"/>
          </a:p>
        </p:txBody>
      </p:sp>
      <p:sp>
        <p:nvSpPr>
          <p:cNvPr id="4" name="Content Placeholder 3">
            <a:extLst>
              <a:ext uri="{FF2B5EF4-FFF2-40B4-BE49-F238E27FC236}">
                <a16:creationId xmlns:a16="http://schemas.microsoft.com/office/drawing/2014/main" id="{81427D3E-F581-C1DE-00EF-5F168A6BA44D}"/>
              </a:ext>
            </a:extLst>
          </p:cNvPr>
          <p:cNvSpPr>
            <a:spLocks noGrp="1"/>
          </p:cNvSpPr>
          <p:nvPr>
            <p:ph sz="half" idx="1"/>
          </p:nvPr>
        </p:nvSpPr>
        <p:spPr/>
        <p:txBody>
          <a:bodyPr/>
          <a:lstStyle/>
          <a:p>
            <a:r>
              <a:rPr lang="en-AU" dirty="0"/>
              <a:t>We want the duck to quack through an output</a:t>
            </a:r>
          </a:p>
          <a:p>
            <a:r>
              <a:rPr lang="en-AU" dirty="0"/>
              <a:t>Multiple kinds of outputs</a:t>
            </a:r>
          </a:p>
          <a:p>
            <a:pPr lvl="1"/>
            <a:r>
              <a:rPr lang="en-AU" dirty="0"/>
              <a:t>Console…</a:t>
            </a:r>
          </a:p>
          <a:p>
            <a:pPr lvl="1"/>
            <a:r>
              <a:rPr lang="en-AU" dirty="0"/>
              <a:t>Dialog box…</a:t>
            </a:r>
          </a:p>
          <a:p>
            <a:pPr lvl="1"/>
            <a:r>
              <a:rPr lang="en-AU" dirty="0"/>
              <a:t>The details are not important</a:t>
            </a:r>
            <a:endParaRPr lang="en-US" dirty="0"/>
          </a:p>
          <a:p>
            <a:r>
              <a:rPr lang="en-US" dirty="0"/>
              <a:t>We want to handle multiple output types- ducks are Agile</a:t>
            </a:r>
          </a:p>
          <a:p>
            <a:r>
              <a:rPr lang="en-US" dirty="0"/>
              <a:t>Watch the Duck class</a:t>
            </a:r>
          </a:p>
          <a:p>
            <a:r>
              <a:rPr lang="en-AU" dirty="0"/>
              <a:t>Watch</a:t>
            </a:r>
            <a:r>
              <a:rPr lang="en-US" dirty="0"/>
              <a:t> </a:t>
            </a:r>
            <a:r>
              <a:rPr lang="en-US" i="1" dirty="0"/>
              <a:t>main</a:t>
            </a:r>
            <a:endParaRPr lang="en-AU" dirty="0"/>
          </a:p>
        </p:txBody>
      </p:sp>
      <p:pic>
        <p:nvPicPr>
          <p:cNvPr id="7" name="Picture 6">
            <a:extLst>
              <a:ext uri="{FF2B5EF4-FFF2-40B4-BE49-F238E27FC236}">
                <a16:creationId xmlns:a16="http://schemas.microsoft.com/office/drawing/2014/main" id="{0FB8F02B-322E-7038-C820-9F8EF1C0AFD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56741" y="890166"/>
            <a:ext cx="4540022" cy="5880825"/>
          </a:xfrm>
          <a:prstGeom prst="rect">
            <a:avLst/>
          </a:prstGeom>
        </p:spPr>
      </p:pic>
      <p:cxnSp>
        <p:nvCxnSpPr>
          <p:cNvPr id="9" name="Straight Arrow Connector 8">
            <a:extLst>
              <a:ext uri="{FF2B5EF4-FFF2-40B4-BE49-F238E27FC236}">
                <a16:creationId xmlns:a16="http://schemas.microsoft.com/office/drawing/2014/main" id="{2BA39122-26FC-67AC-7FBE-B39E55783E3A}"/>
              </a:ext>
            </a:extLst>
          </p:cNvPr>
          <p:cNvCxnSpPr/>
          <p:nvPr/>
        </p:nvCxnSpPr>
        <p:spPr>
          <a:xfrm>
            <a:off x="7044906" y="2852468"/>
            <a:ext cx="925902" cy="0"/>
          </a:xfrm>
          <a:prstGeom prst="straightConnector1">
            <a:avLst/>
          </a:prstGeom>
          <a:ln w="76200">
            <a:solidFill>
              <a:srgbClr val="3131C5"/>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0A7793D-FC8E-7050-4334-37D62FE3DF9F}"/>
              </a:ext>
            </a:extLst>
          </p:cNvPr>
          <p:cNvCxnSpPr/>
          <p:nvPr/>
        </p:nvCxnSpPr>
        <p:spPr>
          <a:xfrm>
            <a:off x="7044906" y="1360093"/>
            <a:ext cx="925902" cy="0"/>
          </a:xfrm>
          <a:prstGeom prst="straightConnector1">
            <a:avLst/>
          </a:prstGeom>
          <a:ln w="76200">
            <a:solidFill>
              <a:srgbClr val="3131C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0001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908FA-06F0-1833-C0A7-EC4B4F6595D5}"/>
              </a:ext>
            </a:extLst>
          </p:cNvPr>
          <p:cNvSpPr>
            <a:spLocks noGrp="1"/>
          </p:cNvSpPr>
          <p:nvPr>
            <p:ph type="title"/>
          </p:nvPr>
        </p:nvSpPr>
        <p:spPr/>
        <p:txBody>
          <a:bodyPr/>
          <a:lstStyle/>
          <a:p>
            <a:r>
              <a:rPr lang="en-AU" dirty="0"/>
              <a:t>Without Injection</a:t>
            </a:r>
            <a:endParaRPr lang="en-US" dirty="0"/>
          </a:p>
        </p:txBody>
      </p:sp>
      <p:sp>
        <p:nvSpPr>
          <p:cNvPr id="3" name="Text Placeholder 2">
            <a:extLst>
              <a:ext uri="{FF2B5EF4-FFF2-40B4-BE49-F238E27FC236}">
                <a16:creationId xmlns:a16="http://schemas.microsoft.com/office/drawing/2014/main" id="{AF7E6B1D-2F54-33C4-DA77-19360EC40F0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80599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48C0B-2B31-7C8E-40D6-1E1727EDE7E2}"/>
              </a:ext>
            </a:extLst>
          </p:cNvPr>
          <p:cNvSpPr>
            <a:spLocks noGrp="1"/>
          </p:cNvSpPr>
          <p:nvPr>
            <p:ph type="title"/>
          </p:nvPr>
        </p:nvSpPr>
        <p:spPr/>
        <p:txBody>
          <a:bodyPr/>
          <a:lstStyle/>
          <a:p>
            <a:r>
              <a:rPr lang="en-AU" dirty="0"/>
              <a:t>Direct Instantiation</a:t>
            </a:r>
            <a:endParaRPr lang="en-US" dirty="0"/>
          </a:p>
        </p:txBody>
      </p:sp>
      <p:pic>
        <p:nvPicPr>
          <p:cNvPr id="8" name="Picture 7">
            <a:extLst>
              <a:ext uri="{FF2B5EF4-FFF2-40B4-BE49-F238E27FC236}">
                <a16:creationId xmlns:a16="http://schemas.microsoft.com/office/drawing/2014/main" id="{5A844976-166D-9FD1-BA4C-267F7BB729A4}"/>
              </a:ext>
            </a:extLst>
          </p:cNvPr>
          <p:cNvPicPr>
            <a:picLocks noChangeAspect="1"/>
          </p:cNvPicPr>
          <p:nvPr/>
        </p:nvPicPr>
        <p:blipFill>
          <a:blip r:embed="rId3"/>
          <a:stretch>
            <a:fillRect/>
          </a:stretch>
        </p:blipFill>
        <p:spPr>
          <a:xfrm>
            <a:off x="2177451" y="878266"/>
            <a:ext cx="7837098" cy="5925099"/>
          </a:xfrm>
          <a:prstGeom prst="rect">
            <a:avLst/>
          </a:prstGeom>
        </p:spPr>
      </p:pic>
    </p:spTree>
    <p:extLst>
      <p:ext uri="{BB962C8B-B14F-4D97-AF65-F5344CB8AC3E}">
        <p14:creationId xmlns:p14="http://schemas.microsoft.com/office/powerpoint/2010/main" val="2226141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3FE50-32C1-A7C9-6CFA-743169EBC04F}"/>
              </a:ext>
            </a:extLst>
          </p:cNvPr>
          <p:cNvSpPr>
            <a:spLocks noGrp="1"/>
          </p:cNvSpPr>
          <p:nvPr>
            <p:ph type="title"/>
          </p:nvPr>
        </p:nvSpPr>
        <p:spPr/>
        <p:txBody>
          <a:bodyPr/>
          <a:lstStyle/>
          <a:p>
            <a:r>
              <a:rPr lang="en-AU" dirty="0"/>
              <a:t>Direct Instantiation</a:t>
            </a:r>
            <a:endParaRPr lang="en-US" dirty="0"/>
          </a:p>
        </p:txBody>
      </p:sp>
      <p:sp>
        <p:nvSpPr>
          <p:cNvPr id="3" name="Content Placeholder 2">
            <a:extLst>
              <a:ext uri="{FF2B5EF4-FFF2-40B4-BE49-F238E27FC236}">
                <a16:creationId xmlns:a16="http://schemas.microsoft.com/office/drawing/2014/main" id="{285202C5-6105-D608-4B4D-5E449BC046FF}"/>
              </a:ext>
            </a:extLst>
          </p:cNvPr>
          <p:cNvSpPr>
            <a:spLocks noGrp="1"/>
          </p:cNvSpPr>
          <p:nvPr>
            <p:ph idx="1"/>
          </p:nvPr>
        </p:nvSpPr>
        <p:spPr/>
        <p:txBody>
          <a:bodyPr/>
          <a:lstStyle/>
          <a:p>
            <a:r>
              <a:rPr lang="en-AU" dirty="0"/>
              <a:t>Hardcoded dependency</a:t>
            </a:r>
          </a:p>
          <a:p>
            <a:r>
              <a:rPr lang="en-AU" dirty="0"/>
              <a:t>Directly coupled to the type we depend on</a:t>
            </a:r>
          </a:p>
          <a:p>
            <a:r>
              <a:rPr lang="en-AU" dirty="0"/>
              <a:t>The dependency is directly created</a:t>
            </a:r>
          </a:p>
          <a:p>
            <a:pPr lvl="1"/>
            <a:r>
              <a:rPr lang="en-AU" dirty="0"/>
              <a:t>What if we need to change it?</a:t>
            </a:r>
          </a:p>
          <a:p>
            <a:pPr lvl="1"/>
            <a:r>
              <a:rPr lang="en-AU" dirty="0"/>
              <a:t>What if there are multiple constructors?</a:t>
            </a:r>
            <a:endParaRPr lang="en-US" dirty="0"/>
          </a:p>
        </p:txBody>
      </p:sp>
    </p:spTree>
    <p:extLst>
      <p:ext uri="{BB962C8B-B14F-4D97-AF65-F5344CB8AC3E}">
        <p14:creationId xmlns:p14="http://schemas.microsoft.com/office/powerpoint/2010/main" val="1917335326"/>
      </p:ext>
    </p:extLst>
  </p:cSld>
  <p:clrMapOvr>
    <a:masterClrMapping/>
  </p:clrMapOvr>
</p:sld>
</file>

<file path=ppt/theme/theme1.xml><?xml version="1.0" encoding="utf-8"?>
<a:theme xmlns:a="http://schemas.openxmlformats.org/drawingml/2006/main" name="Vista">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Vista Throwback">
      <a:majorFont>
        <a:latin typeface="Segoe UI"/>
        <a:ea typeface=""/>
        <a:cs typeface=""/>
      </a:majorFont>
      <a:minorFont>
        <a:latin typeface="Segoe UI"/>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ista" id="{37259A50-CC15-41DC-B077-8C04B69754F1}" vid="{AE286BE3-50D3-4944-8404-43EECAA1FF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Vista</Template>
  <TotalTime>2053</TotalTime>
  <Words>2199</Words>
  <Application>Microsoft Office PowerPoint</Application>
  <PresentationFormat>Widescreen</PresentationFormat>
  <Paragraphs>210</Paragraphs>
  <Slides>29</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Segoe UI</vt:lpstr>
      <vt:lpstr>Vista</vt:lpstr>
      <vt:lpstr>Dependency Injection</vt:lpstr>
      <vt:lpstr>What is Dependency Injection?</vt:lpstr>
      <vt:lpstr>Why Use Dependency Injection?</vt:lpstr>
      <vt:lpstr>Roles</vt:lpstr>
      <vt:lpstr>Setting the Stage</vt:lpstr>
      <vt:lpstr>Setting the Stage</vt:lpstr>
      <vt:lpstr>Without Injection</vt:lpstr>
      <vt:lpstr>Direct Instantiation</vt:lpstr>
      <vt:lpstr>Direct Instantiation</vt:lpstr>
      <vt:lpstr>Factory Method</vt:lpstr>
      <vt:lpstr>Factory Method</vt:lpstr>
      <vt:lpstr>Factory Object</vt:lpstr>
      <vt:lpstr>Factory Object</vt:lpstr>
      <vt:lpstr>Dependency Injection</vt:lpstr>
      <vt:lpstr>Dependency Injection</vt:lpstr>
      <vt:lpstr>Constructor Injection</vt:lpstr>
      <vt:lpstr>Constructor Injection</vt:lpstr>
      <vt:lpstr>Setter Injection</vt:lpstr>
      <vt:lpstr>Setter Injection</vt:lpstr>
      <vt:lpstr>Method Injection</vt:lpstr>
      <vt:lpstr>Method Injection</vt:lpstr>
      <vt:lpstr>Interface Injection</vt:lpstr>
      <vt:lpstr>Interface Injection</vt:lpstr>
      <vt:lpstr>Comparison</vt:lpstr>
      <vt:lpstr>Details</vt:lpstr>
      <vt:lpstr>Determining What To Inject</vt:lpstr>
      <vt:lpstr>Refactoring Code To Use Dependency Injection</vt:lpstr>
      <vt:lpstr>Disadvantages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Liam Whitelaw</dc:creator>
  <cp:lastModifiedBy>Liam Whitelaw</cp:lastModifiedBy>
  <cp:revision>130</cp:revision>
  <dcterms:created xsi:type="dcterms:W3CDTF">2023-03-05T21:04:51Z</dcterms:created>
  <dcterms:modified xsi:type="dcterms:W3CDTF">2023-03-08T16:47:37Z</dcterms:modified>
</cp:coreProperties>
</file>