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6950859" y="3391366"/>
            <a:ext cx="225796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@Value</a:t>
            </a:r>
          </a:p>
        </p:txBody>
      </p:sp>
      <p:sp>
        <p:nvSpPr>
          <p:cNvPr id="120" name="Shape 120"/>
          <p:cNvSpPr/>
          <p:nvPr/>
        </p:nvSpPr>
        <p:spPr>
          <a:xfrm>
            <a:off x="3191821" y="293963"/>
            <a:ext cx="223812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SpEL</a:t>
            </a:r>
          </a:p>
        </p:txBody>
      </p:sp>
      <p:sp>
        <p:nvSpPr>
          <p:cNvPr id="121" name="Shape 121"/>
          <p:cNvSpPr/>
          <p:nvPr/>
        </p:nvSpPr>
        <p:spPr>
          <a:xfrm>
            <a:off x="9249942" y="293963"/>
            <a:ext cx="1165796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Spring Expression Language</a:t>
            </a:r>
          </a:p>
        </p:txBody>
      </p:sp>
      <p:sp>
        <p:nvSpPr>
          <p:cNvPr id="122" name="Shape 122"/>
          <p:cNvSpPr/>
          <p:nvPr/>
        </p:nvSpPr>
        <p:spPr>
          <a:xfrm>
            <a:off x="4383462" y="3391366"/>
            <a:ext cx="336809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Expression</a:t>
            </a:r>
          </a:p>
        </p:txBody>
      </p:sp>
      <p:sp>
        <p:nvSpPr>
          <p:cNvPr id="123" name="Shape 123"/>
          <p:cNvSpPr/>
          <p:nvPr/>
        </p:nvSpPr>
        <p:spPr>
          <a:xfrm>
            <a:off x="584935" y="5020991"/>
            <a:ext cx="1556502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Classes,Variable,Methods,Constructors and Objects</a:t>
            </a:r>
          </a:p>
        </p:txBody>
      </p:sp>
      <p:sp>
        <p:nvSpPr>
          <p:cNvPr id="124" name="Shape 124"/>
          <p:cNvSpPr/>
          <p:nvPr/>
        </p:nvSpPr>
        <p:spPr>
          <a:xfrm>
            <a:off x="4855673" y="6834612"/>
            <a:ext cx="389377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and symbols</a:t>
            </a:r>
          </a:p>
        </p:txBody>
      </p:sp>
      <p:sp>
        <p:nvSpPr>
          <p:cNvPr id="125" name="Shape 125"/>
          <p:cNvSpPr/>
          <p:nvPr/>
        </p:nvSpPr>
        <p:spPr>
          <a:xfrm>
            <a:off x="696650" y="8648233"/>
            <a:ext cx="14097610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char,numerics,operators,keywords and special</a:t>
            </a:r>
          </a:p>
          <a:p>
            <a:pPr/>
            <a:r>
              <a:t>symbols which return a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2"/>
      <p:bldP build="whole" bldLvl="1" animBg="1" rev="0" advAuto="0" spid="122" grpId="3"/>
      <p:bldP build="whole" bldLvl="1" animBg="1" rev="0" advAuto="0" spid="123" grpId="5"/>
      <p:bldP build="whole" bldLvl="1" animBg="1" rev="0" advAuto="0" spid="124" grpId="6"/>
      <p:bldP build="whole" bldLvl="1" animBg="1" rev="0" advAuto="0" spid="119" grpId="4"/>
      <p:bldP build="whole" bldLvl="1" animBg="1" rev="0" advAuto="0" spid="125" grpId="7"/>
      <p:bldP build="whole" bldLvl="1" animBg="1" rev="0" advAuto="0" spid="1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7789932" y="2407737"/>
            <a:ext cx="788416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@value(“#{66+44}”)</a:t>
            </a:r>
          </a:p>
        </p:txBody>
      </p:sp>
      <p:sp>
        <p:nvSpPr>
          <p:cNvPr id="128" name="Shape 128"/>
          <p:cNvSpPr/>
          <p:nvPr/>
        </p:nvSpPr>
        <p:spPr>
          <a:xfrm>
            <a:off x="7685807" y="3945365"/>
            <a:ext cx="956437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@value(“#{5&gt;6?22:33”})</a:t>
            </a:r>
          </a:p>
        </p:txBody>
      </p:sp>
      <p:sp>
        <p:nvSpPr>
          <p:cNvPr id="129" name="Shape 129"/>
          <p:cNvSpPr/>
          <p:nvPr/>
        </p:nvSpPr>
        <p:spPr>
          <a:xfrm>
            <a:off x="1925688" y="7563932"/>
            <a:ext cx="594436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static methods</a:t>
            </a:r>
          </a:p>
        </p:txBody>
      </p:sp>
      <p:sp>
        <p:nvSpPr>
          <p:cNvPr id="130" name="Shape 130"/>
          <p:cNvSpPr/>
          <p:nvPr/>
        </p:nvSpPr>
        <p:spPr>
          <a:xfrm>
            <a:off x="9322900" y="7563932"/>
            <a:ext cx="629018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object methods</a:t>
            </a:r>
          </a:p>
        </p:txBody>
      </p:sp>
      <p:sp>
        <p:nvSpPr>
          <p:cNvPr id="131" name="Shape 131"/>
          <p:cNvSpPr/>
          <p:nvPr/>
        </p:nvSpPr>
        <p:spPr>
          <a:xfrm>
            <a:off x="17849421" y="7809259"/>
            <a:ext cx="37200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4"/>
      <p:bldP build="whole" bldLvl="1" animBg="1" rev="0" advAuto="0" spid="131" grpId="5"/>
      <p:bldP build="whole" bldLvl="1" animBg="1" rev="0" advAuto="0" spid="127" grpId="1"/>
      <p:bldP build="whole" bldLvl="1" animBg="1" rev="0" advAuto="0" spid="128" grpId="2"/>
      <p:bldP build="whole" bldLvl="1" animBg="1" rev="0" advAuto="0" spid="129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7027108" y="6197600"/>
            <a:ext cx="110657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T(class).method(param)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