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315" r:id="rId5"/>
    <p:sldId id="320" r:id="rId6"/>
    <p:sldId id="317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14" y="-642"/>
      </p:cViewPr>
      <p:guideLst>
        <p:guide orient="horz" pos="1296"/>
        <p:guide pos="47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E726-3461-7747-9EF2-43891A89A40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46BA-43B7-5F4D-BDBC-88646C33B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46BA-43B7-5F4D-BDBC-88646C33B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515600" cy="762000"/>
          </a:xfrm>
        </p:spPr>
        <p:txBody>
          <a:bodyPr lIns="0" tIns="0" rIns="0" bIns="0">
            <a:normAutofit/>
          </a:bodyPr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2483728"/>
          </a:xfr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13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8" userDrawn="1">
          <p15:clr>
            <a:srgbClr val="FBAE40"/>
          </p15:clr>
        </p15:guide>
        <p15:guide id="2" orient="horz" pos="1680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auto">
          <a:xfrm>
            <a:off x="4448336" y="2553677"/>
            <a:ext cx="3295329" cy="175064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9386-E374-834A-B45C-45B63802592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3681" userDrawn="1">
          <p15:clr>
            <a:srgbClr val="F26B43"/>
          </p15:clr>
        </p15:guide>
        <p15:guide id="4" pos="5745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  <p15:guide id="7" orient="horz" pos="3840" userDrawn="1">
          <p15:clr>
            <a:srgbClr val="F26B43"/>
          </p15:clr>
        </p15:guide>
        <p15:guide id="8" pos="5450" userDrawn="1">
          <p15:clr>
            <a:srgbClr val="F26B43"/>
          </p15:clr>
        </p15:guide>
        <p15:guide id="9" pos="1912" userDrawn="1">
          <p15:clr>
            <a:srgbClr val="F26B43"/>
          </p15:clr>
        </p15:guide>
        <p15:guide id="10" pos="2184" userDrawn="1">
          <p15:clr>
            <a:srgbClr val="F26B43"/>
          </p15:clr>
        </p15:guide>
        <p15:guide id="11" pos="39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.ly/espacio-webexteams" TargetMode="External"/><Relationship Id="rId2" Type="http://schemas.openxmlformats.org/officeDocument/2006/relationships/hyperlink" Target="mailto:hbenedicto@elnorte.com.ar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685800"/>
            <a:ext cx="6553200" cy="54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Cisco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Webex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 Meetings</a:t>
            </a:r>
            <a:b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</a:b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vs</a:t>
            </a:r>
            <a:b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</a:b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Cisco</a:t>
            </a:r>
            <a:r>
              <a:rPr kumimoji="0" lang="en-GB" sz="5000" b="0" i="0" u="none" strike="noStrike" kern="1200" cap="none" spc="0" normalizeH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 </a:t>
            </a:r>
            <a:r>
              <a:rPr kumimoji="0" lang="en-GB" sz="5000" b="0" i="0" u="none" strike="noStrike" kern="1200" cap="none" spc="0" normalizeH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Webex</a:t>
            </a:r>
            <a:r>
              <a:rPr kumimoji="0" lang="en-GB" sz="5000" b="0" i="0" u="none" strike="noStrike" kern="1200" cap="none" spc="0" normalizeH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 Teams</a:t>
            </a: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ea typeface="CiscoSansTT Thin" charset="0"/>
              <a:cs typeface="CiscoSansTT Thin" charset="0"/>
            </a:endParaRP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Traducción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 al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español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: Horacio Benedicto – Cia. De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Seguros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ea typeface="CiscoSansTT Thin" charset="0"/>
                <a:cs typeface="CiscoSansTT Thin" charset="0"/>
              </a:rPr>
              <a:t> El Norte S.A. - Argentina</a:t>
            </a: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dirty="0" err="1">
                <a:solidFill>
                  <a:srgbClr val="005073"/>
                </a:solidFill>
              </a:rPr>
              <a:t>Webex</a:t>
            </a:r>
            <a:r>
              <a:rPr lang="en-GB" sz="1400" dirty="0">
                <a:solidFill>
                  <a:srgbClr val="005073"/>
                </a:solidFill>
              </a:rPr>
              <a:t> Teams: </a:t>
            </a:r>
            <a:r>
              <a:rPr lang="en-GB" sz="1400" dirty="0">
                <a:solidFill>
                  <a:srgbClr val="005073"/>
                </a:solidFill>
                <a:hlinkClick r:id="rId2"/>
              </a:rPr>
              <a:t>hbenedicto@elnorte.com.ar</a:t>
            </a:r>
            <a:endParaRPr lang="en-GB" sz="1400" dirty="0">
              <a:solidFill>
                <a:srgbClr val="005073"/>
              </a:solidFill>
            </a:endParaRP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ea typeface="CiscoSansTT Thin" charset="0"/>
              <a:cs typeface="CiscoSansTT Thin" charset="0"/>
            </a:endParaRP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dirty="0" err="1">
                <a:solidFill>
                  <a:srgbClr val="005073"/>
                </a:solidFill>
              </a:rPr>
              <a:t>Únete</a:t>
            </a:r>
            <a:r>
              <a:rPr lang="en-GB" sz="1400" dirty="0">
                <a:solidFill>
                  <a:srgbClr val="005073"/>
                </a:solidFill>
              </a:rPr>
              <a:t> a </a:t>
            </a:r>
            <a:r>
              <a:rPr lang="en-GB" sz="1400" dirty="0" err="1">
                <a:solidFill>
                  <a:srgbClr val="005073"/>
                </a:solidFill>
              </a:rPr>
              <a:t>nuestro</a:t>
            </a:r>
            <a:r>
              <a:rPr lang="en-GB" sz="1400" dirty="0">
                <a:solidFill>
                  <a:srgbClr val="005073"/>
                </a:solidFill>
              </a:rPr>
              <a:t> </a:t>
            </a:r>
            <a:r>
              <a:rPr lang="en-GB" sz="1400" dirty="0" err="1">
                <a:solidFill>
                  <a:srgbClr val="005073"/>
                </a:solidFill>
              </a:rPr>
              <a:t>espacio</a:t>
            </a:r>
            <a:r>
              <a:rPr lang="en-GB" sz="1400" dirty="0">
                <a:solidFill>
                  <a:srgbClr val="005073"/>
                </a:solidFill>
              </a:rPr>
              <a:t> de </a:t>
            </a:r>
            <a:r>
              <a:rPr lang="en-GB" sz="1400" dirty="0" err="1">
                <a:solidFill>
                  <a:srgbClr val="005073"/>
                </a:solidFill>
              </a:rPr>
              <a:t>Webex</a:t>
            </a:r>
            <a:r>
              <a:rPr lang="en-GB" sz="1400" dirty="0">
                <a:solidFill>
                  <a:srgbClr val="005073"/>
                </a:solidFill>
              </a:rPr>
              <a:t> Teams: </a:t>
            </a: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ea typeface="CiscoSansTT Thin" charset="0"/>
              <a:cs typeface="CiscoSansTT Thin" charset="0"/>
            </a:endParaRPr>
          </a:p>
          <a:p>
            <a:pPr marL="0" marR="0" lvl="0" indent="0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dirty="0">
                <a:solidFill>
                  <a:srgbClr val="005073"/>
                </a:solidFill>
              </a:rPr>
              <a:t>                                </a:t>
            </a:r>
            <a:r>
              <a:rPr lang="es-ES" sz="1400" dirty="0">
                <a:solidFill>
                  <a:srgbClr val="005073"/>
                </a:solidFill>
                <a:hlinkClick r:id="rId3"/>
              </a:rPr>
              <a:t>Uso de </a:t>
            </a:r>
            <a:r>
              <a:rPr lang="es-ES" sz="1400" dirty="0" err="1">
                <a:solidFill>
                  <a:srgbClr val="005073"/>
                </a:solidFill>
                <a:hlinkClick r:id="rId3"/>
              </a:rPr>
              <a:t>Webex</a:t>
            </a:r>
            <a:r>
              <a:rPr lang="es-ES" sz="1400" dirty="0">
                <a:solidFill>
                  <a:srgbClr val="005073"/>
                </a:solidFill>
                <a:hlinkClick r:id="rId3"/>
              </a:rPr>
              <a:t> Meetings y </a:t>
            </a:r>
            <a:r>
              <a:rPr lang="es-ES" sz="1400" dirty="0" err="1">
                <a:solidFill>
                  <a:srgbClr val="005073"/>
                </a:solidFill>
                <a:hlinkClick r:id="rId3"/>
              </a:rPr>
              <a:t>Teams</a:t>
            </a:r>
            <a:r>
              <a:rPr lang="es-ES" sz="1400" dirty="0">
                <a:solidFill>
                  <a:srgbClr val="005073"/>
                </a:solidFill>
                <a:hlinkClick r:id="rId3"/>
              </a:rPr>
              <a:t> - Español y </a:t>
            </a:r>
            <a:r>
              <a:rPr lang="es-ES" sz="1400" dirty="0" err="1">
                <a:solidFill>
                  <a:srgbClr val="005073"/>
                </a:solidFill>
                <a:hlinkClick r:id="rId3"/>
              </a:rPr>
              <a:t>Portugues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ea typeface="CiscoSansTT Thin" charset="0"/>
              <a:cs typeface="CiscoSansTT Thin" charset="0"/>
            </a:endParaRPr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auto">
          <a:xfrm>
            <a:off x="10159255" y="5380434"/>
            <a:ext cx="1346945" cy="715566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5739"/>
            <a:ext cx="10515600" cy="762000"/>
          </a:xfrm>
        </p:spPr>
        <p:txBody>
          <a:bodyPr>
            <a:noAutofit/>
          </a:bodyPr>
          <a:lstStyle/>
          <a:p>
            <a:r>
              <a:rPr lang="en-GB"/>
              <a:t>Cisco </a:t>
            </a:r>
            <a:r>
              <a:rPr lang="en-GB" err="1"/>
              <a:t>Webex</a:t>
            </a:r>
            <a:r>
              <a:rPr lang="en-GB"/>
              <a:t> Meetings vs Cisco </a:t>
            </a:r>
            <a:r>
              <a:rPr lang="en-GB" err="1"/>
              <a:t>Webex</a:t>
            </a:r>
            <a:r>
              <a:rPr lang="en-GB"/>
              <a:t> Teams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2191910"/>
            <a:ext cx="2349500" cy="1969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 Meetings y </a:t>
            </a: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err="1">
                <a:latin typeface="+mj-lt"/>
              </a:rPr>
              <a:t>Teams</a:t>
            </a:r>
            <a:r>
              <a:rPr lang="es-ES" sz="1200" dirty="0">
                <a:latin typeface="+mj-lt"/>
              </a:rPr>
              <a:t> son excelentes en lo que hacen. </a:t>
            </a:r>
          </a:p>
          <a:p>
            <a:pPr>
              <a:spcAft>
                <a:spcPts val="1200"/>
              </a:spcAft>
            </a:pPr>
            <a:r>
              <a:rPr lang="es-ES" sz="1200" dirty="0">
                <a:latin typeface="+mj-lt"/>
              </a:rPr>
              <a:t>Si tiene ambas, notará que hay algunas funcionalidades que se superponen. </a:t>
            </a:r>
          </a:p>
          <a:p>
            <a:pPr>
              <a:spcAft>
                <a:spcPts val="1200"/>
              </a:spcAft>
            </a:pPr>
            <a:r>
              <a:rPr lang="es-ES" sz="1200" dirty="0">
                <a:latin typeface="+mj-lt"/>
              </a:rPr>
              <a:t>Cuándo usar cada uno es una preferencia personal, pero aquí hay algunas recomendaciones para ayudar a guiarlo.</a:t>
            </a:r>
            <a:endParaRPr lang="en-US" sz="1200" dirty="0"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12" y="1982524"/>
            <a:ext cx="974298" cy="9742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74" y="1981200"/>
            <a:ext cx="974298" cy="974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56B8D-584F-A148-A3C6-53F0F3FDACDC}"/>
              </a:ext>
            </a:extLst>
          </p:cNvPr>
          <p:cNvSpPr txBox="1"/>
          <p:nvPr/>
        </p:nvSpPr>
        <p:spPr>
          <a:xfrm>
            <a:off x="4570012" y="2133600"/>
            <a:ext cx="2376488" cy="2846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 err="1">
                <a:solidFill>
                  <a:schemeClr val="accent1"/>
                </a:solidFill>
              </a:rPr>
              <a:t>Cuándo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debo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utilizar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err="1">
                <a:solidFill>
                  <a:schemeClr val="accent1"/>
                </a:solidFill>
              </a:rPr>
              <a:t>Webex</a:t>
            </a:r>
            <a:r>
              <a:rPr lang="en-GB" dirty="0">
                <a:solidFill>
                  <a:schemeClr val="accent1"/>
                </a:solidFill>
              </a:rPr>
              <a:t> Meetings?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s-ES" sz="1200" dirty="0">
                <a:latin typeface="+mj-lt"/>
              </a:rPr>
              <a:t>Todo lo que pueda hacer en una reunión cara a cara, lo puede hacer en una reunión </a:t>
            </a: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. </a:t>
            </a: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 Meetings es su lugar de encuentro virtual donde podrá reunirse con otras personas en tiempo real. Puede compartir la pantalla, documentos, grabar la reunión, chatear, pasar el control del teclado y mucho más. Cualquiera puede unirse desde un navegador web, la aplicación de escritorio o un dispositivo móvil.</a:t>
            </a:r>
            <a:endParaRPr lang="en-GB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56B8D-584F-A148-A3C6-53F0F3FDACDC}"/>
              </a:ext>
            </a:extLst>
          </p:cNvPr>
          <p:cNvSpPr txBox="1"/>
          <p:nvPr/>
        </p:nvSpPr>
        <p:spPr>
          <a:xfrm>
            <a:off x="9126303" y="2133600"/>
            <a:ext cx="2378572" cy="358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 err="1">
                <a:solidFill>
                  <a:schemeClr val="accent1"/>
                </a:solidFill>
              </a:rPr>
              <a:t>Cuándo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debo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usar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 err="1">
                <a:solidFill>
                  <a:schemeClr val="accent1"/>
                </a:solidFill>
              </a:rPr>
              <a:t>Webex</a:t>
            </a:r>
            <a:r>
              <a:rPr lang="en-GB" dirty="0">
                <a:solidFill>
                  <a:schemeClr val="accent1"/>
                </a:solidFill>
              </a:rPr>
              <a:t> Teams?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err="1">
                <a:latin typeface="+mj-lt"/>
              </a:rPr>
              <a:t>Teams</a:t>
            </a:r>
            <a:r>
              <a:rPr lang="es-ES" sz="1200" dirty="0">
                <a:latin typeface="+mj-lt"/>
              </a:rPr>
              <a:t> va más allá de la reunión en sí. Después de todo, las reuniones son sólo una parte de un trabajo en equipo. </a:t>
            </a: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 </a:t>
            </a:r>
            <a:r>
              <a:rPr lang="es-ES" sz="1200" dirty="0" err="1">
                <a:latin typeface="+mj-lt"/>
              </a:rPr>
              <a:t>Teams</a:t>
            </a:r>
            <a:r>
              <a:rPr lang="es-ES" sz="1200" dirty="0">
                <a:latin typeface="+mj-lt"/>
              </a:rPr>
              <a:t> integra toda la experiencia de colaboración; antes, durante y después de las reuniones. Cree grupos para intereses o flujos de trabajo compartidos, publique y encuentre documentos previamente compartidos, redacte y envíe mensajes, cree y revise pizarras. Usted obtiene la misma experiencia ya sea que la use en su PC con Windows, Mac, aplicación web o dispositivo móvil.</a:t>
            </a:r>
            <a:endParaRPr lang="en-GB" sz="12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9708" y="-79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1981200"/>
            <a:ext cx="4495800" cy="3429000"/>
            <a:chOff x="3276600" y="1981200"/>
            <a:chExt cx="4495800" cy="30480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772400" y="1981200"/>
              <a:ext cx="0" cy="3048000"/>
            </a:xfrm>
            <a:prstGeom prst="line">
              <a:avLst/>
            </a:prstGeom>
            <a:ln w="317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1981200"/>
              <a:ext cx="0" cy="3048000"/>
            </a:xfrm>
            <a:prstGeom prst="line">
              <a:avLst/>
            </a:prstGeom>
            <a:ln w="317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261209" y="1598343"/>
            <a:ext cx="4240497" cy="4563918"/>
          </a:xfrm>
          <a:prstGeom prst="roundRect">
            <a:avLst>
              <a:gd name="adj" fmla="val 10111"/>
            </a:avLst>
          </a:prstGeom>
          <a:solidFill>
            <a:schemeClr val="bg1">
              <a:lumMod val="95000"/>
            </a:schemeClr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85799" y="1645574"/>
            <a:ext cx="4244992" cy="4497967"/>
          </a:xfrm>
          <a:prstGeom prst="roundRect">
            <a:avLst>
              <a:gd name="adj" fmla="val 10111"/>
            </a:avLst>
          </a:prstGeom>
          <a:solidFill>
            <a:schemeClr val="bg1">
              <a:lumMod val="95000"/>
            </a:schemeClr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419600" y="1981200"/>
            <a:ext cx="3352800" cy="3657600"/>
          </a:xfrm>
          <a:prstGeom prst="roundRect">
            <a:avLst>
              <a:gd name="adj" fmla="val 10111"/>
            </a:avLst>
          </a:prstGeom>
          <a:solidFill>
            <a:schemeClr val="bg1"/>
          </a:solidFill>
          <a:ln w="317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2112" y="595665"/>
            <a:ext cx="10820400" cy="737609"/>
          </a:xfrm>
        </p:spPr>
        <p:txBody>
          <a:bodyPr>
            <a:noAutofit/>
          </a:bodyPr>
          <a:lstStyle/>
          <a:p>
            <a:r>
              <a:rPr lang="en-GB" dirty="0" err="1"/>
              <a:t>Mejores</a:t>
            </a:r>
            <a:r>
              <a:rPr lang="en-GB" dirty="0"/>
              <a:t> </a:t>
            </a:r>
            <a:r>
              <a:rPr lang="en-GB" dirty="0" err="1"/>
              <a:t>prácticas</a:t>
            </a:r>
            <a:r>
              <a:rPr lang="en-GB" dirty="0"/>
              <a:t>: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herramienta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y </a:t>
            </a:r>
            <a:r>
              <a:rPr lang="en-GB" dirty="0" err="1"/>
              <a:t>cuándo</a:t>
            </a:r>
            <a:r>
              <a:rPr lang="en-GB" dirty="0"/>
              <a:t> </a:t>
            </a:r>
            <a:r>
              <a:rPr lang="en-GB" dirty="0" err="1"/>
              <a:t>usarla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0FCD5-D198-0E44-BEE1-C5F89E636B8D}"/>
              </a:ext>
            </a:extLst>
          </p:cNvPr>
          <p:cNvSpPr txBox="1"/>
          <p:nvPr/>
        </p:nvSpPr>
        <p:spPr>
          <a:xfrm>
            <a:off x="8233317" y="1698417"/>
            <a:ext cx="2971800" cy="4363770"/>
          </a:xfrm>
          <a:prstGeom prst="rect">
            <a:avLst/>
          </a:prstGeom>
          <a:noFill/>
        </p:spPr>
        <p:txBody>
          <a:bodyPr wrap="square" lIns="0" tIns="0" rIns="0" bIns="0" numCol="1" spcCol="360000" rtlCol="0" anchor="t">
            <a:no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1"/>
                </a:solidFill>
              </a:rPr>
              <a:t>Cisco </a:t>
            </a:r>
            <a:r>
              <a:rPr lang="en-GB" sz="2400" dirty="0" err="1">
                <a:solidFill>
                  <a:schemeClr val="accent1"/>
                </a:solidFill>
              </a:rPr>
              <a:t>Webex</a:t>
            </a:r>
            <a:r>
              <a:rPr lang="en-GB" sz="2400" dirty="0">
                <a:solidFill>
                  <a:schemeClr val="accent1"/>
                </a:solidFill>
              </a:rPr>
              <a:t> Teams</a:t>
            </a:r>
            <a:endParaRPr lang="en-GB" sz="2400" dirty="0"/>
          </a:p>
          <a:p>
            <a:pPr>
              <a:spcAft>
                <a:spcPts val="1200"/>
              </a:spcAft>
            </a:pPr>
            <a:r>
              <a:rPr lang="es-ES" sz="1200" b="1" dirty="0"/>
              <a:t>Continuar la conversación</a:t>
            </a:r>
          </a:p>
          <a:p>
            <a:pPr>
              <a:spcAft>
                <a:spcPts val="1200"/>
              </a:spcAft>
            </a:pPr>
            <a:r>
              <a:rPr lang="es-ES" sz="1200" b="1" dirty="0"/>
              <a:t>Utilice los equipos de </a:t>
            </a:r>
            <a:r>
              <a:rPr lang="es-ES" sz="1200" b="1" dirty="0" err="1"/>
              <a:t>Webex</a:t>
            </a:r>
            <a:r>
              <a:rPr lang="es-ES" sz="1200" b="1" dirty="0"/>
              <a:t> - Dentro de sus espacios, puede iniciar una conversación antes, durante o después de la reunión, manteniendo la conversación viva y todo el mundo en el buen camino.</a:t>
            </a:r>
          </a:p>
          <a:p>
            <a:pPr>
              <a:spcAft>
                <a:spcPts val="1200"/>
              </a:spcAft>
            </a:pPr>
            <a:r>
              <a:rPr lang="es-ES" sz="1200" b="1" dirty="0"/>
              <a:t>Para pizarrones blancos</a:t>
            </a:r>
          </a:p>
          <a:p>
            <a:pPr>
              <a:spcAft>
                <a:spcPts val="1200"/>
              </a:spcAft>
            </a:pPr>
            <a:r>
              <a:rPr lang="es-ES" sz="1200" b="1" dirty="0"/>
              <a:t>Utilice los equipos de </a:t>
            </a:r>
            <a:r>
              <a:rPr lang="es-ES" sz="1200" b="1" dirty="0" err="1"/>
              <a:t>Webex</a:t>
            </a:r>
            <a:r>
              <a:rPr lang="es-ES" sz="1200" b="1" dirty="0"/>
              <a:t> para crear pizarras en las reuniones que puede seguir editando incluso después de la reunión. Se guardan automáticamente en su espacio para que todos los vean, editen y revisen.</a:t>
            </a:r>
          </a:p>
          <a:p>
            <a:pPr>
              <a:spcAft>
                <a:spcPts val="1200"/>
              </a:spcAft>
            </a:pPr>
            <a:r>
              <a:rPr lang="es-ES" sz="1200" b="1" dirty="0"/>
              <a:t>Archivos y documentos</a:t>
            </a:r>
          </a:p>
          <a:p>
            <a:pPr>
              <a:spcAft>
                <a:spcPts val="1200"/>
              </a:spcAft>
            </a:pPr>
            <a:r>
              <a:rPr lang="es-ES" sz="1200" b="1" dirty="0"/>
              <a:t>Una gran característica en los equipos </a:t>
            </a:r>
            <a:r>
              <a:rPr lang="es-ES" sz="1200" b="1" dirty="0" err="1"/>
              <a:t>Webex</a:t>
            </a:r>
            <a:r>
              <a:rPr lang="es-ES" sz="1200" b="1" dirty="0"/>
              <a:t>, es que todos los archivos y documentos compartidos se almacenan en su espacio y son fácilmente </a:t>
            </a:r>
            <a:r>
              <a:rPr lang="es-ES" sz="1200" b="1" dirty="0" err="1"/>
              <a:t>buscables</a:t>
            </a:r>
            <a:r>
              <a:rPr lang="es-ES" sz="1200" b="1" dirty="0"/>
              <a:t>.</a:t>
            </a:r>
            <a:endParaRPr lang="en-GB" sz="1200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GB" sz="1200" dirty="0"/>
              <a:t> </a:t>
            </a:r>
            <a:endParaRPr lang="en-US" sz="1200" dirty="0"/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0FCD5-D198-0E44-BEE1-C5F89E636B8D}"/>
              </a:ext>
            </a:extLst>
          </p:cNvPr>
          <p:cNvSpPr txBox="1"/>
          <p:nvPr/>
        </p:nvSpPr>
        <p:spPr>
          <a:xfrm>
            <a:off x="4724400" y="3276600"/>
            <a:ext cx="2743200" cy="2057400"/>
          </a:xfrm>
          <a:prstGeom prst="rect">
            <a:avLst/>
          </a:prstGeom>
          <a:noFill/>
        </p:spPr>
        <p:txBody>
          <a:bodyPr wrap="square" lIns="0" tIns="0" rIns="0" bIns="0" numCol="1" spcCol="360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llamar</a:t>
            </a:r>
            <a:r>
              <a:rPr lang="en-GB" dirty="0"/>
              <a:t>!</a:t>
            </a:r>
            <a:br>
              <a:rPr lang="en-GB" dirty="0"/>
            </a:br>
            <a:r>
              <a:rPr lang="en-GB" sz="1200" b="1" dirty="0"/>
              <a:t>Ad-hoc, 1:1 or reunions </a:t>
            </a:r>
            <a:r>
              <a:rPr lang="en-GB" sz="1200" b="1" dirty="0" err="1"/>
              <a:t>internas</a:t>
            </a:r>
            <a:r>
              <a:rPr lang="en-GB" sz="1200" b="1" dirty="0"/>
              <a:t> de </a:t>
            </a:r>
            <a:r>
              <a:rPr lang="en-GB" sz="1200" b="1" dirty="0" err="1"/>
              <a:t>grupo</a:t>
            </a:r>
            <a:endParaRPr lang="en-GB" sz="1200" b="1" dirty="0"/>
          </a:p>
          <a:p>
            <a:pPr algn="ctr">
              <a:spcAft>
                <a:spcPts val="600"/>
              </a:spcAft>
            </a:pPr>
            <a:r>
              <a:rPr lang="es-ES" sz="1200" dirty="0">
                <a:latin typeface="+mj-lt"/>
              </a:rPr>
              <a:t>Si tienes un espacio 1:1 con una persona, es fácil llamarla desde </a:t>
            </a:r>
            <a:r>
              <a:rPr lang="es-ES" sz="1200" dirty="0" err="1">
                <a:latin typeface="+mj-lt"/>
              </a:rPr>
              <a:t>Teams</a:t>
            </a:r>
            <a:r>
              <a:rPr lang="es-ES" sz="1200" dirty="0">
                <a:latin typeface="+mj-lt"/>
              </a:rPr>
              <a:t>. Sin embargo, si tiene reuniones de equipo semanales, es posible que prefiera programar una reunión </a:t>
            </a:r>
            <a:r>
              <a:rPr lang="es-ES" sz="1200" dirty="0" err="1">
                <a:latin typeface="+mj-lt"/>
              </a:rPr>
              <a:t>Webex</a:t>
            </a:r>
            <a:r>
              <a:rPr lang="es-ES" sz="1200" dirty="0">
                <a:latin typeface="+mj-lt"/>
              </a:rPr>
              <a:t> recurrente en su calendario.</a:t>
            </a:r>
            <a:endParaRPr lang="en-GB" sz="1200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19688" y="2546035"/>
            <a:ext cx="552625" cy="889591"/>
            <a:chOff x="8991600" y="399867"/>
            <a:chExt cx="1455352" cy="2342761"/>
          </a:xfrm>
        </p:grpSpPr>
        <p:sp>
          <p:nvSpPr>
            <p:cNvPr id="26" name="Freeform 530"/>
            <p:cNvSpPr>
              <a:spLocks noChangeAspect="1"/>
            </p:cNvSpPr>
            <p:nvPr/>
          </p:nvSpPr>
          <p:spPr bwMode="auto">
            <a:xfrm>
              <a:off x="8991600" y="399867"/>
              <a:ext cx="1455352" cy="962348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2"/>
            </a:solidFill>
            <a:ln w="3175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31"/>
            <p:cNvSpPr>
              <a:spLocks noChangeAspect="1" noChangeArrowheads="1"/>
            </p:cNvSpPr>
            <p:nvPr/>
          </p:nvSpPr>
          <p:spPr bwMode="auto">
            <a:xfrm>
              <a:off x="9484604" y="2285121"/>
              <a:ext cx="457507" cy="457507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32"/>
            <p:cNvSpPr>
              <a:spLocks noChangeAspect="1"/>
            </p:cNvSpPr>
            <p:nvPr/>
          </p:nvSpPr>
          <p:spPr bwMode="auto">
            <a:xfrm>
              <a:off x="9476716" y="1125573"/>
              <a:ext cx="970232" cy="97023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3"/>
            <p:cNvSpPr>
              <a:spLocks noChangeAspect="1"/>
            </p:cNvSpPr>
            <p:nvPr/>
          </p:nvSpPr>
          <p:spPr bwMode="auto">
            <a:xfrm>
              <a:off x="9969720" y="884983"/>
              <a:ext cx="477228" cy="477228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49DAFF"/>
            </a:solidFill>
            <a:ln w="3175">
              <a:solidFill>
                <a:srgbClr val="49DAF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580FCD5-D198-0E44-BEE1-C5F89E636B8D}"/>
              </a:ext>
            </a:extLst>
          </p:cNvPr>
          <p:cNvSpPr txBox="1"/>
          <p:nvPr/>
        </p:nvSpPr>
        <p:spPr>
          <a:xfrm>
            <a:off x="1061983" y="1698417"/>
            <a:ext cx="3048000" cy="4445124"/>
          </a:xfrm>
          <a:prstGeom prst="rect">
            <a:avLst/>
          </a:prstGeom>
          <a:noFill/>
        </p:spPr>
        <p:txBody>
          <a:bodyPr wrap="square" lIns="0" tIns="0" rIns="0" bIns="0" numCol="1" spcCol="36000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accent1"/>
                </a:solidFill>
              </a:rPr>
              <a:t>Cisco </a:t>
            </a:r>
            <a:r>
              <a:rPr lang="en-GB" sz="2400" dirty="0" err="1">
                <a:solidFill>
                  <a:schemeClr val="accent1"/>
                </a:solidFill>
              </a:rPr>
              <a:t>Webex</a:t>
            </a:r>
            <a:r>
              <a:rPr lang="en-GB" sz="2400" dirty="0">
                <a:solidFill>
                  <a:schemeClr val="accent1"/>
                </a:solidFill>
              </a:rPr>
              <a:t> Meetings</a:t>
            </a:r>
            <a:endParaRPr lang="en-GB" sz="2400" dirty="0"/>
          </a:p>
          <a:p>
            <a:pPr>
              <a:spcAft>
                <a:spcPts val="600"/>
              </a:spcAft>
            </a:pPr>
            <a:r>
              <a:rPr lang="es-ES" sz="1200" b="1" dirty="0"/>
              <a:t>Reuniones programadas, con el cliente o más formales.</a:t>
            </a:r>
          </a:p>
          <a:p>
            <a:pPr>
              <a:spcAft>
                <a:spcPts val="600"/>
              </a:spcAft>
            </a:pPr>
            <a:r>
              <a:rPr lang="es-ES" sz="1200" b="1" dirty="0"/>
              <a:t>Las reuniones </a:t>
            </a:r>
            <a:r>
              <a:rPr lang="es-ES" sz="1200" b="1" dirty="0" err="1"/>
              <a:t>Webex</a:t>
            </a:r>
            <a:r>
              <a:rPr lang="es-ES" sz="1200" b="1" dirty="0"/>
              <a:t> son fáciles de programar y modificar.  Los asistentes pueden unirse desde la aplicación </a:t>
            </a:r>
            <a:r>
              <a:rPr lang="es-ES" sz="1200" b="1" dirty="0" err="1"/>
              <a:t>Webex</a:t>
            </a:r>
            <a:r>
              <a:rPr lang="es-ES" sz="1200" b="1" dirty="0"/>
              <a:t> o desde la aplicación </a:t>
            </a:r>
            <a:r>
              <a:rPr lang="es-ES" sz="1200" b="1" dirty="0" err="1"/>
              <a:t>Teams</a:t>
            </a:r>
            <a:r>
              <a:rPr lang="es-ES" sz="1200" b="1" dirty="0"/>
              <a:t> - escritorio o móvil.</a:t>
            </a:r>
          </a:p>
          <a:p>
            <a:pPr>
              <a:spcAft>
                <a:spcPts val="600"/>
              </a:spcAft>
            </a:pPr>
            <a:r>
              <a:rPr lang="es-ES" sz="1200" b="1" dirty="0"/>
              <a:t> Entrega de presentaciones.</a:t>
            </a:r>
          </a:p>
          <a:p>
            <a:pPr>
              <a:spcAft>
                <a:spcPts val="600"/>
              </a:spcAft>
            </a:pPr>
            <a:r>
              <a:rPr lang="es-ES" sz="1200" b="1" dirty="0" err="1"/>
              <a:t>Webex</a:t>
            </a:r>
            <a:r>
              <a:rPr lang="es-ES" sz="1200" b="1" dirty="0"/>
              <a:t> Meetings gana aquí, puede cargar sus documentos antes de que los asistentes se hayan unido y compartir la presentación dentro de la ventana de la reunión para asegurarse de que todos los ojos están puestos en su contenido, no en todo su escritorio.</a:t>
            </a:r>
          </a:p>
          <a:p>
            <a:pPr>
              <a:spcAft>
                <a:spcPts val="600"/>
              </a:spcAft>
            </a:pPr>
            <a:r>
              <a:rPr lang="es-ES" sz="1200" b="1" dirty="0"/>
              <a:t>Más control de la experiencia de la reunión.</a:t>
            </a:r>
          </a:p>
          <a:p>
            <a:pPr>
              <a:spcAft>
                <a:spcPts val="600"/>
              </a:spcAft>
            </a:pPr>
            <a:r>
              <a:rPr lang="es-ES" sz="1200" b="1" dirty="0" err="1"/>
              <a:t>Webex</a:t>
            </a:r>
            <a:r>
              <a:rPr lang="es-ES" sz="1200" b="1" dirty="0"/>
              <a:t> Meetings permite un tipo de reunión más profesional. Puede silenciar a todos los asistentes al entrar para reducir el ruido de fondo. Fije el video del presentador para que todos se enfoquen en el mensaje.</a:t>
            </a:r>
            <a:endParaRPr lang="en-GB" sz="1200" dirty="0"/>
          </a:p>
          <a:p>
            <a:pPr>
              <a:spcAft>
                <a:spcPts val="600"/>
              </a:spcAft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90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Cuadro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de </a:t>
            </a:r>
            <a:r>
              <a:rPr lang="en-US" dirty="0" err="1"/>
              <a:t>comparación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66908"/>
              </p:ext>
            </p:extLst>
          </p:nvPr>
        </p:nvGraphicFramePr>
        <p:xfrm>
          <a:off x="700652" y="1376363"/>
          <a:ext cx="5166748" cy="482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4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necesito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0" marR="61957" marT="0" marB="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programar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reuniones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iniciar</a:t>
                      </a:r>
                      <a:r>
                        <a:rPr lang="en-GB" sz="1400" dirty="0">
                          <a:latin typeface="+mj-lt"/>
                        </a:rPr>
                        <a:t> una </a:t>
                      </a:r>
                      <a:r>
                        <a:rPr lang="en-GB" sz="1400" dirty="0" err="1">
                          <a:latin typeface="+mj-lt"/>
                        </a:rPr>
                        <a:t>reunión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instantánea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654226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unirse</a:t>
                      </a:r>
                      <a:r>
                        <a:rPr lang="en-GB" sz="1400" dirty="0">
                          <a:latin typeface="+mj-lt"/>
                        </a:rPr>
                        <a:t> a una </a:t>
                      </a:r>
                      <a:r>
                        <a:rPr lang="en-GB" sz="1400" dirty="0" err="1">
                          <a:latin typeface="+mj-lt"/>
                        </a:rPr>
                        <a:t>reunión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9934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compartir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pantalla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durante</a:t>
                      </a:r>
                      <a:r>
                        <a:rPr lang="en-GB" sz="1400" dirty="0">
                          <a:latin typeface="+mj-lt"/>
                        </a:rPr>
                        <a:t> una </a:t>
                      </a:r>
                      <a:r>
                        <a:rPr lang="en-GB" sz="1400" dirty="0" err="1">
                          <a:latin typeface="+mj-lt"/>
                        </a:rPr>
                        <a:t>reunión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compartir</a:t>
                      </a:r>
                      <a:r>
                        <a:rPr lang="en-GB" sz="1400" dirty="0">
                          <a:latin typeface="+mj-lt"/>
                        </a:rPr>
                        <a:t> mi </a:t>
                      </a:r>
                      <a:r>
                        <a:rPr lang="en-GB" sz="1400" dirty="0" err="1">
                          <a:latin typeface="+mj-lt"/>
                        </a:rPr>
                        <a:t>pantalla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en</a:t>
                      </a:r>
                      <a:r>
                        <a:rPr lang="en-GB" sz="1400" dirty="0">
                          <a:latin typeface="+mj-lt"/>
                        </a:rPr>
                        <a:t> una </a:t>
                      </a:r>
                      <a:r>
                        <a:rPr lang="en-GB" sz="1400" dirty="0" err="1">
                          <a:latin typeface="+mj-lt"/>
                        </a:rPr>
                        <a:t>sala</a:t>
                      </a:r>
                      <a:r>
                        <a:rPr lang="en-GB" sz="1400" dirty="0">
                          <a:latin typeface="+mj-lt"/>
                        </a:rPr>
                        <a:t> de </a:t>
                      </a:r>
                      <a:r>
                        <a:rPr lang="en-GB" sz="1400" dirty="0" err="1">
                          <a:latin typeface="+mj-lt"/>
                        </a:rPr>
                        <a:t>videoconferencia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chatear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en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tiempo</a:t>
                      </a:r>
                      <a:r>
                        <a:rPr lang="en-GB" sz="1400" dirty="0">
                          <a:latin typeface="+mj-lt"/>
                        </a:rPr>
                        <a:t> real con un </a:t>
                      </a:r>
                      <a:r>
                        <a:rPr lang="en-GB" sz="1400" dirty="0" err="1">
                          <a:latin typeface="+mj-lt"/>
                        </a:rPr>
                        <a:t>colega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chatear</a:t>
                      </a:r>
                      <a:r>
                        <a:rPr lang="en-GB" sz="1400" dirty="0">
                          <a:latin typeface="+mj-lt"/>
                        </a:rPr>
                        <a:t> con multiples </a:t>
                      </a:r>
                      <a:r>
                        <a:rPr lang="en-GB" sz="1400" dirty="0" err="1">
                          <a:latin typeface="+mj-lt"/>
                        </a:rPr>
                        <a:t>colegas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como</a:t>
                      </a:r>
                      <a:r>
                        <a:rPr lang="en-GB" sz="1400" dirty="0">
                          <a:latin typeface="+mj-lt"/>
                        </a:rPr>
                        <a:t> un </a:t>
                      </a:r>
                      <a:r>
                        <a:rPr lang="en-GB" sz="1400" dirty="0" err="1">
                          <a:latin typeface="+mj-lt"/>
                        </a:rPr>
                        <a:t>grupo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85550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hacer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pizarras</a:t>
                      </a:r>
                      <a:r>
                        <a:rPr lang="en-GB" sz="1400" dirty="0">
                          <a:latin typeface="+mj-lt"/>
                        </a:rPr>
                        <a:t> con </a:t>
                      </a:r>
                      <a:r>
                        <a:rPr lang="en-GB" sz="1400" dirty="0" err="1">
                          <a:latin typeface="+mj-lt"/>
                        </a:rPr>
                        <a:t>otros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s-ES" sz="1400" dirty="0">
                          <a:latin typeface="+mj-lt"/>
                        </a:rPr>
                        <a:t>compartir mi pizarra con otros en cualquier momento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guardar</a:t>
                      </a:r>
                      <a:r>
                        <a:rPr lang="en-GB" sz="1400" dirty="0">
                          <a:latin typeface="+mj-lt"/>
                        </a:rPr>
                        <a:t> </a:t>
                      </a:r>
                      <a:r>
                        <a:rPr lang="en-GB" sz="1400" dirty="0" err="1">
                          <a:latin typeface="+mj-lt"/>
                        </a:rPr>
                        <a:t>documentos</a:t>
                      </a:r>
                      <a:r>
                        <a:rPr lang="en-GB" sz="1400" dirty="0">
                          <a:latin typeface="+mj-lt"/>
                        </a:rPr>
                        <a:t> y </a:t>
                      </a:r>
                      <a:r>
                        <a:rPr lang="en-GB" sz="1400" dirty="0" err="1">
                          <a:latin typeface="+mj-lt"/>
                        </a:rPr>
                        <a:t>archivos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j-lt"/>
                        </a:rPr>
                        <a:t>…</a:t>
                      </a:r>
                      <a:r>
                        <a:rPr lang="en-GB" sz="1400" dirty="0" err="1">
                          <a:latin typeface="+mj-lt"/>
                        </a:rPr>
                        <a:t>grabar</a:t>
                      </a:r>
                      <a:r>
                        <a:rPr lang="en-GB" sz="1400" dirty="0">
                          <a:latin typeface="+mj-lt"/>
                        </a:rPr>
                        <a:t> una </a:t>
                      </a:r>
                      <a:r>
                        <a:rPr lang="en-GB" sz="1400" dirty="0" err="1">
                          <a:latin typeface="+mj-lt"/>
                        </a:rPr>
                        <a:t>reunión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8000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33623"/>
            <a:ext cx="281895" cy="28189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33623"/>
            <a:ext cx="281895" cy="281895"/>
          </a:xfrm>
          <a:prstGeom prst="rect">
            <a:avLst/>
          </a:prstGeom>
        </p:spPr>
      </p:pic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67885"/>
              </p:ext>
            </p:extLst>
          </p:nvPr>
        </p:nvGraphicFramePr>
        <p:xfrm>
          <a:off x="6339452" y="1379907"/>
          <a:ext cx="5166748" cy="4875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4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necesito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0" marR="61957" marT="0" marB="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buscar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personas,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mensajes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rápidamente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…invite external participants</a:t>
                      </a: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654226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publicar y gestionar cuestionarios de encuestas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9934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personalizar las notificaciones de mensajes que recibo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integraciones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y robots de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ayuda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dejar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persona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inicie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nuestra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reunion de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equipo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restringir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acceso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85550"/>
                  </a:ext>
                </a:extLst>
              </a:tr>
              <a:tr h="78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conectar al audio usando la mejor opción para mí (computadora, teléfono o dispositivo de video)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llamar directamente interna y externamente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…acceder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vía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aplicación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movil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5440" marR="55440" marT="9720" marB="972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957" marR="61957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437167"/>
            <a:ext cx="281895" cy="28189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437167"/>
            <a:ext cx="281895" cy="2818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10942A7-E944-4B01-833A-AA609669EABE}"/>
              </a:ext>
            </a:extLst>
          </p:cNvPr>
          <p:cNvSpPr txBox="1"/>
          <p:nvPr/>
        </p:nvSpPr>
        <p:spPr>
          <a:xfrm>
            <a:off x="10402824" y="374904"/>
            <a:ext cx="1447800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200" dirty="0"/>
              <a:t>Disponible</a:t>
            </a:r>
          </a:p>
          <a:p>
            <a:pPr>
              <a:spcAft>
                <a:spcPts val="300"/>
              </a:spcAft>
            </a:pPr>
            <a:r>
              <a:rPr lang="en-GB" sz="1200" dirty="0" err="1"/>
              <a:t>Parcialm</a:t>
            </a:r>
            <a:r>
              <a:rPr lang="en-GB" sz="1200" dirty="0"/>
              <a:t>. disponible</a:t>
            </a:r>
          </a:p>
          <a:p>
            <a:pPr>
              <a:spcAft>
                <a:spcPts val="300"/>
              </a:spcAft>
            </a:pPr>
            <a:r>
              <a:rPr lang="en-GB" sz="1200" dirty="0"/>
              <a:t>No disponible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3056" y="370332"/>
            <a:ext cx="32004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73056" y="598170"/>
            <a:ext cx="320040" cy="173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973056" y="826008"/>
            <a:ext cx="320040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CEB"/>
      </a:accent1>
      <a:accent2>
        <a:srgbClr val="005073"/>
      </a:accent2>
      <a:accent3>
        <a:srgbClr val="6DBD49"/>
      </a:accent3>
      <a:accent4>
        <a:srgbClr val="FBAB18"/>
      </a:accent4>
      <a:accent5>
        <a:srgbClr val="E2241A"/>
      </a:accent5>
      <a:accent6>
        <a:srgbClr val="FF7033"/>
      </a:accent6>
      <a:hlink>
        <a:srgbClr val="005073"/>
      </a:hlink>
      <a:folHlink>
        <a:srgbClr val="FFB3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E608B48AC4B4B8ACBD60C95FA96E5" ma:contentTypeVersion="5" ma:contentTypeDescription="Create a new document." ma:contentTypeScope="" ma:versionID="90831441e65b98f2b5352a10ea9cbe9c">
  <xsd:schema xmlns:xsd="http://www.w3.org/2001/XMLSchema" xmlns:xs="http://www.w3.org/2001/XMLSchema" xmlns:p="http://schemas.microsoft.com/office/2006/metadata/properties" xmlns:ns2="e02cc501-4887-43c3-a92e-ef1a32851065" targetNamespace="http://schemas.microsoft.com/office/2006/metadata/properties" ma:root="true" ma:fieldsID="c346684dd4fd08fd52f0a5d2df855d5f" ns2:_="">
    <xsd:import namespace="e02cc501-4887-43c3-a92e-ef1a32851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cc501-4887-43c3-a92e-ef1a32851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2FA831-22BE-4651-A7E5-C9D212F27E54}">
  <ds:schemaRefs>
    <ds:schemaRef ds:uri="e02cc501-4887-43c3-a92e-ef1a328510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096D86-94DE-4727-A620-4C6E6EE6B4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7F3EE-81A7-48C1-B960-8ABA84C291A8}">
  <ds:schemaRefs>
    <ds:schemaRef ds:uri="http://purl.org/dc/terms/"/>
    <ds:schemaRef ds:uri="http://schemas.openxmlformats.org/package/2006/metadata/core-properties"/>
    <ds:schemaRef ds:uri="e02cc501-4887-43c3-a92e-ef1a328510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385</Words>
  <Application>Microsoft Office PowerPoint</Application>
  <PresentationFormat>Panorámica</PresentationFormat>
  <Paragraphs>63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Cisco Webex Meetings vs Cisco Webex Teams</vt:lpstr>
      <vt:lpstr>Mejores prácticas: Qué herramienta usar y cuándo usarla</vt:lpstr>
      <vt:lpstr>Cuadro rápido de comparación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Motion</dc:title>
  <dc:creator>Nicola Band</dc:creator>
  <cp:lastModifiedBy>Horacio Benedicto</cp:lastModifiedBy>
  <cp:revision>10</cp:revision>
  <cp:lastPrinted>2019-02-01T14:02:45Z</cp:lastPrinted>
  <dcterms:created xsi:type="dcterms:W3CDTF">2019-01-14T15:21:04Z</dcterms:created>
  <dcterms:modified xsi:type="dcterms:W3CDTF">2019-05-16T15:18:53Z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0x010100C0CE608B48AC4B4B8ACBD60C95FA96E5</vt:lpwstr>
  </property>
</Properties>
</file>