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8992A-38E4-DEE4-2EFE-C0CDE26D3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EE5A5-0DEF-F904-273E-1D94BC9A0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C3458-2FB0-87BA-12F6-DDEB343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880FBC-D062-7F4D-8C66-F740886A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E96A0-0080-4291-2229-74791F0F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0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FCE88-F3EE-DA28-D882-F58FE58A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9A18CC-7434-CE2F-153F-EB03B5CA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7C4C55-C2A2-719D-CEC5-48F83C1F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D6594-1E5A-517B-2ECE-8A3AC5EB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72C5BD-967B-10CC-B82A-29805FA0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927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6045A1-F9B7-866F-523C-5FAE18490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ED2CFE-D917-DF11-BBF5-EB2451810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F2767-246B-B7EC-DA18-8CFA2DCF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52530-6FBC-924C-7F11-9E095BBE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F52E9-CDEC-08C2-0D46-7CA5C5EA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15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2F756-1333-C0D9-BEA6-99ED298E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13D50-22E1-3AA5-AF78-C0123BB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E2116-5733-7D1A-1236-241D4D2A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9694E-8A02-7163-3A47-D17884CA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564CC2-096D-57A6-0705-DBBB98C9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4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70AC-4DDA-2FA4-4B65-A7B7CAB1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79AB9-FD13-76D7-7E69-D3B8361A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96FEB6-34BF-7204-262F-1A2C44B9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DE1B6-8841-925B-CD46-4E6774F0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969BD-3724-A90C-7061-E4BE3450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95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63E08-52BD-A85E-0C9A-18E75ACD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A5152-3C75-019E-7C0B-923F844F9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594C83-44E1-A5E2-32B8-4EDDACE6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5301DB-5D85-AB13-5F05-AFC978CA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078D0A-A1C9-7AE9-F560-762B5CD2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A138DA-BDE7-BCD5-165F-2CAE3921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28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C802-278A-1B3C-37AA-1EF1C7DB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E8203-8E14-5BA2-A3E8-D37A1A19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BEF3F7-EA20-3D49-0792-D6E6A1E3B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65748-B050-0D80-9220-3EE8748B3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6687A8-1D39-7359-9F23-F55E805CF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F532FC-4988-72C8-605A-9F046278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18DE70-E5E0-62FE-D50D-4E9A54B7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BF471C-D2B6-2948-D5B0-C1C47D9C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525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7C819-C824-F325-3952-C9822575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DA5B62-9B39-96CD-02E7-2ABF5A79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A31740-0397-D9DF-65A2-DB5B8DB5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686C86-27AF-0DEB-E9D7-F719CB04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29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9B151B-CC53-AB08-4415-2D9716AA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6F99F7-761B-DC8C-EA54-D0E67B8E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3EBE95-3545-F261-EDEB-A58B2685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39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71A57-A4CB-6D1E-1431-E1B680BF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3D1658-E4A5-4F40-BA3C-749E96A0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BA1FF-4290-3C80-541D-B057AEFD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B4FC12-30EB-BBA3-0031-E39C9DA0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D4320-EDB8-772C-AD9B-1D73D8E4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16F533-6821-2A30-7C37-CB3B5B55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36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AE80F-E220-CD10-78BC-EA5461C9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D630CA-B6B7-62E6-EFC1-96B0F68E4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31ABEB-65BA-1007-B3B8-DBC4F1D95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B1F925-4D06-4744-5029-0ADD6EF7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CAF1B9-5627-A13D-6317-7A7E6847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74E1EA-7ABD-1FF7-AC69-F32ADA3F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AEF9D6-748F-F69B-19E3-82007C54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41BEC-A552-DE7C-7593-535FB767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37367C-1661-4AFF-A059-63CD8987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93563E-448C-4B24-9606-DA9B2A9B8BE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1CA7B-4C9F-062E-439F-739D2A7C5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8737C-D34D-4410-56D9-55B880AB7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09A58-0A54-43FD-94AE-86199356E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167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.300+ Satelite Ilustraciones de Stock, gráficos vectoriales libres de  derechos y clip art - iStock | Gps, Espacio, Antena">
            <a:extLst>
              <a:ext uri="{FF2B5EF4-FFF2-40B4-BE49-F238E27FC236}">
                <a16:creationId xmlns:a16="http://schemas.microsoft.com/office/drawing/2014/main" id="{F27E0EDF-CEA8-4019-64E5-668E0E41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691" y="4354830"/>
            <a:ext cx="1899666" cy="189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468F63-FD8F-399E-B056-8732483B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0796" y="1447976"/>
            <a:ext cx="6135624" cy="1081341"/>
          </a:xfrm>
        </p:spPr>
        <p:txBody>
          <a:bodyPr>
            <a:noAutofit/>
          </a:bodyPr>
          <a:lstStyle/>
          <a:p>
            <a:r>
              <a:rPr lang="es-MX" sz="3600" dirty="0"/>
              <a:t>Presentación #1</a:t>
            </a:r>
            <a:br>
              <a:rPr lang="es-MX" sz="3600" dirty="0"/>
            </a:br>
            <a:r>
              <a:rPr lang="es-MX" sz="3600" dirty="0"/>
              <a:t>Análisis geoespacial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42B9F4F-68B3-16D3-A938-796DA8623E25}"/>
              </a:ext>
            </a:extLst>
          </p:cNvPr>
          <p:cNvSpPr txBox="1">
            <a:spLocks/>
          </p:cNvSpPr>
          <p:nvPr/>
        </p:nvSpPr>
        <p:spPr>
          <a:xfrm>
            <a:off x="1542070" y="3165590"/>
            <a:ext cx="6022848" cy="1695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dirty="0"/>
              <a:t>Mateo López Mogollón</a:t>
            </a:r>
            <a:br>
              <a:rPr lang="es-MX" sz="3200" dirty="0"/>
            </a:br>
            <a:r>
              <a:rPr lang="es-MX" sz="3200" dirty="0"/>
              <a:t>Ing. Civil</a:t>
            </a:r>
            <a:br>
              <a:rPr lang="es-MX" sz="3200" dirty="0"/>
            </a:br>
            <a:r>
              <a:rPr lang="es-MX" sz="3200" dirty="0"/>
              <a:t>Programa: Esp. R.H.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1356E6-A460-78CA-2ED9-890E293C3654}"/>
              </a:ext>
            </a:extLst>
          </p:cNvPr>
          <p:cNvSpPr/>
          <p:nvPr/>
        </p:nvSpPr>
        <p:spPr>
          <a:xfrm>
            <a:off x="0" y="6133267"/>
            <a:ext cx="12192000" cy="7223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C:\Users\Wilson\Desktop\unal.png">
            <a:extLst>
              <a:ext uri="{FF2B5EF4-FFF2-40B4-BE49-F238E27FC236}">
                <a16:creationId xmlns:a16="http://schemas.microsoft.com/office/drawing/2014/main" id="{3FFF22B7-3C31-A447-85ED-8C98F922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" y="106523"/>
            <a:ext cx="1889733" cy="7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1893A4E-76F3-D9CB-9A8F-BE61614093AD}"/>
              </a:ext>
            </a:extLst>
          </p:cNvPr>
          <p:cNvSpPr txBox="1">
            <a:spLocks/>
          </p:cNvSpPr>
          <p:nvPr/>
        </p:nvSpPr>
        <p:spPr>
          <a:xfrm>
            <a:off x="0" y="6225033"/>
            <a:ext cx="816429" cy="538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92722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0B3F4-42D1-3224-F4F0-1E1A4E01B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.300+ Satelite Ilustraciones de Stock, gráficos vectoriales libres de  derechos y clip art - iStock | Gps, Espacio, Antena">
            <a:extLst>
              <a:ext uri="{FF2B5EF4-FFF2-40B4-BE49-F238E27FC236}">
                <a16:creationId xmlns:a16="http://schemas.microsoft.com/office/drawing/2014/main" id="{8E052A3E-56F6-9D1C-FD1F-1BCE1FB7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691" y="4354830"/>
            <a:ext cx="1899666" cy="189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E1A1AE4-AD00-7129-1D57-E35DFE6600BA}"/>
              </a:ext>
            </a:extLst>
          </p:cNvPr>
          <p:cNvSpPr txBox="1">
            <a:spLocks/>
          </p:cNvSpPr>
          <p:nvPr/>
        </p:nvSpPr>
        <p:spPr>
          <a:xfrm>
            <a:off x="497154" y="1294008"/>
            <a:ext cx="4120566" cy="25443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400" dirty="0"/>
              <a:t>Problema:</a:t>
            </a:r>
          </a:p>
          <a:p>
            <a:pPr algn="l"/>
            <a:r>
              <a:rPr lang="es-MX" sz="2400" dirty="0"/>
              <a:t>Evolución de coberturas y su    efecto en aportes de caudal durante eventos extremos.</a:t>
            </a:r>
          </a:p>
          <a:p>
            <a:pPr algn="l"/>
            <a:endParaRPr lang="es-MX" sz="2400" dirty="0"/>
          </a:p>
          <a:p>
            <a:pPr algn="l"/>
            <a:r>
              <a:rPr lang="es-MX" sz="2400" dirty="0"/>
              <a:t>Caso de estudio:</a:t>
            </a:r>
          </a:p>
          <a:p>
            <a:pPr algn="l"/>
            <a:r>
              <a:rPr lang="es-MX" sz="2400" dirty="0"/>
              <a:t>Cuenca Río Aburra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A7A4C3-5DF1-B128-E167-2CF07805519B}"/>
              </a:ext>
            </a:extLst>
          </p:cNvPr>
          <p:cNvSpPr/>
          <p:nvPr/>
        </p:nvSpPr>
        <p:spPr>
          <a:xfrm>
            <a:off x="0" y="6133267"/>
            <a:ext cx="12192000" cy="7223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C:\Users\Wilson\Desktop\unal.png">
            <a:extLst>
              <a:ext uri="{FF2B5EF4-FFF2-40B4-BE49-F238E27FC236}">
                <a16:creationId xmlns:a16="http://schemas.microsoft.com/office/drawing/2014/main" id="{6183A1EF-376F-8682-8F90-07E22736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" y="106523"/>
            <a:ext cx="1889733" cy="7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C98CC79-C59A-1C9A-B2FC-08A8EAEDCE2B}"/>
              </a:ext>
            </a:extLst>
          </p:cNvPr>
          <p:cNvSpPr txBox="1">
            <a:spLocks/>
          </p:cNvSpPr>
          <p:nvPr/>
        </p:nvSpPr>
        <p:spPr>
          <a:xfrm>
            <a:off x="0" y="6225033"/>
            <a:ext cx="816429" cy="538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2/5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EBDA736-7F37-4837-1EB5-D02ED035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72893"/>
            <a:ext cx="4330541" cy="3581403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89D3861-BCED-4A87-A10F-A01C1F2149C4}"/>
              </a:ext>
            </a:extLst>
          </p:cNvPr>
          <p:cNvSpPr txBox="1">
            <a:spLocks/>
          </p:cNvSpPr>
          <p:nvPr/>
        </p:nvSpPr>
        <p:spPr>
          <a:xfrm>
            <a:off x="7268814" y="4633836"/>
            <a:ext cx="3355407" cy="321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200" dirty="0"/>
              <a:t>Fuente: portal área metropolitana</a:t>
            </a:r>
          </a:p>
        </p:txBody>
      </p:sp>
    </p:spTree>
    <p:extLst>
      <p:ext uri="{BB962C8B-B14F-4D97-AF65-F5344CB8AC3E}">
        <p14:creationId xmlns:p14="http://schemas.microsoft.com/office/powerpoint/2010/main" val="349179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5CE0-F82F-3D7A-A01D-5A2E3756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.300+ Satelite Ilustraciones de Stock, gráficos vectoriales libres de  derechos y clip art - iStock | Gps, Espacio, Antena">
            <a:extLst>
              <a:ext uri="{FF2B5EF4-FFF2-40B4-BE49-F238E27FC236}">
                <a16:creationId xmlns:a16="http://schemas.microsoft.com/office/drawing/2014/main" id="{71CDB80C-7D73-C604-0D8F-67514925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691" y="4354830"/>
            <a:ext cx="1899666" cy="189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A744E32-AB19-0520-C281-6048DF82471C}"/>
              </a:ext>
            </a:extLst>
          </p:cNvPr>
          <p:cNvSpPr txBox="1">
            <a:spLocks/>
          </p:cNvSpPr>
          <p:nvPr/>
        </p:nvSpPr>
        <p:spPr>
          <a:xfrm>
            <a:off x="408214" y="1719981"/>
            <a:ext cx="4532046" cy="24048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400" dirty="0"/>
              <a:t>Variables:</a:t>
            </a:r>
          </a:p>
          <a:p>
            <a:pPr algn="l"/>
            <a:endParaRPr lang="es-MX" sz="2400" dirty="0"/>
          </a:p>
          <a:p>
            <a:pPr marL="342900" indent="-342900" algn="l">
              <a:buFontTx/>
              <a:buChar char="-"/>
            </a:pPr>
            <a:r>
              <a:rPr lang="es-MX" sz="2400" dirty="0"/>
              <a:t>Coberturas de suelo</a:t>
            </a:r>
          </a:p>
          <a:p>
            <a:pPr marL="342900" indent="-342900" algn="l">
              <a:buFontTx/>
              <a:buChar char="-"/>
            </a:pPr>
            <a:r>
              <a:rPr lang="es-MX" sz="2400" dirty="0"/>
              <a:t>Tipo de suelo</a:t>
            </a:r>
          </a:p>
          <a:p>
            <a:pPr marL="342900" indent="-342900" algn="l">
              <a:buFontTx/>
              <a:buChar char="-"/>
            </a:pPr>
            <a:r>
              <a:rPr lang="es-MX" sz="2400" dirty="0"/>
              <a:t>Elevación</a:t>
            </a:r>
          </a:p>
          <a:p>
            <a:pPr algn="l"/>
            <a:r>
              <a:rPr lang="es-MX" sz="2400" dirty="0"/>
              <a:t>-    Temperatura</a:t>
            </a:r>
          </a:p>
          <a:p>
            <a:pPr marL="342900" indent="-342900" algn="l">
              <a:buFontTx/>
              <a:buChar char="-"/>
            </a:pPr>
            <a:r>
              <a:rPr lang="es-MX" sz="2400" dirty="0"/>
              <a:t>Precipitación</a:t>
            </a:r>
          </a:p>
          <a:p>
            <a:pPr marL="342900" indent="-342900" algn="l">
              <a:buFontTx/>
              <a:buChar char="-"/>
            </a:pPr>
            <a:r>
              <a:rPr lang="es-MX" sz="2400" dirty="0"/>
              <a:t>Nivel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799FFE-5DD1-2447-9C3C-4625D9B20AA6}"/>
              </a:ext>
            </a:extLst>
          </p:cNvPr>
          <p:cNvSpPr/>
          <p:nvPr/>
        </p:nvSpPr>
        <p:spPr>
          <a:xfrm>
            <a:off x="0" y="6133267"/>
            <a:ext cx="12192000" cy="7223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C:\Users\Wilson\Desktop\unal.png">
            <a:extLst>
              <a:ext uri="{FF2B5EF4-FFF2-40B4-BE49-F238E27FC236}">
                <a16:creationId xmlns:a16="http://schemas.microsoft.com/office/drawing/2014/main" id="{8B83C47E-AA42-6E45-EE26-1361695C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" y="106523"/>
            <a:ext cx="1889733" cy="7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E72C65C-9D58-4B73-C713-133AEE931882}"/>
              </a:ext>
            </a:extLst>
          </p:cNvPr>
          <p:cNvSpPr txBox="1">
            <a:spLocks/>
          </p:cNvSpPr>
          <p:nvPr/>
        </p:nvSpPr>
        <p:spPr>
          <a:xfrm>
            <a:off x="0" y="6225033"/>
            <a:ext cx="816429" cy="538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3/5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04DFDA-21A7-5176-B046-A8A30145C4A5}"/>
              </a:ext>
            </a:extLst>
          </p:cNvPr>
          <p:cNvSpPr txBox="1">
            <a:spLocks/>
          </p:cNvSpPr>
          <p:nvPr/>
        </p:nvSpPr>
        <p:spPr>
          <a:xfrm>
            <a:off x="6096000" y="4646714"/>
            <a:ext cx="2108881" cy="290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MX" sz="1200" dirty="0"/>
          </a:p>
          <a:p>
            <a:pPr algn="l"/>
            <a:endParaRPr lang="es-MX" sz="1200" dirty="0"/>
          </a:p>
          <a:p>
            <a:pPr algn="l"/>
            <a:r>
              <a:rPr lang="es-MX" sz="1200" dirty="0"/>
              <a:t>Fuente: Elga, et al (2015)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586D8E6-073E-B3DC-09C6-CEEA2A4B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935" y="703196"/>
            <a:ext cx="4620270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4FFB5-4A67-81F8-D316-926D166D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.300+ Satelite Ilustraciones de Stock, gráficos vectoriales libres de  derechos y clip art - iStock | Gps, Espacio, Antena">
            <a:extLst>
              <a:ext uri="{FF2B5EF4-FFF2-40B4-BE49-F238E27FC236}">
                <a16:creationId xmlns:a16="http://schemas.microsoft.com/office/drawing/2014/main" id="{49189501-8808-BD95-35F6-5B6AADCD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334" y="4386595"/>
            <a:ext cx="1899666" cy="189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E930BA9-52D8-B30B-51FD-DEFF12AAD743}"/>
              </a:ext>
            </a:extLst>
          </p:cNvPr>
          <p:cNvSpPr/>
          <p:nvPr/>
        </p:nvSpPr>
        <p:spPr>
          <a:xfrm>
            <a:off x="0" y="6133267"/>
            <a:ext cx="12192000" cy="7223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C:\Users\Wilson\Desktop\unal.png">
            <a:extLst>
              <a:ext uri="{FF2B5EF4-FFF2-40B4-BE49-F238E27FC236}">
                <a16:creationId xmlns:a16="http://schemas.microsoft.com/office/drawing/2014/main" id="{E072E928-BE0C-FB5B-C0B1-A255873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" y="106523"/>
            <a:ext cx="1889733" cy="7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F4DE719-96B8-3A42-FBA4-E3F9ADC1C992}"/>
              </a:ext>
            </a:extLst>
          </p:cNvPr>
          <p:cNvSpPr txBox="1">
            <a:spLocks/>
          </p:cNvSpPr>
          <p:nvPr/>
        </p:nvSpPr>
        <p:spPr>
          <a:xfrm>
            <a:off x="0" y="6225033"/>
            <a:ext cx="816429" cy="538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4/5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893CF5-4FB2-75C6-D7B6-1180AD4638CC}"/>
              </a:ext>
            </a:extLst>
          </p:cNvPr>
          <p:cNvSpPr txBox="1">
            <a:spLocks/>
          </p:cNvSpPr>
          <p:nvPr/>
        </p:nvSpPr>
        <p:spPr>
          <a:xfrm>
            <a:off x="408214" y="2379649"/>
            <a:ext cx="4532046" cy="1971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MX" sz="2400" dirty="0"/>
          </a:p>
          <a:p>
            <a:pPr algn="l"/>
            <a:r>
              <a:rPr lang="es-MX" sz="2400" dirty="0"/>
              <a:t>Fuentes de información gratuita:</a:t>
            </a:r>
          </a:p>
          <a:p>
            <a:pPr algn="l"/>
            <a:endParaRPr lang="es-MX" sz="2400" dirty="0"/>
          </a:p>
          <a:p>
            <a:pPr marL="342900" indent="-342900" algn="l">
              <a:buFontTx/>
              <a:buChar char="-"/>
            </a:pPr>
            <a:r>
              <a:rPr lang="es-MX" sz="2400" dirty="0"/>
              <a:t>Sistema de alerta temprana del valle de Aburrá (SIATA)</a:t>
            </a:r>
          </a:p>
          <a:p>
            <a:pPr marL="342900" indent="-342900" algn="l">
              <a:buFontTx/>
              <a:buChar char="-"/>
            </a:pPr>
            <a:r>
              <a:rPr lang="es-MX" sz="2400" dirty="0" err="1"/>
              <a:t>Geoportal</a:t>
            </a:r>
            <a:r>
              <a:rPr lang="es-MX" sz="2400" dirty="0"/>
              <a:t> Colombia en mapas</a:t>
            </a:r>
          </a:p>
          <a:p>
            <a:pPr marL="342900" indent="-342900" algn="l">
              <a:buFontTx/>
              <a:buChar char="-"/>
            </a:pPr>
            <a:r>
              <a:rPr lang="es-MX" sz="2400" dirty="0" err="1"/>
              <a:t>Area</a:t>
            </a:r>
            <a:r>
              <a:rPr lang="es-MX" sz="2400" dirty="0"/>
              <a:t> metropolitana (Red río)</a:t>
            </a:r>
          </a:p>
          <a:p>
            <a:pPr marL="342900" indent="-342900" algn="l">
              <a:buFontTx/>
              <a:buChar char="-"/>
            </a:pPr>
            <a:r>
              <a:rPr lang="es-MX" sz="2400" dirty="0" err="1"/>
              <a:t>Geoportal</a:t>
            </a:r>
            <a:r>
              <a:rPr lang="es-MX" sz="2400" dirty="0"/>
              <a:t> IDEAM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663A655-C6D8-61E1-BF17-33F62C853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531" y="1277675"/>
            <a:ext cx="2767468" cy="286983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674EFB1-BFED-9AD6-8559-79D69DFD9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022" y="1268727"/>
            <a:ext cx="3808788" cy="2878784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5B367EB9-67A1-6F4F-DD42-BD832C40CD88}"/>
              </a:ext>
            </a:extLst>
          </p:cNvPr>
          <p:cNvSpPr txBox="1">
            <a:spLocks/>
          </p:cNvSpPr>
          <p:nvPr/>
        </p:nvSpPr>
        <p:spPr>
          <a:xfrm>
            <a:off x="8934317" y="4248477"/>
            <a:ext cx="2520290" cy="367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200" dirty="0"/>
              <a:t>Coberturas de suelo AMVA</a:t>
            </a:r>
            <a:br>
              <a:rPr lang="es-MX" sz="1200" dirty="0"/>
            </a:br>
            <a:r>
              <a:rPr lang="es-MX" sz="1200" dirty="0"/>
              <a:t>Fuente: portal Colombia en mapas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E44140D-CEFF-85F7-5E8E-A40FB5FB96DD}"/>
              </a:ext>
            </a:extLst>
          </p:cNvPr>
          <p:cNvSpPr txBox="1">
            <a:spLocks/>
          </p:cNvSpPr>
          <p:nvPr/>
        </p:nvSpPr>
        <p:spPr>
          <a:xfrm>
            <a:off x="5552709" y="4292404"/>
            <a:ext cx="2520290" cy="367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1200" dirty="0"/>
              <a:t>Estaciones meteorológicas AMVA</a:t>
            </a:r>
            <a:br>
              <a:rPr lang="es-MX" sz="1200" dirty="0"/>
            </a:br>
            <a:r>
              <a:rPr lang="es-MX" sz="1200" dirty="0"/>
              <a:t>Fuente: portal SIATA</a:t>
            </a:r>
          </a:p>
        </p:txBody>
      </p:sp>
    </p:spTree>
    <p:extLst>
      <p:ext uri="{BB962C8B-B14F-4D97-AF65-F5344CB8AC3E}">
        <p14:creationId xmlns:p14="http://schemas.microsoft.com/office/powerpoint/2010/main" val="248872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53271-B661-4DA2-F62E-10B2D4FEB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6.300+ Satelite Ilustraciones de Stock, gráficos vectoriales libres de  derechos y clip art - iStock | Gps, Espacio, Antena">
            <a:extLst>
              <a:ext uri="{FF2B5EF4-FFF2-40B4-BE49-F238E27FC236}">
                <a16:creationId xmlns:a16="http://schemas.microsoft.com/office/drawing/2014/main" id="{49ECE508-81CB-9966-9758-257F5A4BF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334" y="4386595"/>
            <a:ext cx="1899666" cy="189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AC8ADBB-2AD6-F157-2CC3-1584767E2108}"/>
              </a:ext>
            </a:extLst>
          </p:cNvPr>
          <p:cNvSpPr/>
          <p:nvPr/>
        </p:nvSpPr>
        <p:spPr>
          <a:xfrm>
            <a:off x="0" y="6133267"/>
            <a:ext cx="12192000" cy="7223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2" descr="C:\Users\Wilson\Desktop\unal.png">
            <a:extLst>
              <a:ext uri="{FF2B5EF4-FFF2-40B4-BE49-F238E27FC236}">
                <a16:creationId xmlns:a16="http://schemas.microsoft.com/office/drawing/2014/main" id="{E1752B0D-25FB-BDFD-B52E-E01370EF9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" y="106523"/>
            <a:ext cx="1889733" cy="7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77B62F4-1637-D838-7EFC-A179763D3DB6}"/>
              </a:ext>
            </a:extLst>
          </p:cNvPr>
          <p:cNvSpPr txBox="1">
            <a:spLocks/>
          </p:cNvSpPr>
          <p:nvPr/>
        </p:nvSpPr>
        <p:spPr>
          <a:xfrm>
            <a:off x="0" y="6225033"/>
            <a:ext cx="816429" cy="538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/>
              <a:t>5/5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FBECDC-2BE9-F018-27F9-782F195D1430}"/>
              </a:ext>
            </a:extLst>
          </p:cNvPr>
          <p:cNvSpPr txBox="1">
            <a:spLocks/>
          </p:cNvSpPr>
          <p:nvPr/>
        </p:nvSpPr>
        <p:spPr>
          <a:xfrm>
            <a:off x="816429" y="1959373"/>
            <a:ext cx="8748195" cy="19718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MX" sz="2000" dirty="0"/>
          </a:p>
          <a:p>
            <a:pPr algn="l"/>
            <a:r>
              <a:rPr lang="es-MX" sz="2400" dirty="0"/>
              <a:t>Referencias:</a:t>
            </a:r>
          </a:p>
          <a:p>
            <a:pPr algn="l"/>
            <a:endParaRPr lang="es-MX" sz="2000" dirty="0"/>
          </a:p>
          <a:p>
            <a:pPr marL="342900" indent="-342900" algn="l">
              <a:buFontTx/>
              <a:buChar char="-"/>
            </a:pPr>
            <a:r>
              <a:rPr lang="es-MX" sz="1800" dirty="0"/>
              <a:t>Han Chen, </a:t>
            </a:r>
            <a:r>
              <a:rPr lang="es-MX" sz="1800" dirty="0" err="1"/>
              <a:t>Yizhao</a:t>
            </a:r>
            <a:r>
              <a:rPr lang="es-MX" sz="1800" dirty="0"/>
              <a:t> Wei, </a:t>
            </a:r>
            <a:r>
              <a:rPr lang="es-MX" sz="1800" dirty="0" err="1"/>
              <a:t>Jinhui</a:t>
            </a:r>
            <a:r>
              <a:rPr lang="es-MX" sz="1800" dirty="0"/>
              <a:t> Jeanne Huang. (2023). </a:t>
            </a:r>
            <a:r>
              <a:rPr lang="es-MX" sz="1800" dirty="0" err="1"/>
              <a:t>Altered</a:t>
            </a:r>
            <a:r>
              <a:rPr lang="es-MX" sz="1800" dirty="0"/>
              <a:t> </a:t>
            </a:r>
            <a:r>
              <a:rPr lang="es-MX" sz="1800" dirty="0" err="1"/>
              <a:t>landscape</a:t>
            </a:r>
            <a:r>
              <a:rPr lang="es-MX" sz="1800" dirty="0"/>
              <a:t> </a:t>
            </a:r>
            <a:r>
              <a:rPr lang="es-MX" sz="1800" dirty="0" err="1"/>
              <a:t>pattern</a:t>
            </a:r>
            <a:r>
              <a:rPr lang="es-MX" sz="1800" dirty="0"/>
              <a:t> </a:t>
            </a:r>
            <a:r>
              <a:rPr lang="es-MX" sz="1800" dirty="0" err="1"/>
              <a:t>dominates</a:t>
            </a:r>
            <a:r>
              <a:rPr lang="es-MX" sz="1800" dirty="0"/>
              <a:t> </a:t>
            </a:r>
            <a:r>
              <a:rPr lang="es-MX" sz="1800" dirty="0" err="1"/>
              <a:t>the</a:t>
            </a:r>
            <a:r>
              <a:rPr lang="es-MX" sz="1800" dirty="0"/>
              <a:t> </a:t>
            </a:r>
            <a:r>
              <a:rPr lang="es-MX" sz="1800" dirty="0" err="1"/>
              <a:t>declined</a:t>
            </a:r>
            <a:r>
              <a:rPr lang="es-MX" sz="1800" dirty="0"/>
              <a:t> </a:t>
            </a:r>
            <a:r>
              <a:rPr lang="es-MX" sz="1800" dirty="0" err="1"/>
              <a:t>urban</a:t>
            </a:r>
            <a:r>
              <a:rPr lang="es-MX" sz="1800" dirty="0"/>
              <a:t> </a:t>
            </a:r>
            <a:r>
              <a:rPr lang="es-MX" sz="1800" dirty="0" err="1"/>
              <a:t>evapotranspiration</a:t>
            </a:r>
            <a:r>
              <a:rPr lang="es-MX" sz="1800" dirty="0"/>
              <a:t> </a:t>
            </a:r>
            <a:r>
              <a:rPr lang="es-MX" sz="1800" dirty="0" err="1"/>
              <a:t>trend</a:t>
            </a:r>
            <a:r>
              <a:rPr lang="es-MX" sz="1800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s-MX" sz="1800" dirty="0" err="1"/>
              <a:t>Guzman</a:t>
            </a:r>
            <a:r>
              <a:rPr lang="es-MX" sz="1800" dirty="0"/>
              <a:t> G. (2018). Análisis de la influencia del diseño urbano en la meteorología del Valle de Aburra</a:t>
            </a:r>
          </a:p>
          <a:p>
            <a:pPr marL="342900" indent="-342900" algn="l">
              <a:buFontTx/>
              <a:buChar char="-"/>
            </a:pPr>
            <a:r>
              <a:rPr lang="es-MX" sz="1800" dirty="0"/>
              <a:t>Osorio D. (2019). Vulnerabilidad de la disponibilidad actual y futura del recurso hídrico en el valle de Aburra y sus cuencas abastecedoras.</a:t>
            </a:r>
          </a:p>
          <a:p>
            <a:pPr marL="342900" indent="-342900" algn="l">
              <a:buFontTx/>
              <a:buChar char="-"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639832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195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#1 Análisis geoespacial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Mateo López Mogollón</dc:creator>
  <cp:lastModifiedBy>Mateo López Mogollón</cp:lastModifiedBy>
  <cp:revision>2</cp:revision>
  <dcterms:created xsi:type="dcterms:W3CDTF">2025-05-02T06:12:04Z</dcterms:created>
  <dcterms:modified xsi:type="dcterms:W3CDTF">2025-05-02T09:25:08Z</dcterms:modified>
</cp:coreProperties>
</file>