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437" r:id="rId2"/>
    <p:sldId id="1439" r:id="rId3"/>
    <p:sldId id="1444" r:id="rId4"/>
    <p:sldId id="1450" r:id="rId5"/>
    <p:sldId id="1438" r:id="rId6"/>
    <p:sldId id="1445" r:id="rId7"/>
    <p:sldId id="1446" r:id="rId8"/>
    <p:sldId id="14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137CE-7DAD-4D8C-B8E3-D31475BB71B1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BFF2C-CF51-4F2A-BEEE-5EBE885B30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current state s3=((0, 1, 1), 'N')</a:t>
            </a:r>
          </a:p>
          <a:p>
            <a:r>
              <a:rPr lang="pt-BR" dirty="0"/>
              <a:t>  action a0=(0, 1, 'H', 'H') transmit= [0 0 0]</a:t>
            </a:r>
          </a:p>
          <a:p>
            <a:r>
              <a:rPr lang="pt-BR" dirty="0"/>
              <a:t>    next s7=((1, 1, 1), 'N') prob=0.9 reward=-20.0 dropped=[False  True  True]</a:t>
            </a:r>
          </a:p>
          <a:p>
            <a:r>
              <a:rPr lang="pt-BR" dirty="0"/>
              <a:t>    next s15=((1, 1, 1), 'I') prob=0.1 reward=-20.0 dropped=[False  True  True]</a:t>
            </a:r>
          </a:p>
          <a:p>
            <a:r>
              <a:rPr lang="pt-BR" dirty="0"/>
              <a:t>  action a1=(0, 1, 'H', 'L') transmit= [1 1 0]</a:t>
            </a:r>
          </a:p>
          <a:p>
            <a:r>
              <a:rPr lang="pt-BR" dirty="0"/>
              <a:t>    next s3=((0, 1, 1), 'N') prob=0.9 reward=-10.0 dropped=[False False  True]</a:t>
            </a:r>
          </a:p>
          <a:p>
            <a:r>
              <a:rPr lang="pt-BR" dirty="0"/>
              <a:t>    next s11=((0, 1, 1), 'I') prob=0.1 reward=-10.0 dropped=[False False  True]</a:t>
            </a:r>
          </a:p>
          <a:p>
            <a:r>
              <a:rPr lang="pt-BR" dirty="0"/>
              <a:t>  action a2=(0, 1, 'L', 'H') transmit= [1 1 0]</a:t>
            </a:r>
          </a:p>
          <a:p>
            <a:r>
              <a:rPr lang="pt-BR" dirty="0"/>
              <a:t>    next s3=((0, 1, 1), 'N') prob=0.9 reward=-10.0 dropped=[False False  True]</a:t>
            </a:r>
          </a:p>
          <a:p>
            <a:r>
              <a:rPr lang="pt-BR" dirty="0"/>
              <a:t>    next s11=((0, 1, 1), 'I') prob=0.1 reward=-10.0 dropped=[False False  True]</a:t>
            </a:r>
          </a:p>
          <a:p>
            <a:r>
              <a:rPr lang="pt-BR" dirty="0"/>
              <a:t>  action a3=(0, 1, 'L', 'L') transmit= [0 0 0]</a:t>
            </a:r>
          </a:p>
          <a:p>
            <a:r>
              <a:rPr lang="pt-BR" dirty="0"/>
              <a:t>    next s7=((1, 1, 1), 'N') prob=0.9 reward=-20.0 dropped=[False  True  True]</a:t>
            </a:r>
          </a:p>
          <a:p>
            <a:r>
              <a:rPr lang="pt-BR" dirty="0"/>
              <a:t>    next s15=((1, 1, 1), 'I') prob=0.1 reward=-20.0 dropped=[False  True  True]</a:t>
            </a:r>
          </a:p>
          <a:p>
            <a:r>
              <a:rPr lang="pt-BR" dirty="0"/>
              <a:t>  action a4=(0, 2, 'H', 'H') transmit= [1 0 0]</a:t>
            </a:r>
          </a:p>
          <a:p>
            <a:r>
              <a:rPr lang="pt-BR" dirty="0"/>
              <a:t>    next s3=((0, 1, 1), 'N') prob=0.9 reward=-20.0 dropped=[False  True  True]</a:t>
            </a:r>
          </a:p>
          <a:p>
            <a:r>
              <a:rPr lang="pt-BR" dirty="0"/>
              <a:t>    next s11=((0, 1, 1), 'I') prob=0.1 reward=-20.0 dropped=[False  True  True]</a:t>
            </a:r>
          </a:p>
          <a:p>
            <a:r>
              <a:rPr lang="pt-BR" dirty="0"/>
              <a:t>  action a5=(0, 2, 'H', 'L') transmit= [1 0 2]</a:t>
            </a:r>
          </a:p>
          <a:p>
            <a:r>
              <a:rPr lang="pt-BR" dirty="0"/>
              <a:t>    next s2=((0, 1, 0), 'N') prob=0.9 reward=-10.0 dropped=[False  True False]</a:t>
            </a:r>
          </a:p>
          <a:p>
            <a:r>
              <a:rPr lang="pt-BR" dirty="0"/>
              <a:t>    next s10=((0, 1, 0), 'I') prob=0.1 reward=-10.0 dropped=[False  True False]</a:t>
            </a:r>
          </a:p>
          <a:p>
            <a:r>
              <a:rPr lang="pt-BR" dirty="0"/>
              <a:t>  action a6=(0, 2, 'L', 'H') transmit= [1 0 1]</a:t>
            </a:r>
          </a:p>
          <a:p>
            <a:r>
              <a:rPr lang="pt-BR" dirty="0"/>
              <a:t>    next s3=((0, 1, 1), 'N') prob=0.9 reward=-10.0 dropped=[False  True False]</a:t>
            </a:r>
          </a:p>
          <a:p>
            <a:r>
              <a:rPr lang="pt-BR" dirty="0"/>
              <a:t>    next s11=((0, 1, 1), 'I') prob=0.1 reward=-10.0 dropped=[False  True False]</a:t>
            </a:r>
          </a:p>
          <a:p>
            <a:r>
              <a:rPr lang="pt-BR" dirty="0"/>
              <a:t>  action a7=(0, 2, 'L', 'L') transmit= [1 0 1]</a:t>
            </a:r>
          </a:p>
          <a:p>
            <a:r>
              <a:rPr lang="pt-BR" dirty="0"/>
              <a:t>    next s3=((0, 1, 1), 'N') prob=0.9 reward=-10.0 dropped=[False  True False]</a:t>
            </a:r>
          </a:p>
          <a:p>
            <a:r>
              <a:rPr lang="pt-BR" dirty="0"/>
              <a:t>    next s11=((0, 1, 1), 'I') prob=0.1 reward=-10.0 dropped=[False  True False]</a:t>
            </a:r>
          </a:p>
          <a:p>
            <a:r>
              <a:rPr lang="pt-BR" dirty="0"/>
              <a:t>  action a8=(1, 2, 'H', 'H') transmit= [0 1 0]</a:t>
            </a:r>
          </a:p>
          <a:p>
            <a:r>
              <a:rPr lang="pt-BR" dirty="0"/>
              <a:t>    next s7=((1, 1, 1), 'N') prob=0.9 reward=-10.0 dropped=[False False  True]</a:t>
            </a:r>
          </a:p>
          <a:p>
            <a:r>
              <a:rPr lang="pt-BR" dirty="0"/>
              <a:t>    next s15=((1, 1, 1), 'I') prob=0.1 reward=-10.0 dropped=[False False  True]</a:t>
            </a:r>
          </a:p>
          <a:p>
            <a:r>
              <a:rPr lang="pt-BR" dirty="0"/>
              <a:t>  action a9=(1, 2, 'H', 'L') transmit= [0 2 2]</a:t>
            </a:r>
          </a:p>
          <a:p>
            <a:r>
              <a:rPr lang="pt-BR" dirty="0"/>
              <a:t>    next s4=((1, 0, 0), 'N') prob=0.9 reward=4.0</a:t>
            </a:r>
          </a:p>
          <a:p>
            <a:r>
              <a:rPr lang="pt-BR" dirty="0"/>
              <a:t>    next s12=((1, 0, 0), 'I') prob=0.1 reward=-5.0</a:t>
            </a:r>
          </a:p>
          <a:p>
            <a:r>
              <a:rPr lang="pt-BR" dirty="0"/>
              <a:t>  action a10=(1, 2, 'L', 'H') transmit= [0 2 1]</a:t>
            </a:r>
          </a:p>
          <a:p>
            <a:r>
              <a:rPr lang="pt-BR" dirty="0"/>
              <a:t>    next s5=((1, 0, 1), 'N') prob=0.9 reward=3.0</a:t>
            </a:r>
          </a:p>
          <a:p>
            <a:r>
              <a:rPr lang="pt-BR" dirty="0"/>
              <a:t>    next s13=((1, 0, 1), 'I') prob=0.1 reward=-5.0</a:t>
            </a:r>
          </a:p>
          <a:p>
            <a:r>
              <a:rPr lang="pt-BR" dirty="0"/>
              <a:t>  action a11=(1, 2, 'L', 'L') transmit= [0 1 1]</a:t>
            </a:r>
          </a:p>
          <a:p>
            <a:r>
              <a:rPr lang="pt-BR" dirty="0"/>
              <a:t>    next s7=((1, 1, 1), 'N') prob=0.9 reward=2.0</a:t>
            </a:r>
          </a:p>
          <a:p>
            <a:r>
              <a:rPr lang="pt-BR" dirty="0"/>
              <a:t>    next s15=((1, 1, 1), 'I') prob=0.1 reward=-5.0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C7CD8-926D-4903-3C3B-A4FDCEF46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87E4D1-03E9-D72F-B719-32A77AC5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4102A-FFCD-2BB9-2D33-B2AB8F12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2EAC5-B565-80D0-FCA9-84D0A7CD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75F64-9557-B7A1-71D2-5F6DA0D9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728D5-8237-8D32-E9D2-2B88747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6A636E-D068-1B0A-1602-1F8D8D14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670B9-5C90-0FD0-07C6-B4C657D2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83793-C607-10EF-011D-C5639A6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06C18-0769-0282-8DF7-830D0BC8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652DC-3976-9148-EC87-F20E2D2C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4E9FA-0583-C855-F423-E592162A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F35EF-6425-5802-A98A-46D134A0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94B983-056A-DCB0-36AA-01047AF6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4EA04-1EFC-3CE4-2619-89C7664C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-27384"/>
            <a:ext cx="10972800" cy="936307"/>
          </a:xfrm>
        </p:spPr>
        <p:txBody>
          <a:bodyPr>
            <a:normAutofit/>
          </a:bodyPr>
          <a:lstStyle>
            <a:lvl1pPr>
              <a:defRPr sz="3467">
                <a:latin typeface="Gill Sans MT" panose="020B0502020104020203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90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-24798"/>
            <a:ext cx="10972800" cy="1117299"/>
          </a:xfrm>
        </p:spPr>
        <p:txBody>
          <a:bodyPr>
            <a:normAutofit/>
          </a:bodyPr>
          <a:lstStyle>
            <a:lvl1pPr>
              <a:defRPr sz="3467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97753"/>
            <a:ext cx="5384800" cy="5441993"/>
          </a:xfrm>
        </p:spPr>
        <p:txBody>
          <a:bodyPr/>
          <a:lstStyle>
            <a:lvl1pPr marL="457189" indent="-457189">
              <a:buClr>
                <a:srgbClr val="005F86"/>
              </a:buClr>
              <a:buSzPct val="80000"/>
              <a:buFont typeface="Wingdings" charset="2"/>
              <a:buChar char="u"/>
              <a:defRPr sz="3200">
                <a:latin typeface="Gill Sans MT" panose="020B0502020104020203" pitchFamily="34" charset="0"/>
              </a:defRPr>
            </a:lvl1pPr>
            <a:lvl2pPr marL="990575" indent="-380990">
              <a:buClr>
                <a:srgbClr val="FF0000"/>
              </a:buClr>
              <a:buSzPct val="100000"/>
              <a:buFont typeface="Wingdings" charset="2"/>
              <a:buChar char=""/>
              <a:defRPr sz="2667">
                <a:latin typeface="Gill Sans MT" panose="020B0502020104020203" pitchFamily="34" charset="0"/>
              </a:defRPr>
            </a:lvl2pPr>
            <a:lvl3pPr>
              <a:buClr>
                <a:srgbClr val="C6531F"/>
              </a:buClr>
              <a:defRPr sz="2400">
                <a:latin typeface="Gill Sans MT" panose="020B0502020104020203" pitchFamily="34" charset="0"/>
              </a:defRPr>
            </a:lvl3pPr>
            <a:lvl4pPr>
              <a:buClr>
                <a:srgbClr val="C6531F"/>
              </a:buClr>
              <a:defRPr sz="2133">
                <a:latin typeface="Gill Sans MT" panose="020B0502020104020203" pitchFamily="34" charset="0"/>
              </a:defRPr>
            </a:lvl4pPr>
            <a:lvl5pPr>
              <a:buClr>
                <a:srgbClr val="C6531F"/>
              </a:buClr>
              <a:defRPr sz="1867">
                <a:latin typeface="Gill Sans MT" panose="020B05020201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194156" y="1098530"/>
            <a:ext cx="5384800" cy="5441993"/>
          </a:xfrm>
        </p:spPr>
        <p:txBody>
          <a:bodyPr/>
          <a:lstStyle>
            <a:lvl1pPr marL="457189" indent="-457189">
              <a:buClr>
                <a:srgbClr val="005F86"/>
              </a:buClr>
              <a:buSzPct val="80000"/>
              <a:buFont typeface="Wingdings" charset="2"/>
              <a:buChar char="u"/>
              <a:defRPr sz="3200">
                <a:latin typeface="Gill Sans MT" panose="020B0502020104020203" pitchFamily="34" charset="0"/>
              </a:defRPr>
            </a:lvl1pPr>
            <a:lvl2pPr marL="990575" indent="-380990">
              <a:buClr>
                <a:srgbClr val="C6531F"/>
              </a:buClr>
              <a:buSzPct val="100000"/>
              <a:buFont typeface="Wingdings" charset="2"/>
              <a:buChar char=""/>
              <a:defRPr sz="2667">
                <a:latin typeface="Gill Sans MT" panose="020B0502020104020203" pitchFamily="34" charset="0"/>
              </a:defRPr>
            </a:lvl2pPr>
            <a:lvl3pPr>
              <a:buClr>
                <a:srgbClr val="C6531F"/>
              </a:buClr>
              <a:defRPr sz="2400">
                <a:latin typeface="Gill Sans MT" panose="020B0502020104020203" pitchFamily="34" charset="0"/>
              </a:defRPr>
            </a:lvl3pPr>
            <a:lvl4pPr>
              <a:buClr>
                <a:srgbClr val="C6531F"/>
              </a:buClr>
              <a:defRPr sz="2133">
                <a:latin typeface="Gill Sans MT" panose="020B0502020104020203" pitchFamily="34" charset="0"/>
              </a:defRPr>
            </a:lvl4pPr>
            <a:lvl5pPr>
              <a:buClr>
                <a:srgbClr val="C6531F"/>
              </a:buClr>
              <a:defRPr sz="1867">
                <a:latin typeface="Gill Sans MT" panose="020B0502020104020203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16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0F27-22A1-243A-87F8-73F10B48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50C51-6673-A45B-B9CC-24F3ED4D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C6D857-E7D1-772E-F0CD-44C8A942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501883-D372-C6AC-E502-0F2F0DF9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023D30-8734-68CA-03CE-7364C54E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1948A-D5CB-EF4B-317F-F63418F1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7240C2-A719-34CF-150A-E2583ACF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68183-39A4-6C19-5F00-B6014FD1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E63C7-CB8A-C957-A59C-C19C8A67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6212B9-C6AE-957C-E924-30B39DE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92D3E-C65A-58BC-B16D-2E31C25E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A9C23-B163-4E8F-4F2E-81A86EFF5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80791-0AB4-841C-732C-7EA88282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A39A0-B78C-783A-9D4D-BA724EE2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9A3A85-F534-1F1F-7B3F-FABD31C4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178B1-745D-AA7C-43BB-A84CE960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F3DFA-5584-00CC-F899-1EAFB5D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4AF3DC-1E71-CDD3-6501-DC292978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431044-D461-6814-9923-A8825E96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252501-E8D1-EF25-BFB0-367BA73C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4615B0-F5A3-94B7-DA33-2E276540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5654D0-DF78-630B-85E7-B9C57B6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3C3A1-C4EE-222D-D479-C43725E2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4FD8D2-A21C-53EE-5B02-A2A468A1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6F3AF-A72D-1C6B-5314-8BB1742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EBDCC-7F3B-47A6-4004-51766672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7962F8-92C8-197F-ABE5-F2F03FB9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E166D6-505B-2CAF-501B-099461A1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D3D483-B49A-E0D6-3C6E-C2F9B378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040A0-12E2-F08C-00C6-1396F465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7AB675-1E3A-3D1C-30C7-82098525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4F55-05DB-EE86-B8A6-9E84671A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6B710-072B-0212-17E8-84D6343D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EF6ACC-4513-370F-C78F-60EA88F96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E6D28-35A3-17A2-B287-A4E4FC90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72B7FC-5ACE-AFA3-7D40-A419F204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594F2-72B5-812C-7CF7-03BC77DC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DB304-D4D0-F1B6-DD21-F1141260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BA7BEA-C7B6-90FE-FCC3-670AB70D6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160D9-E3F2-BC6A-0776-718408A1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D7F0C-8E1D-B767-4E83-B78617EC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EE004D-4937-C20D-5FE8-AE5F6E7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6EACF8-0567-3C17-B59C-E6CD095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CB1D7F-311A-2573-F18A-BF7EA6D4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FF913-33DE-6EC5-6350-5AADE963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90A54-75F9-F114-919F-35A55FD19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7332-84CD-432C-BC82-158D0BD7393B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2C92E1-28E7-0CC6-D92D-BDAF6AC5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3114A6-86A8-294B-EEDC-D0A286AE4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1799-D67D-4AE0-A2FB-38BCA339AC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3E51-1EF2-BC45-8C22-2DD7CAE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example: user scheduling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378AA-45A7-C245-9385-D727F7831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721914-EA3B-2846-ADEC-4DDBFA85FCFC}"/>
              </a:ext>
            </a:extLst>
          </p:cNvPr>
          <p:cNvSpPr/>
          <p:nvPr/>
        </p:nvSpPr>
        <p:spPr>
          <a:xfrm>
            <a:off x="5463453" y="1037928"/>
            <a:ext cx="184730" cy="46166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1097091"/>
            <a:ext cx="1104122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There are 3 users: one at cell edge, two closer to BS and closer to </a:t>
            </a:r>
            <a:r>
              <a:rPr lang="en-US" sz="2667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each other</a:t>
            </a:r>
            <a:endParaRPr lang="en-US" sz="2667" dirty="0">
              <a:solidFill>
                <a:srgbClr val="FFFFFF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CE963525-8E4C-1043-9CCB-1681BC6BFCEA}"/>
              </a:ext>
            </a:extLst>
          </p:cNvPr>
          <p:cNvSpPr/>
          <p:nvPr/>
        </p:nvSpPr>
        <p:spPr>
          <a:xfrm>
            <a:off x="1070252" y="6041623"/>
            <a:ext cx="9991744" cy="556252"/>
          </a:xfrm>
          <a:prstGeom prst="roundRect">
            <a:avLst/>
          </a:prstGeom>
          <a:solidFill>
            <a:srgbClr val="339999"/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b="1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Resource allocation must protect edge user u2</a:t>
            </a:r>
            <a:endParaRPr lang="en-US" sz="2667" dirty="0">
              <a:solidFill>
                <a:srgbClr val="FFFFFF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428" y="2468893"/>
            <a:ext cx="3735321" cy="348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5333859"/>
            <a:ext cx="756025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Interference impacts edge user, all if unexpected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57005" y="1803219"/>
            <a:ext cx="11010292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For each TTI, can serve 2 users with 2 frequency bands: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low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and </a:t>
            </a:r>
            <a:r>
              <a:rPr lang="en-US" sz="2667" dirty="0">
                <a:solidFill>
                  <a:schemeClr val="accent3"/>
                </a:solidFill>
                <a:latin typeface="Gill Sans MT" charset="0"/>
                <a:ea typeface="Gill Sans MT" charset="0"/>
                <a:cs typeface="Gill Sans MT" charset="0"/>
              </a:rPr>
              <a:t>high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57005" y="3215475"/>
            <a:ext cx="7518569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Edge u2 sends 2 only if no interference and </a:t>
            </a:r>
            <a:r>
              <a:rPr lang="en-US" sz="2667" dirty="0">
                <a:latin typeface="Gill Sans MT" charset="0"/>
                <a:ea typeface="Gill Sans MT" charset="0"/>
                <a:cs typeface="Gill Sans MT" charset="0"/>
              </a:rPr>
              <a:t>low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freq.</a:t>
            </a:r>
            <a:endParaRPr lang="en-US" sz="2667" dirty="0">
              <a:solidFill>
                <a:schemeClr val="accent3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2509347"/>
            <a:ext cx="756025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u0 and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can send 2 packets or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if selected together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3921603"/>
            <a:ext cx="756025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If same frequency is used, throughput decreases by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57005" y="4627731"/>
            <a:ext cx="7518569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“Full buffer” traffic, users have buffers for one packet</a:t>
            </a:r>
            <a:endParaRPr lang="en-US" sz="2667" dirty="0">
              <a:solidFill>
                <a:schemeClr val="accent3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05406" y="47029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u2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061997" y="4879113"/>
            <a:ext cx="314591" cy="1316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39572" y="2719693"/>
            <a:ext cx="921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u0, u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10512491" y="2950526"/>
            <a:ext cx="127081" cy="5163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3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131538" y="2259440"/>
            <a:ext cx="1004929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Detailing the example (optional)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2180073" y="4514536"/>
            <a:ext cx="8162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6990" y="1770485"/>
            <a:ext cx="8162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6361" y="3101088"/>
            <a:ext cx="8162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798952" y="2238165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3048" y="2220470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7144" y="2254062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6466" y="116732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Tx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1776" y="118126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Channel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26918" y="5022732"/>
            <a:ext cx="1004929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332" y="5001457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58428" y="4983762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524" y="5017354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26918" y="3596119"/>
            <a:ext cx="1004929" cy="5107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4332" y="3574844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58428" y="3557149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22524" y="3590741"/>
            <a:ext cx="18473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6864" y="5871851"/>
            <a:ext cx="47000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667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2667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91048" y="3787980"/>
            <a:ext cx="982961" cy="1734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ctr"/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667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66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pt-BR" sz="2667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2667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667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2667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667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pt-BR" sz="2667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973468" y="3396716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  <a:ea typeface="Cambria Math"/>
                          <a:cs typeface="Gill Sans MT"/>
                        </a:rPr>
                        <m:t>∅</m:t>
                      </m:r>
                    </m:oMath>
                  </m:oMathPara>
                </a14:m>
                <a:endParaRPr lang="pt-B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Gill Sans MT"/>
                  <a:cs typeface="Gill Sans MT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468" y="3396716"/>
                <a:ext cx="463588" cy="461665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702029" y="1892829"/>
            <a:ext cx="1252266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Each user</a:t>
            </a:r>
            <a:b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can send</a:t>
            </a:r>
            <a:b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0, 1 or 2</a:t>
            </a:r>
            <a:b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packets: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85013" y="935043"/>
            <a:ext cx="1707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Interference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Bernoulli(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65781" y="5871851"/>
            <a:ext cx="101502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667" i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667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26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pt-BR" sz="2667" baseline="-25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571" y="2087946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571" y="3389121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571" y="477624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...</a:t>
            </a:r>
          </a:p>
        </p:txBody>
      </p:sp>
      <p:sp>
        <p:nvSpPr>
          <p:cNvPr id="40" name="Left Arrow 39"/>
          <p:cNvSpPr/>
          <p:nvPr/>
        </p:nvSpPr>
        <p:spPr>
          <a:xfrm>
            <a:off x="5781242" y="1063415"/>
            <a:ext cx="245472" cy="91707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82326" y="2222800"/>
            <a:ext cx="50129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Example: current buffers are all empty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pt-BR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 = (0,0,0) with no interference</a:t>
            </a:r>
          </a:p>
          <a:p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(‘N’ instead of ‘I’). We choose to serve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u0 and u1 with high and low freqs,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respectively: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(0, 1, 'H', 'L'). The two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transmit packets per user are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 or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alternatively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(1, 1, 0). The buffers 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next time instant are (0, 0, 1). Packets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decoded 1-</a:t>
            </a:r>
            <a:r>
              <a:rPr lang="pt-BR" sz="2400" i="1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(‘I’),</a:t>
            </a:r>
            <a:endParaRPr lang="pt-BR" sz="2400" dirty="0" err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3E51-1EF2-BC45-8C22-2DD7CAE6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 finite MDP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378AA-45A7-C245-9385-D727F7831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CE963525-8E4C-1043-9CCB-1681BC6BFCEA}"/>
              </a:ext>
            </a:extLst>
          </p:cNvPr>
          <p:cNvSpPr/>
          <p:nvPr/>
        </p:nvSpPr>
        <p:spPr>
          <a:xfrm>
            <a:off x="1133700" y="5570050"/>
            <a:ext cx="9991744" cy="1010348"/>
          </a:xfrm>
          <a:prstGeom prst="roundRect">
            <a:avLst/>
          </a:prstGeom>
          <a:solidFill>
            <a:srgbClr val="339999"/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b="1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Distribution p(s’, r / s, a) and expected value r(s’, s, a) define the MDP. Agent executes policy </a:t>
            </a:r>
            <a:r>
              <a:rPr lang="en-US" sz="2667" b="1" dirty="0">
                <a:solidFill>
                  <a:srgbClr val="FFFFFF"/>
                </a:solidFill>
                <a:latin typeface="Symbol" pitchFamily="18" charset="2"/>
                <a:ea typeface="Gill Sans MT" charset="0"/>
                <a:cs typeface="Gill Sans MT" charset="0"/>
              </a:rPr>
              <a:t>p</a:t>
            </a:r>
            <a:r>
              <a:rPr lang="en-US" sz="2667" b="1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(s, a)</a:t>
            </a:r>
            <a:endParaRPr lang="en-US" sz="2667" b="1" dirty="0">
              <a:solidFill>
                <a:srgbClr val="FFFFFF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1024831"/>
            <a:ext cx="11196820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Stochastic and stationary due to how we are modeling </a:t>
            </a:r>
            <a:r>
              <a:rPr lang="en-US" sz="2667" dirty="0" err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intercell</a:t>
            </a: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 interference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57005" y="1966754"/>
            <a:ext cx="11207615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State is the buffers occupancy and interference occurrence, ex: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((0,1,1), ‘N’)</a:t>
            </a:r>
            <a:endParaRPr lang="en-US" sz="2667" dirty="0">
              <a:solidFill>
                <a:schemeClr val="accent3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2908677"/>
            <a:ext cx="1120761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Action is to select two users and two frequencies, ex: </a:t>
            </a:r>
            <a:r>
              <a:rPr lang="en-US" sz="2667" dirty="0">
                <a:solidFill>
                  <a:srgbClr val="FFFFFF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(u0, u1, H, L)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3BCF53-8DAC-1546-A96E-EB8FFF134B6C}"/>
              </a:ext>
            </a:extLst>
          </p:cNvPr>
          <p:cNvSpPr/>
          <p:nvPr/>
        </p:nvSpPr>
        <p:spPr>
          <a:xfrm>
            <a:off x="467629" y="3850598"/>
            <a:ext cx="11207615" cy="502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Reward takes in account throughput, dropout and outage: </a:t>
            </a:r>
            <a:r>
              <a:rPr lang="en-US" sz="18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(0, 1, 2, 3, 4, -10, -20, -30, -5)</a:t>
            </a:r>
            <a:endParaRPr lang="en-US" sz="2667" dirty="0">
              <a:solidFill>
                <a:schemeClr val="accent3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43703" y="4792522"/>
            <a:ext cx="11207615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There are 16 states, 12 actions and 9 rewards. We assume discount = 0.9</a:t>
            </a:r>
            <a:endParaRPr lang="en-US" sz="2667" dirty="0">
              <a:solidFill>
                <a:srgbClr val="FFFFFF"/>
              </a:solidFill>
              <a:latin typeface="Times New Roman" pitchFamily="18" charset="0"/>
              <a:ea typeface="Gill Sans MT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4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92EB13-3436-60CC-0C7B-E91D2827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75"/>
            <a:ext cx="12192000" cy="6447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171DAD-FC17-B472-4FD5-ABF60E04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MDP </a:t>
            </a: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MDP </a:t>
            </a: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(</a:t>
            </a:r>
            <a:r>
              <a:rPr lang="pt-BR" dirty="0" err="1"/>
              <a:t>repeated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– </a:t>
            </a:r>
            <a:r>
              <a:rPr lang="pt-BR" dirty="0" err="1"/>
              <a:t>decrease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circles</a:t>
            </a:r>
            <a:r>
              <a:rPr lang="pt-BR" dirty="0"/>
              <a:t> for </a:t>
            </a:r>
            <a:r>
              <a:rPr lang="pt-BR" dirty="0" err="1"/>
              <a:t>finding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arrow</a:t>
            </a:r>
            <a:r>
              <a:rPr lang="pt-BR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5</a:t>
            </a:fld>
            <a:endParaRPr lang="es-ES_tradnl"/>
          </a:p>
        </p:txBody>
      </p:sp>
      <p:grpSp>
        <p:nvGrpSpPr>
          <p:cNvPr id="7" name="Group 6"/>
          <p:cNvGrpSpPr/>
          <p:nvPr/>
        </p:nvGrpSpPr>
        <p:grpSpPr>
          <a:xfrm>
            <a:off x="2285211" y="1848012"/>
            <a:ext cx="492443" cy="649188"/>
            <a:chOff x="1213748" y="1392200"/>
            <a:chExt cx="369332" cy="486891"/>
          </a:xfrm>
        </p:grpSpPr>
        <p:sp>
          <p:nvSpPr>
            <p:cNvPr id="6" name="Oval 5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4815" y="1853304"/>
            <a:ext cx="492443" cy="649188"/>
            <a:chOff x="1213748" y="1392200"/>
            <a:chExt cx="369332" cy="486891"/>
          </a:xfrm>
        </p:grpSpPr>
        <p:sp>
          <p:nvSpPr>
            <p:cNvPr id="9" name="Oval 8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4420" y="1842720"/>
            <a:ext cx="484813" cy="649188"/>
            <a:chOff x="1213748" y="1392200"/>
            <a:chExt cx="363610" cy="486891"/>
          </a:xfrm>
        </p:grpSpPr>
        <p:sp>
          <p:nvSpPr>
            <p:cNvPr id="12" name="Oval 11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748" y="150266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6415" y="1858596"/>
            <a:ext cx="492443" cy="649188"/>
            <a:chOff x="1213748" y="1392200"/>
            <a:chExt cx="369332" cy="486891"/>
          </a:xfrm>
        </p:grpSpPr>
        <p:sp>
          <p:nvSpPr>
            <p:cNvPr id="15" name="Oval 14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56019" y="1837428"/>
            <a:ext cx="492443" cy="649188"/>
            <a:chOff x="1213748" y="1392200"/>
            <a:chExt cx="369332" cy="486891"/>
          </a:xfrm>
        </p:grpSpPr>
        <p:sp>
          <p:nvSpPr>
            <p:cNvPr id="18" name="Oval 17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75624" y="1832136"/>
            <a:ext cx="484813" cy="649188"/>
            <a:chOff x="1213748" y="1392200"/>
            <a:chExt cx="363610" cy="486891"/>
          </a:xfrm>
        </p:grpSpPr>
        <p:sp>
          <p:nvSpPr>
            <p:cNvPr id="21" name="Oval 20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3748" y="150266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787620" y="1863886"/>
            <a:ext cx="477182" cy="649188"/>
            <a:chOff x="1213748" y="1392201"/>
            <a:chExt cx="357886" cy="486891"/>
          </a:xfrm>
        </p:grpSpPr>
        <p:sp>
          <p:nvSpPr>
            <p:cNvPr id="24" name="Oval 23"/>
            <p:cNvSpPr/>
            <p:nvPr/>
          </p:nvSpPr>
          <p:spPr>
            <a:xfrm>
              <a:off x="1259632" y="1392201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3748" y="1502663"/>
              <a:ext cx="3578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5607" y="1826844"/>
            <a:ext cx="492443" cy="649188"/>
            <a:chOff x="1213748" y="1392200"/>
            <a:chExt cx="369332" cy="486891"/>
          </a:xfrm>
        </p:grpSpPr>
        <p:sp>
          <p:nvSpPr>
            <p:cNvPr id="27" name="Oval 26"/>
            <p:cNvSpPr/>
            <p:nvPr/>
          </p:nvSpPr>
          <p:spPr>
            <a:xfrm>
              <a:off x="1259632" y="1392200"/>
              <a:ext cx="288032" cy="486891"/>
            </a:xfrm>
            <a:prstGeom prst="ellipse">
              <a:avLst/>
            </a:prstGeom>
            <a:solidFill>
              <a:srgbClr val="99FF33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3748" y="150266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6786" y="3972106"/>
            <a:ext cx="492443" cy="649188"/>
            <a:chOff x="610051" y="2581490"/>
            <a:chExt cx="369332" cy="486891"/>
          </a:xfrm>
        </p:grpSpPr>
        <p:sp>
          <p:nvSpPr>
            <p:cNvPr id="54" name="Oval 53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46390" y="3972106"/>
            <a:ext cx="492443" cy="649188"/>
            <a:chOff x="610051" y="2581490"/>
            <a:chExt cx="369332" cy="486891"/>
          </a:xfrm>
        </p:grpSpPr>
        <p:sp>
          <p:nvSpPr>
            <p:cNvPr id="61" name="Oval 60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001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65994" y="3972106"/>
            <a:ext cx="492443" cy="649188"/>
            <a:chOff x="610051" y="2581490"/>
            <a:chExt cx="369332" cy="486891"/>
          </a:xfrm>
        </p:grpSpPr>
        <p:sp>
          <p:nvSpPr>
            <p:cNvPr id="64" name="Oval 63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85598" y="3972106"/>
            <a:ext cx="484813" cy="649188"/>
            <a:chOff x="610051" y="2581490"/>
            <a:chExt cx="363610" cy="486891"/>
          </a:xfrm>
        </p:grpSpPr>
        <p:sp>
          <p:nvSpPr>
            <p:cNvPr id="67" name="Oval 66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0051" y="268373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011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597594" y="3972106"/>
            <a:ext cx="492443" cy="649188"/>
            <a:chOff x="610051" y="2581490"/>
            <a:chExt cx="369332" cy="486891"/>
          </a:xfrm>
        </p:grpSpPr>
        <p:sp>
          <p:nvSpPr>
            <p:cNvPr id="70" name="Oval 69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17198" y="3972106"/>
            <a:ext cx="492443" cy="649188"/>
            <a:chOff x="610051" y="2581490"/>
            <a:chExt cx="369332" cy="486891"/>
          </a:xfrm>
        </p:grpSpPr>
        <p:sp>
          <p:nvSpPr>
            <p:cNvPr id="73" name="Oval 72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0051" y="2683733"/>
              <a:ext cx="369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101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436802" y="3972106"/>
            <a:ext cx="484813" cy="649188"/>
            <a:chOff x="610051" y="2581490"/>
            <a:chExt cx="363610" cy="486891"/>
          </a:xfrm>
        </p:grpSpPr>
        <p:sp>
          <p:nvSpPr>
            <p:cNvPr id="76" name="Oval 75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0051" y="2683733"/>
              <a:ext cx="3636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848798" y="3972106"/>
            <a:ext cx="477182" cy="649188"/>
            <a:chOff x="610051" y="2581490"/>
            <a:chExt cx="357886" cy="486891"/>
          </a:xfrm>
        </p:grpSpPr>
        <p:sp>
          <p:nvSpPr>
            <p:cNvPr id="79" name="Oval 78"/>
            <p:cNvSpPr/>
            <p:nvPr/>
          </p:nvSpPr>
          <p:spPr>
            <a:xfrm>
              <a:off x="660722" y="2581490"/>
              <a:ext cx="288032" cy="4868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0051" y="2683733"/>
              <a:ext cx="3578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111</a:t>
              </a: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63725" y="5298600"/>
            <a:ext cx="2087431" cy="1528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represent freqs. </a:t>
            </a:r>
            <a:b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actions, H is blue</a:t>
            </a:r>
            <a:b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L is black. Ex: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(1, 2, 'H', 'L') is </a:t>
            </a:r>
            <a:r>
              <a:rPr lang="pt-BR" sz="18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endParaRPr lang="pt-BR" sz="1867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43873" y="3361637"/>
            <a:ext cx="94128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pt-BR" sz="2133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-a</a:t>
            </a:r>
            <a:r>
              <a:rPr lang="pt-BR" sz="2133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,-</a:t>
            </a:r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5</a:t>
            </a:r>
            <a:endParaRPr lang="pt-BR" sz="21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4" name="Curved Connector 193"/>
          <p:cNvCxnSpPr>
            <a:stCxn id="127" idx="2"/>
            <a:endCxn id="25" idx="0"/>
          </p:cNvCxnSpPr>
          <p:nvPr/>
        </p:nvCxnSpPr>
        <p:spPr>
          <a:xfrm rot="10800000" flipH="1">
            <a:off x="1621627" y="2011169"/>
            <a:ext cx="9404584" cy="1297810"/>
          </a:xfrm>
          <a:prstGeom prst="curvedConnector4">
            <a:avLst>
              <a:gd name="adj1" fmla="val -2431"/>
              <a:gd name="adj2" fmla="val 117614"/>
            </a:avLst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135894" y="2764280"/>
            <a:ext cx="90922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i="1" dirty="0">
                <a:solidFill>
                  <a:srgbClr val="99FF33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2133" b="1" i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2133" b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r=4</a:t>
            </a:r>
            <a:endParaRPr lang="pt-BR" sz="2133" b="1" dirty="0">
              <a:solidFill>
                <a:srgbClr val="99FF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877595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659591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9441587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749611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531607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6313603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7095599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1621627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2403623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185619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67615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23586" y="2984385"/>
            <a:ext cx="259765" cy="649188"/>
          </a:xfrm>
          <a:prstGeom prst="ellipse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Gill Sans MT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69584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01 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447595" y="2948947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02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929203" y="315567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656144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441171" y="305966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231904" y="314096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9545440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02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358061" y="292413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906619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960843" y="3032510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400256" y="3155679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65373" y="292413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cxnSp>
        <p:nvCxnSpPr>
          <p:cNvPr id="29" name="Straight Arrow Connector 28"/>
          <p:cNvCxnSpPr>
            <a:stCxn id="12" idx="4"/>
            <a:endCxn id="127" idx="0"/>
          </p:cNvCxnSpPr>
          <p:nvPr/>
        </p:nvCxnSpPr>
        <p:spPr>
          <a:xfrm flipH="1">
            <a:off x="1751510" y="2491908"/>
            <a:ext cx="3626110" cy="492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0" idx="0"/>
            <a:endCxn id="25" idx="2"/>
          </p:cNvCxnSpPr>
          <p:nvPr/>
        </p:nvCxnSpPr>
        <p:spPr>
          <a:xfrm flipV="1">
            <a:off x="8789474" y="2349724"/>
            <a:ext cx="2236737" cy="634661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6" idx="0"/>
            <a:endCxn id="12" idx="4"/>
          </p:cNvCxnSpPr>
          <p:nvPr/>
        </p:nvCxnSpPr>
        <p:spPr>
          <a:xfrm flipV="1">
            <a:off x="4097498" y="2491908"/>
            <a:ext cx="1280122" cy="492477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4" idx="0"/>
            <a:endCxn id="12" idx="4"/>
          </p:cNvCxnSpPr>
          <p:nvPr/>
        </p:nvCxnSpPr>
        <p:spPr>
          <a:xfrm flipH="1" flipV="1">
            <a:off x="5377620" y="2491908"/>
            <a:ext cx="1065866" cy="492477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1" idx="4"/>
            <a:endCxn id="12" idx="4"/>
          </p:cNvCxnSpPr>
          <p:nvPr/>
        </p:nvCxnSpPr>
        <p:spPr>
          <a:xfrm flipH="1" flipV="1">
            <a:off x="5377620" y="2491908"/>
            <a:ext cx="4193850" cy="1141665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2" idx="0"/>
            <a:endCxn id="10" idx="2"/>
          </p:cNvCxnSpPr>
          <p:nvPr/>
        </p:nvCxnSpPr>
        <p:spPr>
          <a:xfrm flipH="1" flipV="1">
            <a:off x="3951037" y="2339143"/>
            <a:ext cx="928457" cy="645242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5" idx="4"/>
            <a:endCxn id="12" idx="4"/>
          </p:cNvCxnSpPr>
          <p:nvPr/>
        </p:nvCxnSpPr>
        <p:spPr>
          <a:xfrm flipH="1" flipV="1">
            <a:off x="5377620" y="2491908"/>
            <a:ext cx="1847862" cy="1141665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4" idx="6"/>
            <a:endCxn id="12" idx="4"/>
          </p:cNvCxnSpPr>
          <p:nvPr/>
        </p:nvCxnSpPr>
        <p:spPr>
          <a:xfrm flipV="1">
            <a:off x="2663388" y="2491908"/>
            <a:ext cx="2714232" cy="817071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7" idx="0"/>
            <a:endCxn id="25" idx="2"/>
          </p:cNvCxnSpPr>
          <p:nvPr/>
        </p:nvCxnSpPr>
        <p:spPr>
          <a:xfrm flipV="1">
            <a:off x="10353469" y="2349724"/>
            <a:ext cx="672742" cy="634661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3" idx="4"/>
            <a:endCxn id="16" idx="2"/>
          </p:cNvCxnSpPr>
          <p:nvPr/>
        </p:nvCxnSpPr>
        <p:spPr>
          <a:xfrm flipV="1">
            <a:off x="5661490" y="2344435"/>
            <a:ext cx="1121147" cy="1289138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9" idx="4"/>
            <a:endCxn id="18" idx="4"/>
          </p:cNvCxnSpPr>
          <p:nvPr/>
        </p:nvCxnSpPr>
        <p:spPr>
          <a:xfrm flipV="1">
            <a:off x="8007478" y="2486616"/>
            <a:ext cx="201742" cy="1146957"/>
          </a:xfrm>
          <a:prstGeom prst="straightConnector1">
            <a:avLst/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135" idx="1"/>
            <a:endCxn id="25" idx="0"/>
          </p:cNvCxnSpPr>
          <p:nvPr/>
        </p:nvCxnSpPr>
        <p:spPr>
          <a:xfrm rot="5400000" flipH="1" flipV="1">
            <a:off x="6590793" y="-1355962"/>
            <a:ext cx="1068287" cy="7802550"/>
          </a:xfrm>
          <a:prstGeom prst="curvedConnector3">
            <a:avLst>
              <a:gd name="adj1" fmla="val 121399"/>
            </a:avLst>
          </a:prstGeom>
          <a:ln>
            <a:solidFill>
              <a:srgbClr val="99FF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0" idx="4"/>
            <a:endCxn id="80" idx="0"/>
          </p:cNvCxnSpPr>
          <p:nvPr/>
        </p:nvCxnSpPr>
        <p:spPr>
          <a:xfrm>
            <a:off x="8789474" y="3633573"/>
            <a:ext cx="2297915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36" idx="5"/>
            <a:endCxn id="68" idx="0"/>
          </p:cNvCxnSpPr>
          <p:nvPr/>
        </p:nvCxnSpPr>
        <p:spPr>
          <a:xfrm>
            <a:off x="4189338" y="3538502"/>
            <a:ext cx="1238667" cy="569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4" idx="4"/>
            <a:endCxn id="67" idx="0"/>
          </p:cNvCxnSpPr>
          <p:nvPr/>
        </p:nvCxnSpPr>
        <p:spPr>
          <a:xfrm flipH="1">
            <a:off x="5445180" y="3633573"/>
            <a:ext cx="998306" cy="338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27" idx="5"/>
            <a:endCxn id="79" idx="3"/>
          </p:cNvCxnSpPr>
          <p:nvPr/>
        </p:nvCxnSpPr>
        <p:spPr>
          <a:xfrm rot="16200000" flipH="1">
            <a:off x="5914115" y="-532264"/>
            <a:ext cx="987721" cy="9129251"/>
          </a:xfrm>
          <a:prstGeom prst="curvedConnector3">
            <a:avLst>
              <a:gd name="adj1" fmla="val 132769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11" idx="4"/>
            <a:endCxn id="68" idx="0"/>
          </p:cNvCxnSpPr>
          <p:nvPr/>
        </p:nvCxnSpPr>
        <p:spPr>
          <a:xfrm flipH="1">
            <a:off x="5428005" y="3633573"/>
            <a:ext cx="4143465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12" idx="4"/>
            <a:endCxn id="65" idx="0"/>
          </p:cNvCxnSpPr>
          <p:nvPr/>
        </p:nvCxnSpPr>
        <p:spPr>
          <a:xfrm flipH="1">
            <a:off x="4012216" y="3633573"/>
            <a:ext cx="867278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4" idx="4"/>
            <a:endCxn id="68" idx="0"/>
          </p:cNvCxnSpPr>
          <p:nvPr/>
        </p:nvCxnSpPr>
        <p:spPr>
          <a:xfrm>
            <a:off x="2533506" y="3633573"/>
            <a:ext cx="2894499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urved Connector 192"/>
          <p:cNvCxnSpPr>
            <a:stCxn id="135" idx="5"/>
            <a:endCxn id="79" idx="4"/>
          </p:cNvCxnSpPr>
          <p:nvPr/>
        </p:nvCxnSpPr>
        <p:spPr>
          <a:xfrm rot="16200000" flipH="1">
            <a:off x="6716465" y="229378"/>
            <a:ext cx="1082792" cy="7701039"/>
          </a:xfrm>
          <a:prstGeom prst="curvedConnector3">
            <a:avLst>
              <a:gd name="adj1" fmla="val 121112"/>
            </a:avLst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23" idx="4"/>
            <a:endCxn id="71" idx="0"/>
          </p:cNvCxnSpPr>
          <p:nvPr/>
        </p:nvCxnSpPr>
        <p:spPr>
          <a:xfrm>
            <a:off x="5661490" y="3633573"/>
            <a:ext cx="1182326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25" idx="4"/>
            <a:endCxn id="68" idx="0"/>
          </p:cNvCxnSpPr>
          <p:nvPr/>
        </p:nvCxnSpPr>
        <p:spPr>
          <a:xfrm flipH="1">
            <a:off x="5428005" y="3633573"/>
            <a:ext cx="1797477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09" idx="4"/>
            <a:endCxn id="74" idx="0"/>
          </p:cNvCxnSpPr>
          <p:nvPr/>
        </p:nvCxnSpPr>
        <p:spPr>
          <a:xfrm>
            <a:off x="8007478" y="3633573"/>
            <a:ext cx="255942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7" idx="4"/>
            <a:endCxn id="80" idx="0"/>
          </p:cNvCxnSpPr>
          <p:nvPr/>
        </p:nvCxnSpPr>
        <p:spPr>
          <a:xfrm>
            <a:off x="10353469" y="3633573"/>
            <a:ext cx="733920" cy="4748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3285882" y="4808765"/>
            <a:ext cx="7619650" cy="210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 state </a:t>
            </a:r>
            <a:r>
              <a:rPr lang="pt-BR" sz="1867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=((0, 1, 1), 'N')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action a0=(0, 1, 'H', 'H') or </a:t>
            </a:r>
            <a:r>
              <a:rPr lang="pt-BR" sz="18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transmit= [0 0 0]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1, 1), 'N') prob=0.9 reward=-20.0 dropped=[False  True  True]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s15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1, 1), 'I') prob=0.1 reward=-20.0 dropped=[False  True  True]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action a9=(1, 2, 'H', 'L') or </a:t>
            </a:r>
            <a:r>
              <a:rPr lang="pt-BR" sz="1867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 transmit= [0 2 2]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</a:rPr>
              <a:t>s4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0, 0), 'N') prob=0.9 reward=4.0</a:t>
            </a:r>
          </a:p>
          <a:p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next </a:t>
            </a:r>
            <a:r>
              <a:rPr lang="pt-BR" sz="18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s12</a:t>
            </a:r>
            <a:r>
              <a:rPr lang="pt-BR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=((1, 0, 0), 'I') prob=0.1 reward=-5.0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9084831" y="3649669"/>
            <a:ext cx="107753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pt-BR" sz="2133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-a</a:t>
            </a:r>
            <a:r>
              <a:rPr lang="pt-BR" sz="2133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</a:t>
            </a:r>
            <a:r>
              <a:rPr lang="pt-BR" sz="2133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-20</a:t>
            </a:r>
            <a:endParaRPr lang="pt-BR" sz="2133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880309" y="2497541"/>
            <a:ext cx="113685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33" b="1" i="1" dirty="0">
                <a:solidFill>
                  <a:srgbClr val="99FF33"/>
                </a:solidFill>
                <a:latin typeface="Symbol" pitchFamily="18" charset="2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2133" b="1" i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pt-BR" sz="2133" b="1" dirty="0">
                <a:solidFill>
                  <a:srgbClr val="99FF33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r=-20</a:t>
            </a:r>
            <a:endParaRPr lang="pt-BR" sz="2133" b="1" dirty="0">
              <a:solidFill>
                <a:srgbClr val="99FF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7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Learning (training) 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1024830"/>
            <a:ext cx="11196820" cy="502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rPr>
              <a:t>Q-learning algorithm with data from generative MDP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693" y="2276872"/>
            <a:ext cx="6048672" cy="453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83499" y="4389107"/>
            <a:ext cx="26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Better convergence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with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= 0.5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89" y="2366098"/>
            <a:ext cx="5772555" cy="432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59392" y="196909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Vary step size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with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=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0.01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89259" y="2045362"/>
            <a:ext cx="6247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“Exploration” prob.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with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 = 0.5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6180" y="4529717"/>
            <a:ext cx="2597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Stationary MDP: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no need to explore</a:t>
            </a:r>
          </a:p>
        </p:txBody>
      </p:sp>
    </p:spTree>
    <p:extLst>
      <p:ext uri="{BB962C8B-B14F-4D97-AF65-F5344CB8AC3E}">
        <p14:creationId xmlns:p14="http://schemas.microsoft.com/office/powerpoint/2010/main" val="366730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838" y="2039918"/>
            <a:ext cx="5999989" cy="44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Policy (test stage) 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D2617-7F91-A747-B187-8FC597EA483B}"/>
              </a:ext>
            </a:extLst>
          </p:cNvPr>
          <p:cNvSpPr/>
          <p:nvPr/>
        </p:nvSpPr>
        <p:spPr>
          <a:xfrm>
            <a:off x="457005" y="819614"/>
            <a:ext cx="11196820" cy="9131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377">
              <a:defRPr sz="1800">
                <a:solidFill>
                  <a:srgbClr val="000000"/>
                </a:solidFill>
              </a:defRPr>
            </a:pP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Compare Q-learning trained with 300 iterations, </a:t>
            </a:r>
            <a:r>
              <a:rPr lang="pt-BR" sz="2667" i="1" dirty="0">
                <a:solidFill>
                  <a:schemeClr val="bg1"/>
                </a:solidFill>
                <a:latin typeface="Symbol" pitchFamily="18" charset="2"/>
                <a:cs typeface="Gill Sans MT"/>
              </a:rPr>
              <a:t>a</a:t>
            </a:r>
            <a:r>
              <a:rPr lang="pt-BR" sz="2667" dirty="0">
                <a:solidFill>
                  <a:schemeClr val="bg1"/>
                </a:solidFill>
                <a:latin typeface="Gill Sans MT"/>
                <a:cs typeface="Gill Sans MT"/>
              </a:rPr>
              <a:t> = 0.5, </a:t>
            </a:r>
            <a:r>
              <a:rPr lang="pt-BR" sz="2667" dirty="0">
                <a:solidFill>
                  <a:schemeClr val="bg1"/>
                </a:solidFill>
                <a:latin typeface="Symbol" pitchFamily="18" charset="2"/>
                <a:cs typeface="Gill Sans MT"/>
              </a:rPr>
              <a:t>e</a:t>
            </a:r>
            <a:r>
              <a:rPr lang="pt-BR" sz="2667" dirty="0">
                <a:solidFill>
                  <a:schemeClr val="bg1"/>
                </a:solidFill>
                <a:latin typeface="Gill Sans MT"/>
                <a:cs typeface="Gill Sans MT"/>
              </a:rPr>
              <a:t> = </a:t>
            </a:r>
            <a:r>
              <a:rPr lang="pt-BR" sz="2667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0.01</a:t>
            </a: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and optimal policy. Take averages over </a:t>
            </a:r>
            <a:r>
              <a:rPr lang="en-US" sz="2667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10</a:t>
            </a:r>
            <a:r>
              <a:rPr lang="en-US" sz="2667" baseline="30000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4</a:t>
            </a:r>
            <a:r>
              <a:rPr lang="en-US" sz="2667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episodes with </a:t>
            </a:r>
            <a:r>
              <a:rPr lang="en-US" sz="2667" dirty="0">
                <a:solidFill>
                  <a:schemeClr val="bg1"/>
                </a:solidFill>
                <a:latin typeface="Times New Roman" pitchFamily="18" charset="0"/>
                <a:ea typeface="Gill Sans MT" charset="0"/>
                <a:cs typeface="Times New Roman" pitchFamily="18" charset="0"/>
              </a:rPr>
              <a:t>100 </a:t>
            </a:r>
            <a:r>
              <a:rPr lang="en-US" sz="2667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iterations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0203" y="3236979"/>
            <a:ext cx="3322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Optimal policy eventually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drops packets in first 2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iterations whenever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cs typeface="Gill Sans MT"/>
              </a:rPr>
              <a:t>initial buffers are full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68075" y="3140969"/>
            <a:ext cx="1248139" cy="8117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991602"/>
            <a:ext cx="6144055" cy="460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8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Optimal policy protecting edge user u2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35360" y="932724"/>
            <a:ext cx="5384800" cy="5441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0 = ((0, 0,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7 = (0, 2, 'L', 'L') | a= 9 = (1, 2, 'H', 'L') | a= 10 = (1, 2, 'L', 'H') | a= 11 = (1, 2, 'L',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 = ((0, 0,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9 = (1, 2, 'H',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2 = ((0, 1,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3 = ((0, 1,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4 = ((1, 0,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5 = ((1, 0,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6 = ((1, 1, 0),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1 = (0, 1, 'H', 'L') | a= 2 = (0, 1,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7 = ((1, 1, 1), 'N')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6 = (0, 2, 'L', 'H') | a= 10 = (1, 2, 'L', 'H')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0"/>
          </p:nvPr>
        </p:nvSpPr>
        <p:spPr>
          <a:xfrm>
            <a:off x="5903979" y="836713"/>
            <a:ext cx="6144683" cy="5441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8 = ((0, 0,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9 = ((0, 0,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10 = ((0, 1,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11 = ((0, 1,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9 = (1, 2, 'H', 'L') | a= 10 = (1,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12 = ((1, 0,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13 = ((1, 0,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14 = ((1, 1, 0),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1 = (0, 1, 'H', 'L') | a= 2 = (0, 1, 'L', 'H')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s= 15 = ((1, 1, 1), 'I')</a:t>
            </a:r>
          </a:p>
          <a:p>
            <a:pPr marL="0" indent="0">
              <a:buNone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| a= 5 = (0, 2, 'H', 'L') | a= 6 = (0, 2, 'L', 'H') | a= 9 = (1, 2, 'H', 'L') | a= 10 = (1, 2, 'L', 'H')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00EB-BCE0-4F84-93C5-500DAB48EB57}" type="slidenum">
              <a:rPr lang="es-ES_tradnl" smtClean="0"/>
              <a:pPr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4861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2302</Words>
  <Application>Microsoft Office PowerPoint</Application>
  <PresentationFormat>Widescreen</PresentationFormat>
  <Paragraphs>169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Gill Sans MT</vt:lpstr>
      <vt:lpstr>Symbol</vt:lpstr>
      <vt:lpstr>Times New Roman</vt:lpstr>
      <vt:lpstr>Wingdings</vt:lpstr>
      <vt:lpstr>Tema do Office</vt:lpstr>
      <vt:lpstr>Toy example: user scheduling</vt:lpstr>
      <vt:lpstr>Detailing the example (optional)</vt:lpstr>
      <vt:lpstr>Modeling as finite MDP</vt:lpstr>
      <vt:lpstr>MDP Transition Graph</vt:lpstr>
      <vt:lpstr>MDP Transition Graph (repeated, but not image – decrease the size of the circles for finding the arrow)</vt:lpstr>
      <vt:lpstr>Learning (training) evaluation</vt:lpstr>
      <vt:lpstr>Policy (test stage) evaluation</vt:lpstr>
      <vt:lpstr>Optimal policy protecting edge user u2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 example</dc:title>
  <dc:creator>Aldebaro Klautau</dc:creator>
  <cp:lastModifiedBy>Aldebaro Klautau</cp:lastModifiedBy>
  <cp:revision>2</cp:revision>
  <dcterms:created xsi:type="dcterms:W3CDTF">2024-01-06T18:48:34Z</dcterms:created>
  <dcterms:modified xsi:type="dcterms:W3CDTF">2024-01-06T18:59:33Z</dcterms:modified>
</cp:coreProperties>
</file>