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1452" r:id="rId2"/>
    <p:sldId id="1437" r:id="rId3"/>
    <p:sldId id="1444" r:id="rId4"/>
    <p:sldId id="1455" r:id="rId5"/>
    <p:sldId id="1453" r:id="rId6"/>
    <p:sldId id="1458" r:id="rId7"/>
    <p:sldId id="1457" r:id="rId8"/>
    <p:sldId id="1439" r:id="rId9"/>
    <p:sldId id="1462" r:id="rId10"/>
    <p:sldId id="1463" r:id="rId11"/>
    <p:sldId id="1464" r:id="rId12"/>
    <p:sldId id="1461" r:id="rId13"/>
    <p:sldId id="1447" r:id="rId14"/>
    <p:sldId id="1459" r:id="rId15"/>
    <p:sldId id="1465" r:id="rId16"/>
    <p:sldId id="1454" r:id="rId17"/>
    <p:sldId id="1450" r:id="rId18"/>
    <p:sldId id="1438" r:id="rId19"/>
    <p:sldId id="1445" r:id="rId20"/>
    <p:sldId id="144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137CE-7DAD-4D8C-B8E3-D31475BB71B1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BFF2C-CF51-4F2A-BEEE-5EBE885B30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9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current state s3=((0, 1, 1), 'N')</a:t>
            </a:r>
          </a:p>
          <a:p>
            <a:r>
              <a:rPr lang="pt-BR" dirty="0"/>
              <a:t>  action a0=(0, 1, 'H', 'H') transmit= [0 0 0]</a:t>
            </a:r>
          </a:p>
          <a:p>
            <a:r>
              <a:rPr lang="pt-BR" dirty="0"/>
              <a:t>    next s7=((1, 1, 1), 'N') prob=0.9 reward=-20.0 dropped=[False  True  True]</a:t>
            </a:r>
          </a:p>
          <a:p>
            <a:r>
              <a:rPr lang="pt-BR" dirty="0"/>
              <a:t>    next s15=((1, 1, 1), 'I') prob=0.1 reward=-20.0 dropped=[False  True  True]</a:t>
            </a:r>
          </a:p>
          <a:p>
            <a:r>
              <a:rPr lang="pt-BR" dirty="0"/>
              <a:t>  action a1=(0, 1, 'H', 'L') transmit= [1 1 0]</a:t>
            </a:r>
          </a:p>
          <a:p>
            <a:r>
              <a:rPr lang="pt-BR" dirty="0"/>
              <a:t>    next s3=((0, 1, 1), 'N') prob=0.9 reward=-10.0 dropped=[False False  True]</a:t>
            </a:r>
          </a:p>
          <a:p>
            <a:r>
              <a:rPr lang="pt-BR" dirty="0"/>
              <a:t>    next s11=((0, 1, 1), 'I') prob=0.1 reward=-10.0 dropped=[False False  True]</a:t>
            </a:r>
          </a:p>
          <a:p>
            <a:r>
              <a:rPr lang="pt-BR" dirty="0"/>
              <a:t>  action a2=(0, 1, 'L', 'H') transmit= [1 1 0]</a:t>
            </a:r>
          </a:p>
          <a:p>
            <a:r>
              <a:rPr lang="pt-BR" dirty="0"/>
              <a:t>    next s3=((0, 1, 1), 'N') prob=0.9 reward=-10.0 dropped=[False False  True]</a:t>
            </a:r>
          </a:p>
          <a:p>
            <a:r>
              <a:rPr lang="pt-BR" dirty="0"/>
              <a:t>    next s11=((0, 1, 1), 'I') prob=0.1 reward=-10.0 dropped=[False False  True]</a:t>
            </a:r>
          </a:p>
          <a:p>
            <a:r>
              <a:rPr lang="pt-BR" dirty="0"/>
              <a:t>  action a3=(0, 1, 'L', 'L') transmit= [0 0 0]</a:t>
            </a:r>
          </a:p>
          <a:p>
            <a:r>
              <a:rPr lang="pt-BR" dirty="0"/>
              <a:t>    next s7=((1, 1, 1), 'N') prob=0.9 reward=-20.0 dropped=[False  True  True]</a:t>
            </a:r>
          </a:p>
          <a:p>
            <a:r>
              <a:rPr lang="pt-BR" dirty="0"/>
              <a:t>    next s15=((1, 1, 1), 'I') prob=0.1 reward=-20.0 dropped=[False  True  True]</a:t>
            </a:r>
          </a:p>
          <a:p>
            <a:r>
              <a:rPr lang="pt-BR" dirty="0"/>
              <a:t>  action a4=(0, 2, 'H', 'H') transmit= [1 0 0]</a:t>
            </a:r>
          </a:p>
          <a:p>
            <a:r>
              <a:rPr lang="pt-BR" dirty="0"/>
              <a:t>    next s3=((0, 1, 1), 'N') prob=0.9 reward=-20.0 dropped=[False  True  True]</a:t>
            </a:r>
          </a:p>
          <a:p>
            <a:r>
              <a:rPr lang="pt-BR" dirty="0"/>
              <a:t>    next s11=((0, 1, 1), 'I') prob=0.1 reward=-20.0 dropped=[False  True  True]</a:t>
            </a:r>
          </a:p>
          <a:p>
            <a:r>
              <a:rPr lang="pt-BR" dirty="0"/>
              <a:t>  action a5=(0, 2, 'H', 'L') transmit= [1 0 2]</a:t>
            </a:r>
          </a:p>
          <a:p>
            <a:r>
              <a:rPr lang="pt-BR" dirty="0"/>
              <a:t>    next s2=((0, 1, 0), 'N') prob=0.9 reward=-10.0 dropped=[False  True False]</a:t>
            </a:r>
          </a:p>
          <a:p>
            <a:r>
              <a:rPr lang="pt-BR" dirty="0"/>
              <a:t>    next s10=((0, 1, 0), 'I') prob=0.1 reward=-10.0 dropped=[False  True False]</a:t>
            </a:r>
          </a:p>
          <a:p>
            <a:r>
              <a:rPr lang="pt-BR" dirty="0"/>
              <a:t>  action a6=(0, 2, 'L', 'H') transmit= [1 0 1]</a:t>
            </a:r>
          </a:p>
          <a:p>
            <a:r>
              <a:rPr lang="pt-BR" dirty="0"/>
              <a:t>    next s3=((0, 1, 1), 'N') prob=0.9 reward=-10.0 dropped=[False  True False]</a:t>
            </a:r>
          </a:p>
          <a:p>
            <a:r>
              <a:rPr lang="pt-BR" dirty="0"/>
              <a:t>    next s11=((0, 1, 1), 'I') prob=0.1 reward=-10.0 dropped=[False  True False]</a:t>
            </a:r>
          </a:p>
          <a:p>
            <a:r>
              <a:rPr lang="pt-BR" dirty="0"/>
              <a:t>  action a7=(0, 2, 'L', 'L') transmit= [1 0 1]</a:t>
            </a:r>
          </a:p>
          <a:p>
            <a:r>
              <a:rPr lang="pt-BR" dirty="0"/>
              <a:t>    next s3=((0, 1, 1), 'N') prob=0.9 reward=-10.0 dropped=[False  True False]</a:t>
            </a:r>
          </a:p>
          <a:p>
            <a:r>
              <a:rPr lang="pt-BR" dirty="0"/>
              <a:t>    next s11=((0, 1, 1), 'I') prob=0.1 reward=-10.0 dropped=[False  True False]</a:t>
            </a:r>
          </a:p>
          <a:p>
            <a:r>
              <a:rPr lang="pt-BR" dirty="0"/>
              <a:t>  action a8=(1, 2, 'H', 'H') transmit= [0 1 0]</a:t>
            </a:r>
          </a:p>
          <a:p>
            <a:r>
              <a:rPr lang="pt-BR" dirty="0"/>
              <a:t>    next s7=((1, 1, 1), 'N') prob=0.9 reward=-10.0 dropped=[False False  True]</a:t>
            </a:r>
          </a:p>
          <a:p>
            <a:r>
              <a:rPr lang="pt-BR" dirty="0"/>
              <a:t>    next s15=((1, 1, 1), 'I') prob=0.1 reward=-10.0 dropped=[False False  True]</a:t>
            </a:r>
          </a:p>
          <a:p>
            <a:r>
              <a:rPr lang="pt-BR" dirty="0"/>
              <a:t>  action a9=(1, 2, 'H', 'L') transmit= [0 2 2]</a:t>
            </a:r>
          </a:p>
          <a:p>
            <a:r>
              <a:rPr lang="pt-BR" dirty="0"/>
              <a:t>    next s4=((1, 0, 0), 'N') prob=0.9 reward=4.0</a:t>
            </a:r>
          </a:p>
          <a:p>
            <a:r>
              <a:rPr lang="pt-BR" dirty="0"/>
              <a:t>    next s12=((1, 0, 0), 'I') prob=0.1 reward=-5.0</a:t>
            </a:r>
          </a:p>
          <a:p>
            <a:r>
              <a:rPr lang="pt-BR" dirty="0"/>
              <a:t>  action a10=(1, 2, 'L', 'H') transmit= [0 2 1]</a:t>
            </a:r>
          </a:p>
          <a:p>
            <a:r>
              <a:rPr lang="pt-BR" dirty="0"/>
              <a:t>    next s5=((1, 0, 1), 'N') prob=0.9 reward=3.0</a:t>
            </a:r>
          </a:p>
          <a:p>
            <a:r>
              <a:rPr lang="pt-BR" dirty="0"/>
              <a:t>    next s13=((1, 0, 1), 'I') prob=0.1 reward=-5.0</a:t>
            </a:r>
          </a:p>
          <a:p>
            <a:r>
              <a:rPr lang="pt-BR" dirty="0"/>
              <a:t>  action a11=(1, 2, 'L', 'L') transmit= [0 1 1]</a:t>
            </a:r>
          </a:p>
          <a:p>
            <a:r>
              <a:rPr lang="pt-BR" dirty="0"/>
              <a:t>    next s7=((1, 1, 1), 'N') prob=0.9 reward=2.0</a:t>
            </a:r>
          </a:p>
          <a:p>
            <a:r>
              <a:rPr lang="pt-BR" dirty="0"/>
              <a:t>    next s15=((1, 1, 1), 'I') prob=0.1 reward=-5.0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7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C7CD8-926D-4903-3C3B-A4FDCEF46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87E4D1-03E9-D72F-B719-32A77AC58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B4102A-FFCD-2BB9-2D33-B2AB8F12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7332-84CD-432C-BC82-158D0BD7393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12EAC5-B565-80D0-FCA9-84D0A7CD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B75F64-9557-B7A1-71D2-5F6DA0D9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799-D67D-4AE0-A2FB-38BCA339AC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1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728D5-8237-8D32-E9D2-2B88747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6A636E-D068-1B0A-1602-1F8D8D149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D670B9-5C90-0FD0-07C6-B4C657D2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7332-84CD-432C-BC82-158D0BD7393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C83793-C607-10EF-011D-C5639A67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206C18-0769-0282-8DF7-830D0BC8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799-D67D-4AE0-A2FB-38BCA339AC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4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D652DC-3976-9148-EC87-F20E2D2CD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B4E9FA-0583-C855-F423-E592162A6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3F35EF-6425-5802-A98A-46D134A0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7332-84CD-432C-BC82-158D0BD7393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94B983-056A-DCB0-36AA-01047AF6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4EA04-1EFC-3CE4-2619-89C7664C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799-D67D-4AE0-A2FB-38BCA339AC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27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-27384"/>
            <a:ext cx="10972800" cy="936307"/>
          </a:xfrm>
        </p:spPr>
        <p:txBody>
          <a:bodyPr>
            <a:normAutofit/>
          </a:bodyPr>
          <a:lstStyle>
            <a:lvl1pPr>
              <a:defRPr sz="3467">
                <a:latin typeface="Gill Sans MT" panose="020B0502020104020203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9800EB-BCE0-4F84-93C5-500DAB48EB57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901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-24798"/>
            <a:ext cx="10972800" cy="1117299"/>
          </a:xfrm>
        </p:spPr>
        <p:txBody>
          <a:bodyPr>
            <a:normAutofit/>
          </a:bodyPr>
          <a:lstStyle>
            <a:lvl1pPr>
              <a:defRPr sz="3467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97753"/>
            <a:ext cx="5384800" cy="5441993"/>
          </a:xfrm>
        </p:spPr>
        <p:txBody>
          <a:bodyPr/>
          <a:lstStyle>
            <a:lvl1pPr marL="457189" indent="-457189">
              <a:buClr>
                <a:srgbClr val="005F86"/>
              </a:buClr>
              <a:buSzPct val="80000"/>
              <a:buFont typeface="Wingdings" charset="2"/>
              <a:buChar char="u"/>
              <a:defRPr sz="3200">
                <a:latin typeface="Gill Sans MT" panose="020B0502020104020203" pitchFamily="34" charset="0"/>
              </a:defRPr>
            </a:lvl1pPr>
            <a:lvl2pPr marL="990575" indent="-380990">
              <a:buClr>
                <a:srgbClr val="FF0000"/>
              </a:buClr>
              <a:buSzPct val="100000"/>
              <a:buFont typeface="Wingdings" charset="2"/>
              <a:buChar char=""/>
              <a:defRPr sz="2667">
                <a:latin typeface="Gill Sans MT" panose="020B0502020104020203" pitchFamily="34" charset="0"/>
              </a:defRPr>
            </a:lvl2pPr>
            <a:lvl3pPr>
              <a:buClr>
                <a:srgbClr val="C6531F"/>
              </a:buClr>
              <a:defRPr sz="2400">
                <a:latin typeface="Gill Sans MT" panose="020B0502020104020203" pitchFamily="34" charset="0"/>
              </a:defRPr>
            </a:lvl3pPr>
            <a:lvl4pPr>
              <a:buClr>
                <a:srgbClr val="C6531F"/>
              </a:buClr>
              <a:defRPr sz="2133">
                <a:latin typeface="Gill Sans MT" panose="020B0502020104020203" pitchFamily="34" charset="0"/>
              </a:defRPr>
            </a:lvl4pPr>
            <a:lvl5pPr>
              <a:buClr>
                <a:srgbClr val="C6531F"/>
              </a:buClr>
              <a:defRPr sz="1867">
                <a:latin typeface="Gill Sans MT" panose="020B0502020104020203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194156" y="1098530"/>
            <a:ext cx="5384800" cy="5441993"/>
          </a:xfrm>
        </p:spPr>
        <p:txBody>
          <a:bodyPr/>
          <a:lstStyle>
            <a:lvl1pPr marL="457189" indent="-457189">
              <a:buClr>
                <a:srgbClr val="005F86"/>
              </a:buClr>
              <a:buSzPct val="80000"/>
              <a:buFont typeface="Wingdings" charset="2"/>
              <a:buChar char="u"/>
              <a:defRPr sz="3200">
                <a:latin typeface="Gill Sans MT" panose="020B0502020104020203" pitchFamily="34" charset="0"/>
              </a:defRPr>
            </a:lvl1pPr>
            <a:lvl2pPr marL="990575" indent="-380990">
              <a:buClr>
                <a:srgbClr val="C6531F"/>
              </a:buClr>
              <a:buSzPct val="100000"/>
              <a:buFont typeface="Wingdings" charset="2"/>
              <a:buChar char=""/>
              <a:defRPr sz="2667">
                <a:latin typeface="Gill Sans MT" panose="020B0502020104020203" pitchFamily="34" charset="0"/>
              </a:defRPr>
            </a:lvl2pPr>
            <a:lvl3pPr>
              <a:buClr>
                <a:srgbClr val="C6531F"/>
              </a:buClr>
              <a:defRPr sz="2400">
                <a:latin typeface="Gill Sans MT" panose="020B0502020104020203" pitchFamily="34" charset="0"/>
              </a:defRPr>
            </a:lvl3pPr>
            <a:lvl4pPr>
              <a:buClr>
                <a:srgbClr val="C6531F"/>
              </a:buClr>
              <a:defRPr sz="2133">
                <a:latin typeface="Gill Sans MT" panose="020B0502020104020203" pitchFamily="34" charset="0"/>
              </a:defRPr>
            </a:lvl4pPr>
            <a:lvl5pPr>
              <a:buClr>
                <a:srgbClr val="C6531F"/>
              </a:buClr>
              <a:defRPr sz="1867">
                <a:latin typeface="Gill Sans MT" panose="020B0502020104020203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00EB-BCE0-4F84-93C5-500DAB48EB57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169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30F27-22A1-243A-87F8-73F10B48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550C51-6673-A45B-B9CC-24F3ED4D9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C6D857-E7D1-772E-F0CD-44C8A942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7332-84CD-432C-BC82-158D0BD7393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501883-D372-C6AC-E502-0F2F0DF9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023D30-8734-68CA-03CE-7364C54E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799-D67D-4AE0-A2FB-38BCA339AC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1948A-D5CB-EF4B-317F-F63418F1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7240C2-A719-34CF-150A-E2583ACF4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E68183-39A4-6C19-5F00-B6014FD1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7332-84CD-432C-BC82-158D0BD7393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5E63C7-CB8A-C957-A59C-C19C8A67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6212B9-C6AE-957C-E924-30B39DE8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799-D67D-4AE0-A2FB-38BCA339AC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92D3E-C65A-58BC-B16D-2E31C25E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3A9C23-B163-4E8F-4F2E-81A86EFF5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D80791-0AB4-841C-732C-7EA88282C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9A39A0-B78C-783A-9D4D-BA724EE2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7332-84CD-432C-BC82-158D0BD7393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9A3A85-F534-1F1F-7B3F-FABD31C4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7178B1-745D-AA7C-43BB-A84CE960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799-D67D-4AE0-A2FB-38BCA339AC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F3DFA-5584-00CC-F899-1EAFB5D0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4AF3DC-1E71-CDD3-6501-DC2929789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431044-D461-6814-9923-A8825E96A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6252501-E8D1-EF25-BFB0-367BA73C1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B4615B0-F5A3-94B7-DA33-2E2765404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5654D0-DF78-630B-85E7-B9C57B62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7332-84CD-432C-BC82-158D0BD7393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F3C3A1-C4EE-222D-D479-C43725E2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4FD8D2-A21C-53EE-5B02-A2A468A1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799-D67D-4AE0-A2FB-38BCA339AC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3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6F3AF-A72D-1C6B-5314-8BB17428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3EBDCC-7F3B-47A6-4004-51766672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7332-84CD-432C-BC82-158D0BD7393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7962F8-92C8-197F-ABE5-F2F03FB9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E166D6-505B-2CAF-501B-099461A1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799-D67D-4AE0-A2FB-38BCA339AC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6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D3D483-B49A-E0D6-3C6E-C2F9B378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7332-84CD-432C-BC82-158D0BD7393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29040A0-12E2-F08C-00C6-1396F465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7AB675-1E3A-3D1C-30C7-82098525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799-D67D-4AE0-A2FB-38BCA339AC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1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34F55-05DB-EE86-B8A6-9E84671A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46B710-072B-0212-17E8-84D6343DE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EF6ACC-4513-370F-C78F-60EA88F96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FE6D28-35A3-17A2-B287-A4E4FC90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7332-84CD-432C-BC82-158D0BD7393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72B7FC-5ACE-AFA3-7D40-A419F204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3594F2-72B5-812C-7CF7-03BC77DC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799-D67D-4AE0-A2FB-38BCA339AC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1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DB304-D4D0-F1B6-DD21-F1141260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BA7BEA-C7B6-90FE-FCC3-670AB70D6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7160D9-E3F2-BC6A-0776-718408A10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CD7F0C-8E1D-B767-4E83-B78617EC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7332-84CD-432C-BC82-158D0BD7393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EE004D-4937-C20D-5FE8-AE5F6E77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6EACF8-0567-3C17-B59C-E6CD0953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799-D67D-4AE0-A2FB-38BCA339AC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6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CB1D7F-311A-2573-F18A-BF7EA6D4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BFF913-33DE-6EC5-6350-5AADE963D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A90A54-75F9-F114-919F-35A55FD19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67332-84CD-432C-BC82-158D0BD7393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2C92E1-28E7-0CC6-D92D-BDAF6AC5A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3114A6-86A8-294B-EEDC-D0A286AE4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D1799-D67D-4AE0-A2FB-38BCA339AC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4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5648679-D214-5420-EED0-D0E437F2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Environment</a:t>
            </a:r>
            <a:r>
              <a:rPr lang="pt-BR" dirty="0"/>
              <a:t> multiband_scheduling_env.py</a:t>
            </a:r>
            <a:endParaRPr lang="en-US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814B0B7-A2E1-3C52-0414-003C25537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33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6EBB2-91A0-B77D-284F-C7AC7A99E31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dirty="0" err="1"/>
              <a:t>Special</a:t>
            </a:r>
            <a:r>
              <a:rPr lang="pt-BR" dirty="0"/>
              <a:t> cases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0DD2E92-96D3-3A75-5C3C-5E2EC2F257E2}"/>
              </a:ext>
            </a:extLst>
          </p:cNvPr>
          <p:cNvSpPr txBox="1"/>
          <p:nvPr/>
        </p:nvSpPr>
        <p:spPr>
          <a:xfrm>
            <a:off x="564775" y="1541929"/>
            <a:ext cx="50023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Cases in </a:t>
            </a:r>
            <a:r>
              <a:rPr lang="pt-BR" b="1" dirty="0" err="1"/>
              <a:t>which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reward</a:t>
            </a:r>
            <a:r>
              <a:rPr lang="pt-BR" b="1" dirty="0"/>
              <a:t> </a:t>
            </a:r>
            <a:r>
              <a:rPr lang="pt-BR" b="1" dirty="0" err="1"/>
              <a:t>is</a:t>
            </a:r>
            <a:r>
              <a:rPr lang="pt-BR" b="1" dirty="0"/>
              <a:t> </a:t>
            </a:r>
            <a:r>
              <a:rPr lang="pt-BR" b="1" dirty="0" err="1"/>
              <a:t>maximum</a:t>
            </a:r>
            <a:r>
              <a:rPr lang="pt-BR" b="1" dirty="0"/>
              <a:t>: r = 4</a:t>
            </a:r>
            <a:br>
              <a:rPr lang="pt-BR" b="1" dirty="0"/>
            </a:br>
            <a:r>
              <a:rPr lang="pt-BR" b="1" dirty="0"/>
              <a:t>(in </a:t>
            </a:r>
            <a:r>
              <a:rPr lang="pt-BR" b="1" dirty="0" err="1"/>
              <a:t>these</a:t>
            </a:r>
            <a:r>
              <a:rPr lang="pt-BR" b="1" dirty="0"/>
              <a:t> cases </a:t>
            </a:r>
            <a:r>
              <a:rPr lang="pt-BR" b="1" dirty="0" err="1"/>
              <a:t>there</a:t>
            </a:r>
            <a:r>
              <a:rPr lang="pt-BR" b="1" dirty="0"/>
              <a:t> are no </a:t>
            </a:r>
            <a:r>
              <a:rPr lang="pt-BR" b="1" dirty="0" err="1"/>
              <a:t>dropped</a:t>
            </a:r>
            <a:r>
              <a:rPr lang="pt-BR" b="1" dirty="0"/>
              <a:t> </a:t>
            </a:r>
            <a:r>
              <a:rPr lang="pt-BR" b="1" dirty="0" err="1"/>
              <a:t>packets</a:t>
            </a:r>
            <a:r>
              <a:rPr lang="pt-BR" b="1" dirty="0"/>
              <a:t>)</a:t>
            </a:r>
          </a:p>
          <a:p>
            <a:endParaRPr lang="en-US" dirty="0"/>
          </a:p>
          <a:p>
            <a:r>
              <a:rPr lang="en-US" dirty="0"/>
              <a:t>current state s3=((0, 1, 1), 'N')</a:t>
            </a:r>
          </a:p>
          <a:p>
            <a:r>
              <a:rPr lang="en-US" dirty="0"/>
              <a:t> action a9=(1, 2, 'H', 'L') transmit= [0 2 2]</a:t>
            </a:r>
          </a:p>
          <a:p>
            <a:r>
              <a:rPr lang="en-US" dirty="0"/>
              <a:t>    next s4=((1, 0, 0), 'N') prob=0.9 reward=4.0</a:t>
            </a:r>
          </a:p>
          <a:p>
            <a:r>
              <a:rPr lang="en-US" dirty="0"/>
              <a:t>    next s12=((1, 0, 0), 'I') prob=0.1 reward=4.0</a:t>
            </a:r>
          </a:p>
          <a:p>
            <a:endParaRPr lang="en-US" dirty="0"/>
          </a:p>
          <a:p>
            <a:r>
              <a:rPr lang="en-US" dirty="0"/>
              <a:t>current state s5=((1, 0, 1), 'N')</a:t>
            </a:r>
          </a:p>
          <a:p>
            <a:r>
              <a:rPr lang="en-US" dirty="0"/>
              <a:t> action a5=(0, 2, 'H', 'L') transmit= [2 0 2]</a:t>
            </a:r>
          </a:p>
          <a:p>
            <a:r>
              <a:rPr lang="en-US" dirty="0"/>
              <a:t>    next s2=((0, 1, 0), 'N') prob=0.9 reward=4.0</a:t>
            </a:r>
          </a:p>
          <a:p>
            <a:r>
              <a:rPr lang="en-US" dirty="0"/>
              <a:t>    next s10=((0, 1, 0), 'I') prob=0.1 reward=4.0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30AD28E-77DC-4FDD-1897-6E587459DD20}"/>
              </a:ext>
            </a:extLst>
          </p:cNvPr>
          <p:cNvSpPr txBox="1"/>
          <p:nvPr/>
        </p:nvSpPr>
        <p:spPr>
          <a:xfrm>
            <a:off x="5495366" y="1541929"/>
            <a:ext cx="59615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Cases in </a:t>
            </a:r>
            <a:r>
              <a:rPr lang="pt-BR" b="1" dirty="0" err="1"/>
              <a:t>which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reward</a:t>
            </a:r>
            <a:r>
              <a:rPr lang="pt-BR" b="1" dirty="0"/>
              <a:t> </a:t>
            </a:r>
            <a:r>
              <a:rPr lang="pt-BR" b="1" dirty="0" err="1"/>
              <a:t>is</a:t>
            </a:r>
            <a:r>
              <a:rPr lang="pt-BR" b="1" dirty="0"/>
              <a:t> r = 0</a:t>
            </a:r>
            <a:br>
              <a:rPr lang="pt-BR" b="1" dirty="0"/>
            </a:br>
            <a:r>
              <a:rPr lang="pt-BR" b="1" dirty="0"/>
              <a:t>(in </a:t>
            </a:r>
            <a:r>
              <a:rPr lang="pt-BR" b="1" dirty="0" err="1"/>
              <a:t>these</a:t>
            </a:r>
            <a:r>
              <a:rPr lang="pt-BR" b="1" dirty="0"/>
              <a:t> cases </a:t>
            </a:r>
            <a:r>
              <a:rPr lang="pt-BR" b="1" dirty="0" err="1"/>
              <a:t>there</a:t>
            </a:r>
            <a:r>
              <a:rPr lang="pt-BR" b="1" dirty="0"/>
              <a:t> are no </a:t>
            </a:r>
            <a:r>
              <a:rPr lang="pt-BR" b="1" dirty="0" err="1"/>
              <a:t>dropped</a:t>
            </a:r>
            <a:r>
              <a:rPr lang="pt-BR" b="1" dirty="0"/>
              <a:t> </a:t>
            </a:r>
            <a:r>
              <a:rPr lang="pt-BR" b="1" dirty="0" err="1"/>
              <a:t>packets</a:t>
            </a:r>
            <a:r>
              <a:rPr lang="pt-BR" b="1" dirty="0"/>
              <a:t>)</a:t>
            </a:r>
          </a:p>
          <a:p>
            <a:endParaRPr lang="en-US" dirty="0"/>
          </a:p>
          <a:p>
            <a:r>
              <a:rPr lang="en-US" dirty="0"/>
              <a:t>current state s0=((0, 0, 0), 'N')</a:t>
            </a:r>
          </a:p>
          <a:p>
            <a:r>
              <a:rPr lang="en-US" dirty="0"/>
              <a:t>  action a0=(0, 1, 'H', 'H') transmit= [0 0 0]</a:t>
            </a:r>
          </a:p>
          <a:p>
            <a:r>
              <a:rPr lang="en-US" dirty="0"/>
              <a:t>    next s7=((1, 1, 1), 'N') prob=0.9 reward=0.0</a:t>
            </a:r>
          </a:p>
          <a:p>
            <a:r>
              <a:rPr lang="en-US" dirty="0"/>
              <a:t>    next s15=((1, 1, 1), 'I') prob=0.1 reward=0.0</a:t>
            </a:r>
          </a:p>
          <a:p>
            <a:r>
              <a:rPr lang="en-US" dirty="0"/>
              <a:t> action a3=(0, 1, 'L', 'L') transmit= [0 0 0]</a:t>
            </a:r>
          </a:p>
          <a:p>
            <a:r>
              <a:rPr lang="en-US" dirty="0"/>
              <a:t>    next s7=((1, 1, 1), 'N') prob=0.9 reward=0.0</a:t>
            </a:r>
          </a:p>
          <a:p>
            <a:r>
              <a:rPr lang="en-US" dirty="0"/>
              <a:t>    next s15=((1, 1, 1), 'I') prob=0.1 reward=0.0</a:t>
            </a:r>
          </a:p>
          <a:p>
            <a:endParaRPr lang="en-US" dirty="0"/>
          </a:p>
          <a:p>
            <a:r>
              <a:rPr lang="en-US" dirty="0"/>
              <a:t>current state s8=((0, 0, 0), 'I')</a:t>
            </a:r>
          </a:p>
          <a:p>
            <a:r>
              <a:rPr lang="en-US" dirty="0"/>
              <a:t>  action a0=(0, 1, 'H', 'H') transmit= [0 0 0]</a:t>
            </a:r>
          </a:p>
          <a:p>
            <a:r>
              <a:rPr lang="en-US" dirty="0"/>
              <a:t>    next s7=((1, 1, 1), 'N') prob=0.4 reward=0.0</a:t>
            </a:r>
          </a:p>
          <a:p>
            <a:r>
              <a:rPr lang="en-US" dirty="0"/>
              <a:t>    next s15=((1, 1, 1), 'I') prob=0.6 reward=0.0</a:t>
            </a:r>
          </a:p>
          <a:p>
            <a:r>
              <a:rPr lang="en-US" dirty="0"/>
              <a:t> action a3=(0, 1, 'L', 'L') transmit= [0 0 0]</a:t>
            </a:r>
          </a:p>
          <a:p>
            <a:r>
              <a:rPr lang="en-US" dirty="0"/>
              <a:t>    next s7=((1, 1, 1), 'N') prob=0.4 reward=0.0</a:t>
            </a:r>
          </a:p>
          <a:p>
            <a:r>
              <a:rPr lang="en-US" dirty="0"/>
              <a:t>    next s15=((1, 1, 1), 'I') prob=0.6 reward=0.0</a:t>
            </a:r>
            <a:endParaRPr lang="pt-BR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6032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F6760-0DA7-6AAC-9ACD-9D8608D2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Histogram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rewards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4C58D2-5718-D499-CDD9-457262249AA6}"/>
              </a:ext>
            </a:extLst>
          </p:cNvPr>
          <p:cNvSpPr txBox="1"/>
          <p:nvPr/>
        </p:nvSpPr>
        <p:spPr>
          <a:xfrm>
            <a:off x="1192306" y="1613647"/>
            <a:ext cx="805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There</a:t>
            </a:r>
            <a:r>
              <a:rPr lang="pt-BR" dirty="0"/>
              <a:t> are 16 x 12 = 192 </a:t>
            </a:r>
            <a:r>
              <a:rPr lang="pt-BR" dirty="0" err="1"/>
              <a:t>state-action</a:t>
            </a:r>
            <a:r>
              <a:rPr lang="pt-BR" dirty="0"/>
              <a:t> (s, a) </a:t>
            </a:r>
            <a:r>
              <a:rPr lang="pt-BR" dirty="0" err="1"/>
              <a:t>pairs</a:t>
            </a:r>
            <a:endParaRPr lang="pt-BR" dirty="0"/>
          </a:p>
          <a:p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84D039-E426-9746-40A1-185EDF6EE0E1}"/>
              </a:ext>
            </a:extLst>
          </p:cNvPr>
          <p:cNvSpPr txBox="1"/>
          <p:nvPr/>
        </p:nvSpPr>
        <p:spPr>
          <a:xfrm>
            <a:off x="313765" y="2698376"/>
            <a:ext cx="3711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effectLst/>
                <a:latin typeface="Menlo"/>
              </a:rPr>
              <a:t>x=[0 1 2 3 4 -10 -20 -30]</a:t>
            </a:r>
          </a:p>
          <a:p>
            <a:r>
              <a:rPr lang="en-US" sz="1800" b="0" i="0" dirty="0">
                <a:effectLst/>
                <a:latin typeface="Menlo"/>
              </a:rPr>
              <a:t>y=[4 12 38 16 2 92 24 4]</a:t>
            </a:r>
          </a:p>
          <a:p>
            <a:r>
              <a:rPr lang="en-US" sz="1800" b="0" i="0" dirty="0">
                <a:effectLst/>
                <a:latin typeface="Menlo"/>
              </a:rPr>
              <a:t>bar(</a:t>
            </a:r>
            <a:r>
              <a:rPr lang="en-US" sz="1800" b="0" i="0" dirty="0" err="1">
                <a:effectLst/>
                <a:latin typeface="Menlo"/>
              </a:rPr>
              <a:t>x,y</a:t>
            </a:r>
            <a:r>
              <a:rPr lang="en-US" sz="1800" b="0" i="0" dirty="0">
                <a:effectLst/>
                <a:latin typeface="Menlo"/>
              </a:rPr>
              <a:t>)</a:t>
            </a: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'rewards'</a:t>
            </a:r>
            <a:r>
              <a:rPr lang="en-US" sz="1800" b="0" i="0" dirty="0">
                <a:effectLst/>
                <a:latin typeface="Menlo"/>
              </a:rPr>
              <a:t>)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'number of pairs (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s,a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)'</a:t>
            </a:r>
            <a:r>
              <a:rPr lang="en-US" sz="1800" b="0" i="0" dirty="0">
                <a:effectLst/>
                <a:latin typeface="Menlo"/>
              </a:rPr>
              <a:t>)</a:t>
            </a:r>
          </a:p>
          <a:p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3E7A41-D7C2-24E6-6224-3D5AE1E6B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164" y="1070162"/>
            <a:ext cx="5334000" cy="40005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23A0368-1721-9269-7E7C-323D6681E72C}"/>
              </a:ext>
            </a:extLst>
          </p:cNvPr>
          <p:cNvSpPr txBox="1"/>
          <p:nvPr/>
        </p:nvSpPr>
        <p:spPr>
          <a:xfrm>
            <a:off x="403412" y="4876800"/>
            <a:ext cx="2689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Obs</a:t>
            </a:r>
            <a:r>
              <a:rPr lang="pt-BR" dirty="0"/>
              <a:t>:</a:t>
            </a:r>
          </a:p>
          <a:p>
            <a:r>
              <a:rPr lang="pt-BR" dirty="0"/>
              <a:t>sum(y) = 192</a:t>
            </a:r>
          </a:p>
          <a:p>
            <a:r>
              <a:rPr lang="pt-BR" dirty="0"/>
              <a:t>as </a:t>
            </a:r>
            <a:r>
              <a:rPr lang="pt-BR" dirty="0" err="1"/>
              <a:t>expected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706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B899B-31F5-0EC5-F99D-FD02FFA7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Optimal</a:t>
            </a:r>
            <a:r>
              <a:rPr lang="pt-BR" dirty="0"/>
              <a:t> </a:t>
            </a:r>
            <a:r>
              <a:rPr lang="pt-BR" dirty="0" err="1"/>
              <a:t>policy</a:t>
            </a:r>
            <a:r>
              <a:rPr lang="pt-BR" dirty="0"/>
              <a:t> (</a:t>
            </a:r>
            <a:r>
              <a:rPr lang="pt-BR" dirty="0" err="1"/>
              <a:t>protecting</a:t>
            </a:r>
            <a:r>
              <a:rPr lang="pt-BR" dirty="0"/>
              <a:t> </a:t>
            </a:r>
            <a:r>
              <a:rPr lang="pt-BR" dirty="0" err="1"/>
              <a:t>edge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u2)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62E0698-3785-324F-FFA3-43C4E16C2C1B}"/>
              </a:ext>
            </a:extLst>
          </p:cNvPr>
          <p:cNvSpPr txBox="1"/>
          <p:nvPr/>
        </p:nvSpPr>
        <p:spPr>
          <a:xfrm>
            <a:off x="609600" y="1066799"/>
            <a:ext cx="10757647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s0=((0, 0, 0), 'N')</a:t>
            </a:r>
          </a:p>
          <a:p>
            <a:r>
              <a:rPr lang="en-US" sz="1100" dirty="0"/>
              <a:t> | a5=(0, 2, 'H', 'L') or a6=(0, 2, 'L', 'H') or a7=(0, 2, 'L', 'L') or a9=(1, 2, 'H', 'L') or a10=(1, 2, 'L', 'H') or a11=(1, 2, 'L', 'L')</a:t>
            </a:r>
          </a:p>
          <a:p>
            <a:r>
              <a:rPr lang="en-US" sz="1100" dirty="0"/>
              <a:t>s1=((0, 0, 1), 'N')</a:t>
            </a:r>
          </a:p>
          <a:p>
            <a:r>
              <a:rPr lang="en-US" sz="1100" dirty="0"/>
              <a:t> | a5=(0, 2, 'H', 'L') or a9=(1, 2, 'H', 'L')</a:t>
            </a:r>
          </a:p>
          <a:p>
            <a:r>
              <a:rPr lang="en-US" sz="1100" dirty="0"/>
              <a:t>s2=((0, 1, 0), 'N')</a:t>
            </a:r>
          </a:p>
          <a:p>
            <a:r>
              <a:rPr lang="en-US" sz="1100" dirty="0"/>
              <a:t> | a9=(1, 2, 'H', 'L') or a10=(1, 2, 'L', 'H')</a:t>
            </a:r>
          </a:p>
          <a:p>
            <a:r>
              <a:rPr lang="en-US" sz="1100" dirty="0"/>
              <a:t>s3=((0, 1, 1), 'N')</a:t>
            </a:r>
          </a:p>
          <a:p>
            <a:r>
              <a:rPr lang="en-US" sz="1100" dirty="0"/>
              <a:t> | a9=(1, 2, 'H', 'L')</a:t>
            </a:r>
          </a:p>
          <a:p>
            <a:r>
              <a:rPr lang="en-US" sz="1100" dirty="0"/>
              <a:t>s4=((1, 0, 0), 'N')</a:t>
            </a:r>
          </a:p>
          <a:p>
            <a:r>
              <a:rPr lang="en-US" sz="1100" dirty="0"/>
              <a:t> | a5=(0, 2, 'H', 'L') or a6=(0, 2, 'L', 'H')</a:t>
            </a:r>
          </a:p>
          <a:p>
            <a:r>
              <a:rPr lang="en-US" sz="1100" dirty="0"/>
              <a:t>s5=((1, 0, 1), 'N')</a:t>
            </a:r>
          </a:p>
          <a:p>
            <a:r>
              <a:rPr lang="en-US" sz="1100" dirty="0"/>
              <a:t> | a5=(0, 2, 'H', 'L')</a:t>
            </a:r>
          </a:p>
          <a:p>
            <a:r>
              <a:rPr lang="en-US" sz="1100" dirty="0"/>
              <a:t>s6=((1, 1, 0), 'N')</a:t>
            </a:r>
          </a:p>
          <a:p>
            <a:r>
              <a:rPr lang="en-US" sz="1100" dirty="0"/>
              <a:t> | a1=(0, 1, 'H', 'L') or a2=(0, 1, 'L', 'H')</a:t>
            </a:r>
          </a:p>
          <a:p>
            <a:r>
              <a:rPr lang="en-US" sz="1100" dirty="0"/>
              <a:t>s7=((1, 1, 1), 'N')</a:t>
            </a:r>
          </a:p>
          <a:p>
            <a:r>
              <a:rPr lang="en-US" sz="1100" dirty="0"/>
              <a:t> | a6=(0, 2, 'L', 'H') or a10=(1, 2, 'L', 'H')</a:t>
            </a:r>
          </a:p>
          <a:p>
            <a:r>
              <a:rPr lang="en-US" sz="1100" dirty="0"/>
              <a:t>s8=((0, 0, 0), 'I')</a:t>
            </a:r>
          </a:p>
          <a:p>
            <a:r>
              <a:rPr lang="en-US" sz="1100" dirty="0"/>
              <a:t> | a5=(0, 2, 'H', 'L') or a6=(0, 2, 'L', 'H') or a9=(1, 2, 'H', 'L') or a10=(1, 2, 'L', 'H')</a:t>
            </a:r>
          </a:p>
          <a:p>
            <a:r>
              <a:rPr lang="en-US" sz="1100" dirty="0"/>
              <a:t>s9=((0, 0, 1), 'I')</a:t>
            </a:r>
          </a:p>
          <a:p>
            <a:r>
              <a:rPr lang="en-US" sz="1100" dirty="0"/>
              <a:t> | a5=(0, 2, 'H', 'L') or a6=(0, 2, 'L', 'H') or a9=(1, 2, 'H', 'L') or a10=(1, 2, 'L', 'H')</a:t>
            </a:r>
          </a:p>
          <a:p>
            <a:r>
              <a:rPr lang="en-US" sz="1100" dirty="0"/>
              <a:t>s10=((0, 1, 0), 'I')</a:t>
            </a:r>
          </a:p>
          <a:p>
            <a:r>
              <a:rPr lang="en-US" sz="1100" dirty="0"/>
              <a:t> | a9=(1, 2, 'H', 'L') or a10=(1, 2, 'L', 'H')</a:t>
            </a:r>
          </a:p>
          <a:p>
            <a:r>
              <a:rPr lang="en-US" sz="1100" dirty="0"/>
              <a:t>s11=((0, 1, 1), 'I')</a:t>
            </a:r>
          </a:p>
          <a:p>
            <a:r>
              <a:rPr lang="en-US" sz="1100" dirty="0"/>
              <a:t> | a9=(1, 2, 'H', 'L') or a10=(1, 2, 'L', 'H')</a:t>
            </a:r>
          </a:p>
          <a:p>
            <a:r>
              <a:rPr lang="en-US" sz="1100" dirty="0"/>
              <a:t>s12=((1, 0, 0), 'I')</a:t>
            </a:r>
          </a:p>
          <a:p>
            <a:r>
              <a:rPr lang="en-US" sz="1100" dirty="0"/>
              <a:t> | a5=(0, 2, 'H', 'L') or a6=(0, 2, 'L', 'H')</a:t>
            </a:r>
          </a:p>
          <a:p>
            <a:r>
              <a:rPr lang="en-US" sz="1100" dirty="0"/>
              <a:t>s13=((1, 0, 1), 'I')</a:t>
            </a:r>
          </a:p>
          <a:p>
            <a:r>
              <a:rPr lang="en-US" sz="1100" dirty="0"/>
              <a:t> | a5=(0, 2, 'H', 'L') or a6=(0, 2, 'L', 'H')</a:t>
            </a:r>
          </a:p>
          <a:p>
            <a:r>
              <a:rPr lang="en-US" sz="1100" dirty="0"/>
              <a:t>s14=((1, 1, 0), 'I')</a:t>
            </a:r>
          </a:p>
          <a:p>
            <a:r>
              <a:rPr lang="en-US" sz="1100" dirty="0"/>
              <a:t> | a1=(0, 1, 'H', 'L') or a2=(0, 1, 'L', 'H')</a:t>
            </a:r>
          </a:p>
          <a:p>
            <a:r>
              <a:rPr lang="en-US" sz="1100" dirty="0"/>
              <a:t>s15=((1, 1, 1), 'I')</a:t>
            </a:r>
          </a:p>
          <a:p>
            <a:r>
              <a:rPr lang="en-US" sz="1100" dirty="0"/>
              <a:t> | a5=(0, 2, 'H', 'L') or a6=(0, 2, 'L', 'H') or a9=(1, 2, 'H', 'L') or a10=(1, 2, 'L', 'H')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52257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Optimal policy protecting edge </a:t>
            </a:r>
            <a:r>
              <a:rPr lang="pt-BR" dirty="0" err="1"/>
              <a:t>user</a:t>
            </a:r>
            <a:r>
              <a:rPr lang="pt-BR" dirty="0"/>
              <a:t> u2 (</a:t>
            </a:r>
            <a:r>
              <a:rPr lang="pt-BR" dirty="0" err="1"/>
              <a:t>same</a:t>
            </a:r>
            <a:r>
              <a:rPr lang="pt-BR" dirty="0"/>
              <a:t> as </a:t>
            </a:r>
            <a:r>
              <a:rPr lang="pt-BR" dirty="0" err="1"/>
              <a:t>previous</a:t>
            </a:r>
            <a:r>
              <a:rPr lang="pt-BR" dirty="0"/>
              <a:t> slide)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35360" y="932724"/>
            <a:ext cx="5384800" cy="54419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s= 0 = ((0, 0, 0), 'N')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| a= 5 = (0, 2, 'H', 'L') | a= 6 = (0, 2, 'L', 'H') | a= 7 = (0, 2, 'L', 'L') | a= 9 = (1, 2, 'H', 'L') | a= 10 = (1, 2, 'L', 'H') | a= 11 = (1, 2, 'L', 'L')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s= 1 = ((0, 0, 1), 'N')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| a= 5 = (0, 2, 'H', 'L') | a= 9 = (1, 2, 'H', 'L')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s= 2 = ((0, 1, 0), 'N')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| a= 9 = (1, 2, 'H', 'L') | a= 10 = (1, 2, 'L', 'H')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s= 3 = ((0, 1, 1), 'N')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| a= 9 = (1, 2, 'H', 'L')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s= 4 = ((1, 0, 0), 'N')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| a= 5 = (0, 2, 'H', 'L') | a= 6 = (0, 2, 'L', 'H')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s= 5 = ((1, 0, 1), 'N')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| a= 5 = (0, 2, 'H', 'L')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s= 6 = ((1, 1, 0), 'N')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| a= 1 = (0, 1, 'H', 'L') | a= 2 = (0, 1, 'L', 'H')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s= 7 = ((1, 1, 1), 'N')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| a= 6 = (0, 2, 'L', 'H') | a= 10 = (1, 2, 'L', 'H')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0"/>
          </p:nvPr>
        </p:nvSpPr>
        <p:spPr>
          <a:xfrm>
            <a:off x="5903979" y="836713"/>
            <a:ext cx="6144683" cy="54419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s= 8 = ((0, 0, 0), 'I')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| a= 5 = (0, 2, 'H', 'L') | a= 6 = (0, 2, 'L', 'H') | a= 9 = (1, 2, 'H', 'L') | a= 10 = (1, 2, 'L', 'H')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s= 9 = ((0, 0, 1), 'I')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| a= 5 = (0, 2, 'H', 'L') | a= 6 = (0, 2, 'L', 'H') | a= 9 = (1, 2, 'H', 'L') | a= 10 = (1, 2, 'L', 'H')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s= 10 = ((0, 1, 0), 'I')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| a= 9 = (1, 2, 'H', 'L') | a= 10 = (1, 2, 'L', 'H')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s= 11 = ((0, 1, 1), 'I')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| a= 9 = (1, 2, 'H', 'L') | a= 10 = (1, 2, 'L', 'H')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s= 12 = ((1, 0, 0), 'I')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| a= 5 = (0, 2, 'H', 'L') | a= 6 = (0, 2, 'L', 'H')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s= 13 = ((1, 0, 1), 'I')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| a= 5 = (0, 2, 'H', 'L') | a= 6 = (0, 2, 'L', 'H')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s= 14 = ((1, 1, 0), 'I')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| a= 1 = (0, 1, 'H', 'L') | a= 2 = (0, 1, 'L', 'H')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s= 15 = ((1, 1, 1), 'I')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| a= 5 = (0, 2, 'H', 'L') | a= 6 = (0, 2, 'L', 'H') | a= 9 = (1, 2, 'H', 'L') | a= 10 = (1, 2, 'L', 'H')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00EB-BCE0-4F84-93C5-500DAB48EB57}" type="slidenum">
              <a:rPr lang="es-ES_tradnl" smtClean="0"/>
              <a:pPr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64861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49E68B45-79E7-C318-BBB2-35ABF8389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635" y="-49236"/>
            <a:ext cx="3756211" cy="28171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A28E807-0C02-6596-8128-C310CA69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Convergence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ED6D73-D6BE-A48F-F381-FE51C49CC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538D133-DB4F-FA7C-089D-CD5D5D0DA050}"/>
              </a:ext>
            </a:extLst>
          </p:cNvPr>
          <p:cNvSpPr txBox="1"/>
          <p:nvPr/>
        </p:nvSpPr>
        <p:spPr>
          <a:xfrm>
            <a:off x="403123" y="1720645"/>
            <a:ext cx="2734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effectLst/>
                <a:latin typeface="Menlo"/>
              </a:rPr>
              <a:t>y=x';</a:t>
            </a:r>
          </a:p>
          <a:p>
            <a:r>
              <a:rPr lang="en-US" sz="1800" b="0" i="0" dirty="0" err="1">
                <a:effectLst/>
                <a:latin typeface="Menlo"/>
              </a:rPr>
              <a:t>semilogy</a:t>
            </a:r>
            <a:r>
              <a:rPr lang="en-US" sz="1800" b="0" i="0" dirty="0">
                <a:effectLst/>
                <a:latin typeface="Menlo"/>
              </a:rPr>
              <a:t>(y(:))</a:t>
            </a: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'iterations'</a:t>
            </a:r>
            <a:r>
              <a:rPr lang="en-US" sz="1800" b="0" i="0" dirty="0">
                <a:effectLst/>
                <a:latin typeface="Menlo"/>
              </a:rPr>
              <a:t>)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'stopping criterion'</a:t>
            </a:r>
            <a:r>
              <a:rPr lang="en-US" sz="1800" b="0" i="0" dirty="0">
                <a:effectLst/>
                <a:latin typeface="Menlo"/>
              </a:rPr>
              <a:t>)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291129-E165-44B9-06E3-B18C3EBD5D8A}"/>
              </a:ext>
            </a:extLst>
          </p:cNvPr>
          <p:cNvSpPr txBox="1"/>
          <p:nvPr/>
        </p:nvSpPr>
        <p:spPr>
          <a:xfrm>
            <a:off x="2859741" y="5799934"/>
            <a:ext cx="611392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Converged with 335 iterations with final stopping criterion= 0.0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D3EA5C6-B5AF-CFEC-23DB-6B1BAC6F0A9D}"/>
              </a:ext>
            </a:extLst>
          </p:cNvPr>
          <p:cNvSpPr/>
          <p:nvPr/>
        </p:nvSpPr>
        <p:spPr>
          <a:xfrm>
            <a:off x="4078941" y="1649506"/>
            <a:ext cx="206188" cy="412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7188F40-55F7-09C1-F190-0FBCA565025E}"/>
              </a:ext>
            </a:extLst>
          </p:cNvPr>
          <p:cNvCxnSpPr/>
          <p:nvPr/>
        </p:nvCxnSpPr>
        <p:spPr>
          <a:xfrm flipV="1">
            <a:off x="4285129" y="1058066"/>
            <a:ext cx="4316506" cy="78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0C2B7E4-2D78-A928-A180-8DC68C41C32C}"/>
              </a:ext>
            </a:extLst>
          </p:cNvPr>
          <p:cNvSpPr txBox="1"/>
          <p:nvPr/>
        </p:nvSpPr>
        <p:spPr>
          <a:xfrm>
            <a:off x="10309411" y="571928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Zoom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4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C26310D-00A0-DAA5-BAF1-5197FAD4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 II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D97E84-F3B5-B667-9E96-D22AC927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 </a:t>
            </a:r>
            <a:r>
              <a:rPr lang="pt-BR" dirty="0" err="1"/>
              <a:t>this</a:t>
            </a:r>
            <a:r>
              <a:rPr lang="pt-BR" dirty="0"/>
              <a:t> case,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needs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enable</a:t>
            </a:r>
            <a:r>
              <a:rPr lang="pt-BR" dirty="0"/>
              <a:t> 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use_fancy_reward_definition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88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B2123-0E68-99D2-B087-5029D458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reward</a:t>
            </a:r>
            <a:r>
              <a:rPr lang="pt-BR" dirty="0"/>
              <a:t> </a:t>
            </a:r>
            <a:r>
              <a:rPr lang="pt-BR" dirty="0" err="1"/>
              <a:t>depending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(s, a, s’)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B2BFBC5-FCB6-9E08-A7CE-218DDDC131BD}"/>
              </a:ext>
            </a:extLst>
          </p:cNvPr>
          <p:cNvSpPr txBox="1"/>
          <p:nvPr/>
        </p:nvSpPr>
        <p:spPr>
          <a:xfrm>
            <a:off x="510988" y="986118"/>
            <a:ext cx="11170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We had R=8 possible reward values and it depended onl</a:t>
            </a:r>
            <a:r>
              <a:rPr lang="en-US" dirty="0">
                <a:solidFill>
                  <a:srgbClr val="0F4A85"/>
                </a:solidFill>
                <a:latin typeface="Consolas" panose="020B0609020204030204" pitchFamily="49" charset="0"/>
              </a:rPr>
              <a:t>y on (s, a). Then we wanted to model a MDP in which the reward depends on (s, a, s’) and has 9 values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possibleRewards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-5]</a:t>
            </a:r>
          </a:p>
          <a:p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92929"/>
                </a:solidFill>
                <a:latin typeface="Consolas" panose="020B0609020204030204" pitchFamily="49" charset="0"/>
              </a:rPr>
              <a:t>obs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.reward_due_transition_N_to_I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= -5)</a:t>
            </a:r>
            <a:endParaRPr lang="en-US" b="0" dirty="0">
              <a:solidFill>
                <a:srgbClr val="0F4A8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F4A85"/>
                </a:solidFill>
                <a:latin typeface="Consolas" panose="020B0609020204030204" pitchFamily="49" charset="0"/>
              </a:rPr>
              <a:t>The reward continues to be basically the “sum rate” if no packets were dropped, or the sum of dropped packets multiplied by -10. But a transition from ‘N’ to ‘I’ may be a surprise to the user. So, the reward is -5, instead of -10, -20 or -30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78951E-6703-8808-4D6A-8C2C5F5C9FDF}"/>
              </a:ext>
            </a:extLst>
          </p:cNvPr>
          <p:cNvSpPr txBox="1"/>
          <p:nvPr/>
        </p:nvSpPr>
        <p:spPr>
          <a:xfrm>
            <a:off x="510988" y="3290047"/>
            <a:ext cx="116361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calculate initial reward value (it may change in case of transition from 'N' to 'I')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sumDrops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np.sum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(drop)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drop is array with number of dropped packets per user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sumDrops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r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sumDrops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   r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np.sum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transmitRate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transmitRate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is array with number of successfully transmitted packets per user</a:t>
            </a:r>
          </a:p>
          <a:p>
            <a:r>
              <a:rPr lang="en-US" dirty="0">
                <a:solidFill>
                  <a:srgbClr val="515151"/>
                </a:solidFill>
                <a:latin typeface="Consolas" panose="020B0609020204030204" pitchFamily="49" charset="0"/>
              </a:rPr>
              <a:t>if </a:t>
            </a:r>
            <a:r>
              <a:rPr lang="en-US" dirty="0" err="1">
                <a:solidFill>
                  <a:srgbClr val="515151"/>
                </a:solidFill>
                <a:latin typeface="Consolas" panose="020B0609020204030204" pitchFamily="49" charset="0"/>
              </a:rPr>
              <a:t>transition_from_N_to_I</a:t>
            </a:r>
            <a:r>
              <a:rPr lang="en-US" dirty="0">
                <a:solidFill>
                  <a:srgbClr val="515151"/>
                </a:solidFill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in this case the reward is the minimum between the "drop" penalty and outage value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r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np.minimum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(r, </a:t>
            </a:r>
            <a:r>
              <a:rPr lang="en-US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.reward_due_transition_N_to_I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98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992EB13-3436-60CC-0C7B-E91D28274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375"/>
            <a:ext cx="12192000" cy="64472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171DAD-FC17-B472-4FD5-ABF60E0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MDP </a:t>
            </a:r>
            <a:r>
              <a:rPr lang="pt-BR" dirty="0" err="1"/>
              <a:t>Transition</a:t>
            </a:r>
            <a:r>
              <a:rPr lang="pt-BR" dirty="0"/>
              <a:t> </a:t>
            </a:r>
            <a:r>
              <a:rPr lang="pt-BR" dirty="0" err="1"/>
              <a:t>Graph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5F441E-E463-5467-468A-E4CC2B2715B5}"/>
              </a:ext>
            </a:extLst>
          </p:cNvPr>
          <p:cNvSpPr txBox="1"/>
          <p:nvPr/>
        </p:nvSpPr>
        <p:spPr>
          <a:xfrm>
            <a:off x="7763436" y="262592"/>
            <a:ext cx="4428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avoid</a:t>
            </a:r>
            <a:r>
              <a:rPr lang="pt-BR" dirty="0"/>
              <a:t> </a:t>
            </a:r>
            <a:r>
              <a:rPr lang="pt-BR" dirty="0" err="1"/>
              <a:t>many</a:t>
            </a:r>
            <a:r>
              <a:rPr lang="pt-BR" dirty="0"/>
              <a:t> </a:t>
            </a:r>
            <a:r>
              <a:rPr lang="pt-BR" dirty="0" err="1"/>
              <a:t>edges</a:t>
            </a:r>
            <a:r>
              <a:rPr lang="pt-BR" dirty="0"/>
              <a:t>, </a:t>
            </a:r>
            <a:r>
              <a:rPr lang="pt-BR" dirty="0" err="1"/>
              <a:t>we</a:t>
            </a:r>
            <a:r>
              <a:rPr lang="pt-BR" dirty="0"/>
              <a:t> are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showing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ones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s3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actions</a:t>
            </a:r>
            <a:r>
              <a:rPr lang="pt-BR" dirty="0"/>
              <a:t> (</a:t>
            </a:r>
            <a:r>
              <a:rPr lang="pt-BR" dirty="0" err="1"/>
              <a:t>black</a:t>
            </a:r>
            <a:r>
              <a:rPr lang="pt-BR" dirty="0"/>
              <a:t> </a:t>
            </a:r>
            <a:r>
              <a:rPr lang="pt-BR" dirty="0" err="1"/>
              <a:t>circles</a:t>
            </a:r>
            <a:r>
              <a:rPr lang="pt-BR" dirty="0"/>
              <a:t>)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97C0CC-5768-1D5E-407E-4B5525D1FBE4}"/>
              </a:ext>
            </a:extLst>
          </p:cNvPr>
          <p:cNvSpPr txBox="1"/>
          <p:nvPr/>
        </p:nvSpPr>
        <p:spPr>
          <a:xfrm>
            <a:off x="5351929" y="127298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/>
                </a:solidFill>
              </a:rPr>
              <a:t>s3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6" name="TextBox 191">
            <a:extLst>
              <a:ext uri="{FF2B5EF4-FFF2-40B4-BE49-F238E27FC236}">
                <a16:creationId xmlns:a16="http://schemas.microsoft.com/office/drawing/2014/main" id="{CF2EAE7E-DF96-9421-C3EC-3F0022CF4B28}"/>
              </a:ext>
            </a:extLst>
          </p:cNvPr>
          <p:cNvSpPr txBox="1"/>
          <p:nvPr/>
        </p:nvSpPr>
        <p:spPr>
          <a:xfrm>
            <a:off x="8800883" y="6174844"/>
            <a:ext cx="2781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33" b="1" i="1" dirty="0">
                <a:latin typeface="Amasis MT Pro Medium" panose="02040604050005020304" pitchFamily="18" charset="0"/>
                <a:cs typeface="Times New Roman" pitchFamily="18" charset="0"/>
                <a:sym typeface="Wingdings" pitchFamily="2" charset="2"/>
              </a:rPr>
              <a:t>In </a:t>
            </a:r>
            <a:r>
              <a:rPr lang="pt-BR" sz="2133" b="1" i="1" dirty="0" err="1">
                <a:latin typeface="Amasis MT Pro Medium" panose="02040604050005020304" pitchFamily="18" charset="0"/>
                <a:cs typeface="Times New Roman" pitchFamily="18" charset="0"/>
                <a:sym typeface="Wingdings" pitchFamily="2" charset="2"/>
              </a:rPr>
              <a:t>this</a:t>
            </a:r>
            <a:r>
              <a:rPr lang="pt-BR" sz="2133" b="1" i="1" dirty="0">
                <a:latin typeface="Amasis MT Pro Medium" panose="02040604050005020304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2133" b="1" i="1" dirty="0" err="1">
                <a:latin typeface="Amasis MT Pro Medium" panose="02040604050005020304" pitchFamily="18" charset="0"/>
                <a:cs typeface="Times New Roman" pitchFamily="18" charset="0"/>
                <a:sym typeface="Wingdings" pitchFamily="2" charset="2"/>
              </a:rPr>
              <a:t>example</a:t>
            </a:r>
            <a:r>
              <a:rPr lang="pt-BR" sz="2133" b="1" i="1" dirty="0">
                <a:latin typeface="Amasis MT Pro Medium" panose="02040604050005020304" pitchFamily="18" charset="0"/>
                <a:cs typeface="Times New Roman" pitchFamily="18" charset="0"/>
                <a:sym typeface="Wingdings" pitchFamily="2" charset="2"/>
              </a:rPr>
              <a:t> : </a:t>
            </a:r>
            <a:r>
              <a:rPr lang="pt-BR" sz="2133" b="1" i="1" dirty="0">
                <a:latin typeface="Symbol" pitchFamily="18" charset="2"/>
                <a:cs typeface="Times New Roman" pitchFamily="18" charset="0"/>
                <a:sym typeface="Wingdings" pitchFamily="2" charset="2"/>
              </a:rPr>
              <a:t>a=0.1</a:t>
            </a:r>
            <a:endParaRPr lang="pt-BR" sz="2133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516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MDP </a:t>
            </a:r>
            <a:r>
              <a:rPr lang="pt-BR" dirty="0" err="1"/>
              <a:t>Transition</a:t>
            </a:r>
            <a:r>
              <a:rPr lang="pt-BR" dirty="0"/>
              <a:t> </a:t>
            </a:r>
            <a:r>
              <a:rPr lang="pt-BR" dirty="0" err="1"/>
              <a:t>Graph</a:t>
            </a:r>
            <a:r>
              <a:rPr lang="pt-BR" dirty="0"/>
              <a:t> (</a:t>
            </a:r>
            <a:r>
              <a:rPr lang="pt-BR" dirty="0" err="1"/>
              <a:t>repeated</a:t>
            </a:r>
            <a:r>
              <a:rPr lang="pt-BR" dirty="0"/>
              <a:t>, </a:t>
            </a:r>
            <a:r>
              <a:rPr lang="pt-BR" dirty="0" err="1"/>
              <a:t>but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image</a:t>
            </a:r>
            <a:r>
              <a:rPr lang="pt-BR" dirty="0"/>
              <a:t> – </a:t>
            </a:r>
            <a:r>
              <a:rPr lang="pt-BR" dirty="0" err="1"/>
              <a:t>decrease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size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circles</a:t>
            </a:r>
            <a:r>
              <a:rPr lang="pt-BR" dirty="0"/>
              <a:t> for </a:t>
            </a:r>
            <a:r>
              <a:rPr lang="pt-BR" dirty="0" err="1"/>
              <a:t>finding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arrow</a:t>
            </a:r>
            <a:r>
              <a:rPr lang="pt-BR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9800EB-BCE0-4F84-93C5-500DAB48EB57}" type="slidenum">
              <a:rPr lang="es-ES_tradnl" smtClean="0"/>
              <a:pPr/>
              <a:t>18</a:t>
            </a:fld>
            <a:endParaRPr lang="es-ES_tradnl"/>
          </a:p>
        </p:txBody>
      </p:sp>
      <p:grpSp>
        <p:nvGrpSpPr>
          <p:cNvPr id="7" name="Group 6"/>
          <p:cNvGrpSpPr/>
          <p:nvPr/>
        </p:nvGrpSpPr>
        <p:grpSpPr>
          <a:xfrm>
            <a:off x="2285211" y="1848012"/>
            <a:ext cx="492443" cy="649188"/>
            <a:chOff x="1213748" y="1392200"/>
            <a:chExt cx="369332" cy="486891"/>
          </a:xfrm>
        </p:grpSpPr>
        <p:sp>
          <p:nvSpPr>
            <p:cNvPr id="6" name="Oval 5"/>
            <p:cNvSpPr/>
            <p:nvPr/>
          </p:nvSpPr>
          <p:spPr>
            <a:xfrm>
              <a:off x="1259632" y="1392200"/>
              <a:ext cx="288032" cy="486891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13748" y="1502663"/>
              <a:ext cx="3693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001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4815" y="1853304"/>
            <a:ext cx="492443" cy="649188"/>
            <a:chOff x="1213748" y="1392200"/>
            <a:chExt cx="369332" cy="486891"/>
          </a:xfrm>
        </p:grpSpPr>
        <p:sp>
          <p:nvSpPr>
            <p:cNvPr id="9" name="Oval 8"/>
            <p:cNvSpPr/>
            <p:nvPr/>
          </p:nvSpPr>
          <p:spPr>
            <a:xfrm>
              <a:off x="1259632" y="1392200"/>
              <a:ext cx="288032" cy="486891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3748" y="1502663"/>
              <a:ext cx="3693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010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24420" y="1842720"/>
            <a:ext cx="484813" cy="649188"/>
            <a:chOff x="1213748" y="1392200"/>
            <a:chExt cx="363610" cy="486891"/>
          </a:xfrm>
        </p:grpSpPr>
        <p:sp>
          <p:nvSpPr>
            <p:cNvPr id="12" name="Oval 11"/>
            <p:cNvSpPr/>
            <p:nvPr/>
          </p:nvSpPr>
          <p:spPr>
            <a:xfrm>
              <a:off x="1259632" y="1392200"/>
              <a:ext cx="288032" cy="486891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3748" y="1502663"/>
              <a:ext cx="36361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011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36415" y="1858596"/>
            <a:ext cx="492443" cy="649188"/>
            <a:chOff x="1213748" y="1392200"/>
            <a:chExt cx="369332" cy="486891"/>
          </a:xfrm>
        </p:grpSpPr>
        <p:sp>
          <p:nvSpPr>
            <p:cNvPr id="15" name="Oval 14"/>
            <p:cNvSpPr/>
            <p:nvPr/>
          </p:nvSpPr>
          <p:spPr>
            <a:xfrm>
              <a:off x="1259632" y="1392200"/>
              <a:ext cx="288032" cy="486891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13748" y="1502663"/>
              <a:ext cx="3693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100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956019" y="1837428"/>
            <a:ext cx="492443" cy="649188"/>
            <a:chOff x="1213748" y="1392200"/>
            <a:chExt cx="369332" cy="486891"/>
          </a:xfrm>
        </p:grpSpPr>
        <p:sp>
          <p:nvSpPr>
            <p:cNvPr id="18" name="Oval 17"/>
            <p:cNvSpPr/>
            <p:nvPr/>
          </p:nvSpPr>
          <p:spPr>
            <a:xfrm>
              <a:off x="1259632" y="1392200"/>
              <a:ext cx="288032" cy="486891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13748" y="1502663"/>
              <a:ext cx="3693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101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375624" y="1832136"/>
            <a:ext cx="484813" cy="649188"/>
            <a:chOff x="1213748" y="1392200"/>
            <a:chExt cx="363610" cy="486891"/>
          </a:xfrm>
        </p:grpSpPr>
        <p:sp>
          <p:nvSpPr>
            <p:cNvPr id="21" name="Oval 20"/>
            <p:cNvSpPr/>
            <p:nvPr/>
          </p:nvSpPr>
          <p:spPr>
            <a:xfrm>
              <a:off x="1259632" y="1392200"/>
              <a:ext cx="288032" cy="486891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13748" y="1502663"/>
              <a:ext cx="36361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110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787620" y="1863886"/>
            <a:ext cx="477182" cy="649188"/>
            <a:chOff x="1213748" y="1392201"/>
            <a:chExt cx="357886" cy="486891"/>
          </a:xfrm>
        </p:grpSpPr>
        <p:sp>
          <p:nvSpPr>
            <p:cNvPr id="24" name="Oval 23"/>
            <p:cNvSpPr/>
            <p:nvPr/>
          </p:nvSpPr>
          <p:spPr>
            <a:xfrm>
              <a:off x="1259632" y="1392201"/>
              <a:ext cx="288032" cy="486891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13748" y="1502663"/>
              <a:ext cx="3578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111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65607" y="1826844"/>
            <a:ext cx="492443" cy="649188"/>
            <a:chOff x="1213748" y="1392200"/>
            <a:chExt cx="369332" cy="486891"/>
          </a:xfrm>
        </p:grpSpPr>
        <p:sp>
          <p:nvSpPr>
            <p:cNvPr id="27" name="Oval 26"/>
            <p:cNvSpPr/>
            <p:nvPr/>
          </p:nvSpPr>
          <p:spPr>
            <a:xfrm>
              <a:off x="1259632" y="1392200"/>
              <a:ext cx="288032" cy="486891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13748" y="1502663"/>
              <a:ext cx="3693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000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26786" y="3972106"/>
            <a:ext cx="492443" cy="649188"/>
            <a:chOff x="610051" y="2581490"/>
            <a:chExt cx="369332" cy="486891"/>
          </a:xfrm>
        </p:grpSpPr>
        <p:sp>
          <p:nvSpPr>
            <p:cNvPr id="54" name="Oval 53"/>
            <p:cNvSpPr/>
            <p:nvPr/>
          </p:nvSpPr>
          <p:spPr>
            <a:xfrm>
              <a:off x="660722" y="2581490"/>
              <a:ext cx="288032" cy="4868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0051" y="2683733"/>
              <a:ext cx="3693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000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346390" y="3972106"/>
            <a:ext cx="492443" cy="649188"/>
            <a:chOff x="610051" y="2581490"/>
            <a:chExt cx="369332" cy="486891"/>
          </a:xfrm>
        </p:grpSpPr>
        <p:sp>
          <p:nvSpPr>
            <p:cNvPr id="61" name="Oval 60"/>
            <p:cNvSpPr/>
            <p:nvPr/>
          </p:nvSpPr>
          <p:spPr>
            <a:xfrm>
              <a:off x="660722" y="2581490"/>
              <a:ext cx="288032" cy="4868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10051" y="2683733"/>
              <a:ext cx="3693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001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765994" y="3972106"/>
            <a:ext cx="492443" cy="649188"/>
            <a:chOff x="610051" y="2581490"/>
            <a:chExt cx="369332" cy="486891"/>
          </a:xfrm>
        </p:grpSpPr>
        <p:sp>
          <p:nvSpPr>
            <p:cNvPr id="64" name="Oval 63"/>
            <p:cNvSpPr/>
            <p:nvPr/>
          </p:nvSpPr>
          <p:spPr>
            <a:xfrm>
              <a:off x="660722" y="2581490"/>
              <a:ext cx="288032" cy="4868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10051" y="2683733"/>
              <a:ext cx="3693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010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185598" y="3972106"/>
            <a:ext cx="484813" cy="649188"/>
            <a:chOff x="610051" y="2581490"/>
            <a:chExt cx="363610" cy="486891"/>
          </a:xfrm>
        </p:grpSpPr>
        <p:sp>
          <p:nvSpPr>
            <p:cNvPr id="67" name="Oval 66"/>
            <p:cNvSpPr/>
            <p:nvPr/>
          </p:nvSpPr>
          <p:spPr>
            <a:xfrm>
              <a:off x="660722" y="2581490"/>
              <a:ext cx="288032" cy="4868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10051" y="2683733"/>
              <a:ext cx="36361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011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597594" y="3972106"/>
            <a:ext cx="492443" cy="649188"/>
            <a:chOff x="610051" y="2581490"/>
            <a:chExt cx="369332" cy="486891"/>
          </a:xfrm>
        </p:grpSpPr>
        <p:sp>
          <p:nvSpPr>
            <p:cNvPr id="70" name="Oval 69"/>
            <p:cNvSpPr/>
            <p:nvPr/>
          </p:nvSpPr>
          <p:spPr>
            <a:xfrm>
              <a:off x="660722" y="2581490"/>
              <a:ext cx="288032" cy="4868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0051" y="2683733"/>
              <a:ext cx="3693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100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017198" y="3972106"/>
            <a:ext cx="492443" cy="649188"/>
            <a:chOff x="610051" y="2581490"/>
            <a:chExt cx="369332" cy="486891"/>
          </a:xfrm>
        </p:grpSpPr>
        <p:sp>
          <p:nvSpPr>
            <p:cNvPr id="73" name="Oval 72"/>
            <p:cNvSpPr/>
            <p:nvPr/>
          </p:nvSpPr>
          <p:spPr>
            <a:xfrm>
              <a:off x="660722" y="2581490"/>
              <a:ext cx="288032" cy="4868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0051" y="2683733"/>
              <a:ext cx="3693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101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436802" y="3972106"/>
            <a:ext cx="484813" cy="649188"/>
            <a:chOff x="610051" y="2581490"/>
            <a:chExt cx="363610" cy="486891"/>
          </a:xfrm>
        </p:grpSpPr>
        <p:sp>
          <p:nvSpPr>
            <p:cNvPr id="76" name="Oval 75"/>
            <p:cNvSpPr/>
            <p:nvPr/>
          </p:nvSpPr>
          <p:spPr>
            <a:xfrm>
              <a:off x="660722" y="2581490"/>
              <a:ext cx="288032" cy="4868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10051" y="2683733"/>
              <a:ext cx="36361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110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848798" y="3972106"/>
            <a:ext cx="477182" cy="649188"/>
            <a:chOff x="610051" y="2581490"/>
            <a:chExt cx="357886" cy="486891"/>
          </a:xfrm>
        </p:grpSpPr>
        <p:sp>
          <p:nvSpPr>
            <p:cNvPr id="79" name="Oval 78"/>
            <p:cNvSpPr/>
            <p:nvPr/>
          </p:nvSpPr>
          <p:spPr>
            <a:xfrm>
              <a:off x="660722" y="2581490"/>
              <a:ext cx="288032" cy="4868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0051" y="2683733"/>
              <a:ext cx="3578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111</a:t>
              </a: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163725" y="5298600"/>
            <a:ext cx="2087431" cy="1528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represent freqs. </a:t>
            </a:r>
            <a:b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actions, H is blue</a:t>
            </a:r>
            <a:b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L is black. Ex:</a:t>
            </a:r>
          </a:p>
          <a:p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(1, 2, 'H', 'L') is </a:t>
            </a:r>
            <a:r>
              <a:rPr lang="pt-BR" sz="1867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2 </a:t>
            </a:r>
          </a:p>
          <a:p>
            <a:endParaRPr lang="pt-BR" sz="1867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943873" y="3361637"/>
            <a:ext cx="94128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33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pt-BR" sz="2133" b="1" i="1" dirty="0">
                <a:solidFill>
                  <a:srgbClr val="FF0000"/>
                </a:solidFill>
                <a:latin typeface="Symbol" pitchFamily="18" charset="2"/>
                <a:cs typeface="Times New Roman" pitchFamily="18" charset="0"/>
                <a:sym typeface="Wingdings" pitchFamily="2" charset="2"/>
              </a:rPr>
              <a:t>-a</a:t>
            </a:r>
            <a:r>
              <a:rPr lang="pt-BR" sz="2133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,-</a:t>
            </a:r>
            <a:r>
              <a:rPr lang="pt-BR" sz="2133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5</a:t>
            </a:r>
            <a:endParaRPr lang="pt-BR" sz="2133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4" name="Curved Connector 193"/>
          <p:cNvCxnSpPr>
            <a:stCxn id="127" idx="2"/>
            <a:endCxn id="25" idx="0"/>
          </p:cNvCxnSpPr>
          <p:nvPr/>
        </p:nvCxnSpPr>
        <p:spPr>
          <a:xfrm rot="10800000" flipH="1">
            <a:off x="1621627" y="2011169"/>
            <a:ext cx="9404584" cy="1297810"/>
          </a:xfrm>
          <a:prstGeom prst="curvedConnector4">
            <a:avLst>
              <a:gd name="adj1" fmla="val -2431"/>
              <a:gd name="adj2" fmla="val 117614"/>
            </a:avLst>
          </a:prstGeom>
          <a:ln>
            <a:solidFill>
              <a:srgbClr val="99FF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5135894" y="2764280"/>
            <a:ext cx="90922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33" b="1" i="1" dirty="0">
                <a:solidFill>
                  <a:srgbClr val="99FF33"/>
                </a:solidFill>
                <a:latin typeface="Symbol" pitchFamily="18" charset="2"/>
                <a:cs typeface="Times New Roman" pitchFamily="18" charset="0"/>
                <a:sym typeface="Wingdings" pitchFamily="2" charset="2"/>
              </a:rPr>
              <a:t>a</a:t>
            </a:r>
            <a:r>
              <a:rPr lang="pt-BR" sz="2133" b="1" i="1" dirty="0">
                <a:solidFill>
                  <a:srgbClr val="99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pt-BR" sz="2133" b="1" dirty="0">
                <a:solidFill>
                  <a:srgbClr val="99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r=4</a:t>
            </a:r>
            <a:endParaRPr lang="pt-BR" sz="2133" b="1" dirty="0">
              <a:solidFill>
                <a:srgbClr val="99FF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877595" y="2984385"/>
            <a:ext cx="259765" cy="649188"/>
          </a:xfrm>
          <a:prstGeom prst="ellipse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8659591" y="2984385"/>
            <a:ext cx="259765" cy="649188"/>
          </a:xfrm>
          <a:prstGeom prst="ellipse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9441587" y="2984385"/>
            <a:ext cx="259765" cy="649188"/>
          </a:xfrm>
          <a:prstGeom prst="ellipse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4749611" y="2984385"/>
            <a:ext cx="259765" cy="649188"/>
          </a:xfrm>
          <a:prstGeom prst="ellipse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5531607" y="2984385"/>
            <a:ext cx="259765" cy="649188"/>
          </a:xfrm>
          <a:prstGeom prst="ellipse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6313603" y="2984385"/>
            <a:ext cx="259765" cy="649188"/>
          </a:xfrm>
          <a:prstGeom prst="ellipse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095599" y="2984385"/>
            <a:ext cx="259765" cy="649188"/>
          </a:xfrm>
          <a:prstGeom prst="ellipse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1621627" y="2984385"/>
            <a:ext cx="259765" cy="649188"/>
          </a:xfrm>
          <a:prstGeom prst="ellipse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2403623" y="2984385"/>
            <a:ext cx="259765" cy="649188"/>
          </a:xfrm>
          <a:prstGeom prst="ellipse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3185619" y="2984385"/>
            <a:ext cx="259765" cy="649188"/>
          </a:xfrm>
          <a:prstGeom prst="ellipse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967615" y="2984385"/>
            <a:ext cx="259765" cy="649188"/>
          </a:xfrm>
          <a:prstGeom prst="ellipse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10223586" y="2984385"/>
            <a:ext cx="259765" cy="649188"/>
          </a:xfrm>
          <a:prstGeom prst="ellipse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269584" y="292413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01 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2447595" y="2948947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02 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929203" y="315567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3656144" y="292413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1 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4441171" y="305966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2 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231904" y="314096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2 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9545440" y="292413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02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0358061" y="292413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6906619" y="292413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7960843" y="3032510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8400256" y="3155679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6265373" y="292413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cxnSp>
        <p:nvCxnSpPr>
          <p:cNvPr id="29" name="Straight Arrow Connector 28"/>
          <p:cNvCxnSpPr>
            <a:stCxn id="12" idx="4"/>
            <a:endCxn id="127" idx="0"/>
          </p:cNvCxnSpPr>
          <p:nvPr/>
        </p:nvCxnSpPr>
        <p:spPr>
          <a:xfrm flipH="1">
            <a:off x="1751510" y="2491908"/>
            <a:ext cx="3626110" cy="4924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0" idx="0"/>
            <a:endCxn id="25" idx="2"/>
          </p:cNvCxnSpPr>
          <p:nvPr/>
        </p:nvCxnSpPr>
        <p:spPr>
          <a:xfrm flipV="1">
            <a:off x="8789474" y="2349724"/>
            <a:ext cx="2236737" cy="634661"/>
          </a:xfrm>
          <a:prstGeom prst="straightConnector1">
            <a:avLst/>
          </a:prstGeom>
          <a:ln>
            <a:solidFill>
              <a:srgbClr val="99FF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6" idx="0"/>
            <a:endCxn id="12" idx="4"/>
          </p:cNvCxnSpPr>
          <p:nvPr/>
        </p:nvCxnSpPr>
        <p:spPr>
          <a:xfrm flipV="1">
            <a:off x="4097498" y="2491908"/>
            <a:ext cx="1280122" cy="492477"/>
          </a:xfrm>
          <a:prstGeom prst="straightConnector1">
            <a:avLst/>
          </a:prstGeom>
          <a:ln>
            <a:solidFill>
              <a:srgbClr val="99FF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4" idx="0"/>
            <a:endCxn id="12" idx="4"/>
          </p:cNvCxnSpPr>
          <p:nvPr/>
        </p:nvCxnSpPr>
        <p:spPr>
          <a:xfrm flipH="1" flipV="1">
            <a:off x="5377620" y="2491908"/>
            <a:ext cx="1065866" cy="492477"/>
          </a:xfrm>
          <a:prstGeom prst="straightConnector1">
            <a:avLst/>
          </a:prstGeom>
          <a:ln>
            <a:solidFill>
              <a:srgbClr val="99FF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1" idx="4"/>
            <a:endCxn id="12" idx="4"/>
          </p:cNvCxnSpPr>
          <p:nvPr/>
        </p:nvCxnSpPr>
        <p:spPr>
          <a:xfrm flipH="1" flipV="1">
            <a:off x="5377620" y="2491908"/>
            <a:ext cx="4193850" cy="1141665"/>
          </a:xfrm>
          <a:prstGeom prst="straightConnector1">
            <a:avLst/>
          </a:prstGeom>
          <a:ln>
            <a:solidFill>
              <a:srgbClr val="99FF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2" idx="0"/>
            <a:endCxn id="10" idx="2"/>
          </p:cNvCxnSpPr>
          <p:nvPr/>
        </p:nvCxnSpPr>
        <p:spPr>
          <a:xfrm flipH="1" flipV="1">
            <a:off x="3951037" y="2339143"/>
            <a:ext cx="928457" cy="645242"/>
          </a:xfrm>
          <a:prstGeom prst="straightConnector1">
            <a:avLst/>
          </a:prstGeom>
          <a:ln>
            <a:solidFill>
              <a:srgbClr val="99FF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5" idx="4"/>
            <a:endCxn id="12" idx="4"/>
          </p:cNvCxnSpPr>
          <p:nvPr/>
        </p:nvCxnSpPr>
        <p:spPr>
          <a:xfrm flipH="1" flipV="1">
            <a:off x="5377620" y="2491908"/>
            <a:ext cx="1847862" cy="1141665"/>
          </a:xfrm>
          <a:prstGeom prst="straightConnector1">
            <a:avLst/>
          </a:prstGeom>
          <a:ln>
            <a:solidFill>
              <a:srgbClr val="99FF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4" idx="6"/>
            <a:endCxn id="12" idx="4"/>
          </p:cNvCxnSpPr>
          <p:nvPr/>
        </p:nvCxnSpPr>
        <p:spPr>
          <a:xfrm flipV="1">
            <a:off x="2663388" y="2491908"/>
            <a:ext cx="2714232" cy="817071"/>
          </a:xfrm>
          <a:prstGeom prst="straightConnector1">
            <a:avLst/>
          </a:prstGeom>
          <a:ln>
            <a:solidFill>
              <a:srgbClr val="99FF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7" idx="0"/>
            <a:endCxn id="25" idx="2"/>
          </p:cNvCxnSpPr>
          <p:nvPr/>
        </p:nvCxnSpPr>
        <p:spPr>
          <a:xfrm flipV="1">
            <a:off x="10353469" y="2349724"/>
            <a:ext cx="672742" cy="634661"/>
          </a:xfrm>
          <a:prstGeom prst="straightConnector1">
            <a:avLst/>
          </a:prstGeom>
          <a:ln>
            <a:solidFill>
              <a:srgbClr val="99FF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3" idx="4"/>
            <a:endCxn id="16" idx="2"/>
          </p:cNvCxnSpPr>
          <p:nvPr/>
        </p:nvCxnSpPr>
        <p:spPr>
          <a:xfrm flipV="1">
            <a:off x="5661490" y="2344435"/>
            <a:ext cx="1121147" cy="1289138"/>
          </a:xfrm>
          <a:prstGeom prst="straightConnector1">
            <a:avLst/>
          </a:prstGeom>
          <a:ln>
            <a:solidFill>
              <a:srgbClr val="99FF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09" idx="4"/>
            <a:endCxn id="18" idx="4"/>
          </p:cNvCxnSpPr>
          <p:nvPr/>
        </p:nvCxnSpPr>
        <p:spPr>
          <a:xfrm flipV="1">
            <a:off x="8007478" y="2486616"/>
            <a:ext cx="201742" cy="1146957"/>
          </a:xfrm>
          <a:prstGeom prst="straightConnector1">
            <a:avLst/>
          </a:prstGeom>
          <a:ln>
            <a:solidFill>
              <a:srgbClr val="99FF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urved Connector 188"/>
          <p:cNvCxnSpPr>
            <a:stCxn id="135" idx="1"/>
            <a:endCxn id="25" idx="0"/>
          </p:cNvCxnSpPr>
          <p:nvPr/>
        </p:nvCxnSpPr>
        <p:spPr>
          <a:xfrm rot="5400000" flipH="1" flipV="1">
            <a:off x="6590793" y="-1355962"/>
            <a:ext cx="1068287" cy="7802550"/>
          </a:xfrm>
          <a:prstGeom prst="curvedConnector3">
            <a:avLst>
              <a:gd name="adj1" fmla="val 121399"/>
            </a:avLst>
          </a:prstGeom>
          <a:ln>
            <a:solidFill>
              <a:srgbClr val="99FF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10" idx="4"/>
            <a:endCxn id="80" idx="0"/>
          </p:cNvCxnSpPr>
          <p:nvPr/>
        </p:nvCxnSpPr>
        <p:spPr>
          <a:xfrm>
            <a:off x="8789474" y="3633573"/>
            <a:ext cx="2297915" cy="4748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36" idx="5"/>
            <a:endCxn id="68" idx="0"/>
          </p:cNvCxnSpPr>
          <p:nvPr/>
        </p:nvCxnSpPr>
        <p:spPr>
          <a:xfrm>
            <a:off x="4189338" y="3538502"/>
            <a:ext cx="1238667" cy="5699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4" idx="4"/>
            <a:endCxn id="67" idx="0"/>
          </p:cNvCxnSpPr>
          <p:nvPr/>
        </p:nvCxnSpPr>
        <p:spPr>
          <a:xfrm flipH="1">
            <a:off x="5445180" y="3633573"/>
            <a:ext cx="998306" cy="3385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27" idx="5"/>
            <a:endCxn id="79" idx="3"/>
          </p:cNvCxnSpPr>
          <p:nvPr/>
        </p:nvCxnSpPr>
        <p:spPr>
          <a:xfrm rot="16200000" flipH="1">
            <a:off x="5914115" y="-532264"/>
            <a:ext cx="987721" cy="9129251"/>
          </a:xfrm>
          <a:prstGeom prst="curvedConnector3">
            <a:avLst>
              <a:gd name="adj1" fmla="val 132769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11" idx="4"/>
            <a:endCxn id="68" idx="0"/>
          </p:cNvCxnSpPr>
          <p:nvPr/>
        </p:nvCxnSpPr>
        <p:spPr>
          <a:xfrm flipH="1">
            <a:off x="5428005" y="3633573"/>
            <a:ext cx="4143465" cy="4748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12" idx="4"/>
            <a:endCxn id="65" idx="0"/>
          </p:cNvCxnSpPr>
          <p:nvPr/>
        </p:nvCxnSpPr>
        <p:spPr>
          <a:xfrm flipH="1">
            <a:off x="4012216" y="3633573"/>
            <a:ext cx="867278" cy="4748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34" idx="4"/>
            <a:endCxn id="68" idx="0"/>
          </p:cNvCxnSpPr>
          <p:nvPr/>
        </p:nvCxnSpPr>
        <p:spPr>
          <a:xfrm>
            <a:off x="2533506" y="3633573"/>
            <a:ext cx="2894499" cy="4748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urved Connector 192"/>
          <p:cNvCxnSpPr>
            <a:stCxn id="135" idx="5"/>
            <a:endCxn id="79" idx="4"/>
          </p:cNvCxnSpPr>
          <p:nvPr/>
        </p:nvCxnSpPr>
        <p:spPr>
          <a:xfrm rot="16200000" flipH="1">
            <a:off x="6716465" y="229378"/>
            <a:ext cx="1082792" cy="7701039"/>
          </a:xfrm>
          <a:prstGeom prst="curvedConnector3">
            <a:avLst>
              <a:gd name="adj1" fmla="val 121112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23" idx="4"/>
            <a:endCxn id="71" idx="0"/>
          </p:cNvCxnSpPr>
          <p:nvPr/>
        </p:nvCxnSpPr>
        <p:spPr>
          <a:xfrm>
            <a:off x="5661490" y="3633573"/>
            <a:ext cx="1182326" cy="4748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25" idx="4"/>
            <a:endCxn id="68" idx="0"/>
          </p:cNvCxnSpPr>
          <p:nvPr/>
        </p:nvCxnSpPr>
        <p:spPr>
          <a:xfrm flipH="1">
            <a:off x="5428005" y="3633573"/>
            <a:ext cx="1797477" cy="4748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09" idx="4"/>
            <a:endCxn id="74" idx="0"/>
          </p:cNvCxnSpPr>
          <p:nvPr/>
        </p:nvCxnSpPr>
        <p:spPr>
          <a:xfrm>
            <a:off x="8007478" y="3633573"/>
            <a:ext cx="255942" cy="4748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7" idx="4"/>
            <a:endCxn id="80" idx="0"/>
          </p:cNvCxnSpPr>
          <p:nvPr/>
        </p:nvCxnSpPr>
        <p:spPr>
          <a:xfrm>
            <a:off x="10353469" y="3633573"/>
            <a:ext cx="733920" cy="4748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3285882" y="4808765"/>
            <a:ext cx="7619650" cy="2103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current state </a:t>
            </a:r>
            <a:r>
              <a:rPr lang="pt-BR" sz="1867" dirty="0">
                <a:solidFill>
                  <a:srgbClr val="99FF33"/>
                </a:solidFill>
                <a:latin typeface="Times New Roman" pitchFamily="18" charset="0"/>
                <a:cs typeface="Times New Roman" pitchFamily="18" charset="0"/>
              </a:rPr>
              <a:t>s3</a:t>
            </a:r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=((0, 1, 1), 'N')</a:t>
            </a:r>
          </a:p>
          <a:p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action a0=(0, 1, 'H', 'H') or </a:t>
            </a:r>
            <a:r>
              <a:rPr lang="pt-BR" sz="1867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transmit= [0 0 0]</a:t>
            </a:r>
          </a:p>
          <a:p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next </a:t>
            </a:r>
            <a:r>
              <a:rPr lang="pt-BR" sz="1867" dirty="0">
                <a:solidFill>
                  <a:srgbClr val="99FF33"/>
                </a:solidFill>
                <a:latin typeface="Times New Roman" pitchFamily="18" charset="0"/>
                <a:cs typeface="Times New Roman" pitchFamily="18" charset="0"/>
              </a:rPr>
              <a:t>s7</a:t>
            </a:r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=((1, 1, 1), 'N') prob=0.9 reward=-20.0 dropped=[False  True  True]</a:t>
            </a:r>
          </a:p>
          <a:p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next </a:t>
            </a:r>
            <a:r>
              <a:rPr lang="pt-BR" sz="186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s15</a:t>
            </a:r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=((1, 1, 1), 'I') prob=0.1 reward=-20.0 dropped=[False  True  True]</a:t>
            </a:r>
          </a:p>
          <a:p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action a9=(1, 2, 'H', 'L') or </a:t>
            </a:r>
            <a:r>
              <a:rPr lang="pt-BR" sz="1867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2 transmit= [0 2 2]</a:t>
            </a:r>
          </a:p>
          <a:p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next </a:t>
            </a:r>
            <a:r>
              <a:rPr lang="pt-BR" sz="1867" dirty="0">
                <a:solidFill>
                  <a:srgbClr val="99FF33"/>
                </a:solidFill>
                <a:latin typeface="Times New Roman" pitchFamily="18" charset="0"/>
                <a:cs typeface="Times New Roman" pitchFamily="18" charset="0"/>
              </a:rPr>
              <a:t>s4</a:t>
            </a:r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=((1, 0, 0), 'N') prob=0.9 reward=4.0</a:t>
            </a:r>
          </a:p>
          <a:p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next </a:t>
            </a:r>
            <a:r>
              <a:rPr lang="pt-BR" sz="186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s12</a:t>
            </a:r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=((1, 0, 0), 'I') prob=0.1 reward=-5.0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9084831" y="3649669"/>
            <a:ext cx="1077539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33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pt-BR" sz="2133" b="1" i="1" dirty="0">
                <a:solidFill>
                  <a:srgbClr val="FF0000"/>
                </a:solidFill>
                <a:latin typeface="Symbol" pitchFamily="18" charset="2"/>
                <a:cs typeface="Times New Roman" pitchFamily="18" charset="0"/>
                <a:sym typeface="Wingdings" pitchFamily="2" charset="2"/>
              </a:rPr>
              <a:t>-a</a:t>
            </a:r>
            <a:r>
              <a:rPr lang="pt-BR" sz="2133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</a:t>
            </a:r>
            <a:r>
              <a:rPr lang="pt-BR" sz="2133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-20</a:t>
            </a:r>
            <a:endParaRPr lang="pt-BR" sz="2133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8880309" y="2497541"/>
            <a:ext cx="113685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33" b="1" i="1" dirty="0">
                <a:solidFill>
                  <a:srgbClr val="99FF33"/>
                </a:solidFill>
                <a:latin typeface="Symbol" pitchFamily="18" charset="2"/>
                <a:cs typeface="Times New Roman" pitchFamily="18" charset="0"/>
                <a:sym typeface="Wingdings" pitchFamily="2" charset="2"/>
              </a:rPr>
              <a:t>a</a:t>
            </a:r>
            <a:r>
              <a:rPr lang="pt-BR" sz="2133" b="1" i="1" dirty="0">
                <a:solidFill>
                  <a:srgbClr val="99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pt-BR" sz="2133" b="1" dirty="0">
                <a:solidFill>
                  <a:srgbClr val="99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r=-20</a:t>
            </a:r>
            <a:endParaRPr lang="pt-BR" sz="2133" b="1" dirty="0">
              <a:solidFill>
                <a:srgbClr val="99FF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78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Learning (training) evaluation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9800EB-BCE0-4F84-93C5-500DAB48EB57}" type="slidenum">
              <a:rPr lang="es-ES_tradnl" smtClean="0"/>
              <a:pPr/>
              <a:t>19</a:t>
            </a:fld>
            <a:endParaRPr lang="es-ES_trad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9D2617-7F91-A747-B187-8FC597EA483B}"/>
              </a:ext>
            </a:extLst>
          </p:cNvPr>
          <p:cNvSpPr/>
          <p:nvPr/>
        </p:nvSpPr>
        <p:spPr>
          <a:xfrm>
            <a:off x="457005" y="1024830"/>
            <a:ext cx="11196820" cy="502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Q-learning algorithm with data from generative MDP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693" y="2276872"/>
            <a:ext cx="6048672" cy="453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583499" y="4389107"/>
            <a:ext cx="2631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Better convergence</a:t>
            </a:r>
            <a:b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</a:b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with </a:t>
            </a:r>
            <a:r>
              <a:rPr lang="pt-BR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ymbol" pitchFamily="18" charset="2"/>
                <a:cs typeface="Gill Sans MT"/>
              </a:rPr>
              <a:t>a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 = 0.5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989" y="2366098"/>
            <a:ext cx="5772555" cy="432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59392" y="196909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Vary step size </a:t>
            </a:r>
            <a:r>
              <a:rPr lang="pt-BR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ymbol" pitchFamily="18" charset="2"/>
                <a:cs typeface="Gill Sans MT"/>
              </a:rPr>
              <a:t>a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 with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ymbol" pitchFamily="18" charset="2"/>
                <a:cs typeface="Gill Sans MT"/>
              </a:rPr>
              <a:t>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 =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0.01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89259" y="2045362"/>
            <a:ext cx="62474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“Exploration” prob. </a:t>
            </a:r>
            <a:r>
              <a:rPr lang="pt-BR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ymbol" pitchFamily="18" charset="2"/>
                <a:cs typeface="Gill Sans MT"/>
              </a:rPr>
              <a:t>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 with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ymbol" pitchFamily="18" charset="2"/>
                <a:cs typeface="Gill Sans MT"/>
              </a:rPr>
              <a:t>a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 = 0.5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06180" y="4529717"/>
            <a:ext cx="25974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Stationary MDP:</a:t>
            </a:r>
            <a:b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</a:b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no need to explore</a:t>
            </a:r>
          </a:p>
        </p:txBody>
      </p:sp>
    </p:spTree>
    <p:extLst>
      <p:ext uri="{BB962C8B-B14F-4D97-AF65-F5344CB8AC3E}">
        <p14:creationId xmlns:p14="http://schemas.microsoft.com/office/powerpoint/2010/main" val="366730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3E51-1EF2-BC45-8C22-2DD7CAE6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Multiband example: user scheduling in downlink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1378AA-45A7-C245-9385-D727F78317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9800EB-BCE0-4F84-93C5-500DAB48EB57}" type="slidenum">
              <a:rPr lang="es-ES_tradnl" smtClean="0"/>
              <a:pPr/>
              <a:t>2</a:t>
            </a:fld>
            <a:endParaRPr lang="es-ES_tradnl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721914-EA3B-2846-ADEC-4DDBFA85FCFC}"/>
              </a:ext>
            </a:extLst>
          </p:cNvPr>
          <p:cNvSpPr/>
          <p:nvPr/>
        </p:nvSpPr>
        <p:spPr>
          <a:xfrm>
            <a:off x="5463453" y="1119414"/>
            <a:ext cx="184730" cy="461665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9D2617-7F91-A747-B187-8FC597EA483B}"/>
              </a:ext>
            </a:extLst>
          </p:cNvPr>
          <p:cNvSpPr/>
          <p:nvPr/>
        </p:nvSpPr>
        <p:spPr>
          <a:xfrm>
            <a:off x="457005" y="684713"/>
            <a:ext cx="11041225" cy="502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There are 3 users: one at cell edge, two closer to BS and closer to </a:t>
            </a:r>
            <a:r>
              <a:rPr lang="en-US" sz="2667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each other</a:t>
            </a:r>
            <a:endParaRPr lang="en-US" sz="2667" dirty="0">
              <a:solidFill>
                <a:srgbClr val="FFFFFF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CE963525-8E4C-1043-9CCB-1681BC6BFCEA}"/>
              </a:ext>
            </a:extLst>
          </p:cNvPr>
          <p:cNvSpPr/>
          <p:nvPr/>
        </p:nvSpPr>
        <p:spPr>
          <a:xfrm>
            <a:off x="1070253" y="6220428"/>
            <a:ext cx="9991744" cy="556252"/>
          </a:xfrm>
          <a:prstGeom prst="roundRect">
            <a:avLst/>
          </a:prstGeom>
          <a:solidFill>
            <a:srgbClr val="339999"/>
          </a:solidFill>
        </p:spPr>
        <p:txBody>
          <a:bodyPr wrap="square" rtlCol="0" anchor="ctr">
            <a:spAutoFit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2667" b="1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Resource allocation must protect edge user u2</a:t>
            </a:r>
            <a:endParaRPr lang="en-US" sz="2667" dirty="0">
              <a:solidFill>
                <a:srgbClr val="FFFFFF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428" y="2468893"/>
            <a:ext cx="3735321" cy="348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29D2617-7F91-A747-B187-8FC597EA483B}"/>
              </a:ext>
            </a:extLst>
          </p:cNvPr>
          <p:cNvSpPr/>
          <p:nvPr/>
        </p:nvSpPr>
        <p:spPr>
          <a:xfrm>
            <a:off x="436161" y="2266996"/>
            <a:ext cx="7560255" cy="502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System can be suffering intercell interference or not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3BCF53-8DAC-1546-A96E-EB8FFF134B6C}"/>
              </a:ext>
            </a:extLst>
          </p:cNvPr>
          <p:cNvSpPr/>
          <p:nvPr/>
        </p:nvSpPr>
        <p:spPr>
          <a:xfrm>
            <a:off x="436161" y="1270638"/>
            <a:ext cx="11010292" cy="91319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At each TTI, BS serves 2 users using two frequency bands: </a:t>
            </a:r>
            <a:r>
              <a:rPr lang="en-US" sz="2667" dirty="0">
                <a:latin typeface="Gill Sans MT" charset="0"/>
                <a:ea typeface="Gill Sans MT" charset="0"/>
                <a:cs typeface="Gill Sans MT" charset="0"/>
              </a:rPr>
              <a:t>low</a:t>
            </a: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 and </a:t>
            </a:r>
            <a:r>
              <a:rPr lang="en-US" sz="2667" dirty="0">
                <a:latin typeface="Gill Sans MT" charset="0"/>
                <a:ea typeface="Gill Sans MT" charset="0"/>
                <a:cs typeface="Gill Sans MT" charset="0"/>
              </a:rPr>
              <a:t>high</a:t>
            </a: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. Example: user u0 served using </a:t>
            </a:r>
            <a:r>
              <a:rPr lang="en-US" sz="2667" dirty="0">
                <a:latin typeface="Gill Sans MT" charset="0"/>
                <a:ea typeface="Gill Sans MT" charset="0"/>
                <a:cs typeface="Gill Sans MT" charset="0"/>
              </a:rPr>
              <a:t>high</a:t>
            </a: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 and u2 using </a:t>
            </a:r>
            <a:r>
              <a:rPr lang="en-US" sz="2667" dirty="0">
                <a:latin typeface="Gill Sans MT" charset="0"/>
                <a:ea typeface="Gill Sans MT" charset="0"/>
                <a:cs typeface="Gill Sans MT" charset="0"/>
              </a:rPr>
              <a:t>high</a:t>
            </a: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, or u2 using </a:t>
            </a:r>
            <a:r>
              <a:rPr lang="en-US" sz="2667" dirty="0">
                <a:latin typeface="Gill Sans MT" charset="0"/>
                <a:ea typeface="Gill Sans MT" charset="0"/>
                <a:cs typeface="Gill Sans MT" charset="0"/>
              </a:rPr>
              <a:t>low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3BCF53-8DAC-1546-A96E-EB8FFF134B6C}"/>
              </a:ext>
            </a:extLst>
          </p:cNvPr>
          <p:cNvSpPr/>
          <p:nvPr/>
        </p:nvSpPr>
        <p:spPr>
          <a:xfrm>
            <a:off x="477847" y="3849279"/>
            <a:ext cx="7518569" cy="13236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Edge u2 receives 2 packets if no intercell interference and if it is served in </a:t>
            </a:r>
            <a:r>
              <a:rPr lang="en-US" sz="2667" dirty="0">
                <a:latin typeface="Gill Sans MT" charset="0"/>
                <a:ea typeface="Gill Sans MT" charset="0"/>
                <a:cs typeface="Gill Sans MT" charset="0"/>
              </a:rPr>
              <a:t>low</a:t>
            </a: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 frequency. Otherwise u2 receives only one packet</a:t>
            </a:r>
            <a:endParaRPr lang="en-US" sz="2667" dirty="0">
              <a:solidFill>
                <a:schemeClr val="accent3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9D2617-7F91-A747-B187-8FC597EA483B}"/>
              </a:ext>
            </a:extLst>
          </p:cNvPr>
          <p:cNvSpPr/>
          <p:nvPr/>
        </p:nvSpPr>
        <p:spPr>
          <a:xfrm>
            <a:off x="457003" y="2852921"/>
            <a:ext cx="7560255" cy="9131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u0 and u</a:t>
            </a:r>
            <a:r>
              <a:rPr lang="en-US" sz="2667" dirty="0">
                <a:solidFill>
                  <a:srgbClr val="FFFFFF"/>
                </a:solidFill>
                <a:latin typeface="Times New Roman" pitchFamily="18" charset="0"/>
                <a:ea typeface="Gill Sans MT" charset="0"/>
                <a:cs typeface="Times New Roman" pitchFamily="18" charset="0"/>
              </a:rPr>
              <a:t>1</a:t>
            </a: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 can receive 2 packets each, but only </a:t>
            </a:r>
            <a:r>
              <a:rPr lang="en-US" sz="2667" dirty="0">
                <a:solidFill>
                  <a:srgbClr val="FFFFFF"/>
                </a:solidFill>
                <a:latin typeface="Times New Roman" pitchFamily="18" charset="0"/>
                <a:ea typeface="Gill Sans MT" charset="0"/>
                <a:cs typeface="Times New Roman" pitchFamily="18" charset="0"/>
              </a:rPr>
              <a:t>1</a:t>
            </a: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 if u0 and u</a:t>
            </a:r>
            <a:r>
              <a:rPr lang="en-US" sz="2667" dirty="0">
                <a:solidFill>
                  <a:srgbClr val="FFFFFF"/>
                </a:solidFill>
                <a:latin typeface="Times New Roman" pitchFamily="18" charset="0"/>
                <a:ea typeface="Gill Sans MT" charset="0"/>
                <a:cs typeface="Times New Roman" pitchFamily="18" charset="0"/>
              </a:rPr>
              <a:t>1</a:t>
            </a: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 are selected together because they are close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9D2617-7F91-A747-B187-8FC597EA483B}"/>
              </a:ext>
            </a:extLst>
          </p:cNvPr>
          <p:cNvSpPr/>
          <p:nvPr/>
        </p:nvSpPr>
        <p:spPr>
          <a:xfrm>
            <a:off x="477847" y="5256068"/>
            <a:ext cx="7560255" cy="9131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If same frequency is used twice at a given TTI, the throughput of each user decreases by </a:t>
            </a:r>
            <a:r>
              <a:rPr lang="en-US" sz="2667" dirty="0">
                <a:solidFill>
                  <a:srgbClr val="FFFFFF"/>
                </a:solidFill>
                <a:latin typeface="Times New Roman" pitchFamily="18" charset="0"/>
                <a:ea typeface="Gill Sans MT" charset="0"/>
                <a:cs typeface="Times New Roman" pitchFamily="18" charset="0"/>
              </a:rPr>
              <a:t>1</a:t>
            </a: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05406" y="487671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u2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1061997" y="5270317"/>
            <a:ext cx="314591" cy="13161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639572" y="3203282"/>
            <a:ext cx="921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u0, u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cxnSp>
        <p:nvCxnSpPr>
          <p:cNvPr id="17" name="Straight Arrow Connector 16"/>
          <p:cNvCxnSpPr>
            <a:stCxn id="7" idx="1"/>
          </p:cNvCxnSpPr>
          <p:nvPr/>
        </p:nvCxnSpPr>
        <p:spPr>
          <a:xfrm flipH="1">
            <a:off x="10512491" y="3434115"/>
            <a:ext cx="127081" cy="3274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837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838" y="2039918"/>
            <a:ext cx="5999989" cy="4497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Policy (test stage) evaluation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9800EB-BCE0-4F84-93C5-500DAB48EB57}" type="slidenum">
              <a:rPr lang="es-ES_tradnl" smtClean="0"/>
              <a:pPr/>
              <a:t>20</a:t>
            </a:fld>
            <a:endParaRPr lang="es-ES_trad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9D2617-7F91-A747-B187-8FC597EA483B}"/>
              </a:ext>
            </a:extLst>
          </p:cNvPr>
          <p:cNvSpPr/>
          <p:nvPr/>
        </p:nvSpPr>
        <p:spPr>
          <a:xfrm>
            <a:off x="457005" y="819614"/>
            <a:ext cx="11196820" cy="9131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2667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Compare Q-learning trained with 300 iterations, </a:t>
            </a:r>
            <a:r>
              <a:rPr lang="pt-BR" sz="2667" i="1" dirty="0">
                <a:solidFill>
                  <a:schemeClr val="bg1"/>
                </a:solidFill>
                <a:latin typeface="Symbol" pitchFamily="18" charset="2"/>
                <a:cs typeface="Gill Sans MT"/>
              </a:rPr>
              <a:t>a</a:t>
            </a:r>
            <a:r>
              <a:rPr lang="pt-BR" sz="2667" dirty="0">
                <a:solidFill>
                  <a:schemeClr val="bg1"/>
                </a:solidFill>
                <a:latin typeface="Gill Sans MT"/>
                <a:cs typeface="Gill Sans MT"/>
              </a:rPr>
              <a:t> = 0.5, </a:t>
            </a:r>
            <a:r>
              <a:rPr lang="pt-BR" sz="2667" dirty="0">
                <a:solidFill>
                  <a:schemeClr val="bg1"/>
                </a:solidFill>
                <a:latin typeface="Symbol" pitchFamily="18" charset="2"/>
                <a:cs typeface="Gill Sans MT"/>
              </a:rPr>
              <a:t>e</a:t>
            </a:r>
            <a:r>
              <a:rPr lang="pt-BR" sz="2667" dirty="0">
                <a:solidFill>
                  <a:schemeClr val="bg1"/>
                </a:solidFill>
                <a:latin typeface="Gill Sans MT"/>
                <a:cs typeface="Gill Sans MT"/>
              </a:rPr>
              <a:t> = </a:t>
            </a:r>
            <a:r>
              <a:rPr lang="pt-BR" sz="2667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0.01</a:t>
            </a:r>
            <a:r>
              <a:rPr lang="en-US" sz="2667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 and optimal policy. Take averages over </a:t>
            </a:r>
            <a:r>
              <a:rPr lang="en-US" sz="2667" dirty="0">
                <a:solidFill>
                  <a:schemeClr val="bg1"/>
                </a:solidFill>
                <a:latin typeface="Times New Roman" pitchFamily="18" charset="0"/>
                <a:ea typeface="Gill Sans MT" charset="0"/>
                <a:cs typeface="Times New Roman" pitchFamily="18" charset="0"/>
              </a:rPr>
              <a:t>10</a:t>
            </a:r>
            <a:r>
              <a:rPr lang="en-US" sz="2667" baseline="30000" dirty="0">
                <a:solidFill>
                  <a:schemeClr val="bg1"/>
                </a:solidFill>
                <a:latin typeface="Times New Roman" pitchFamily="18" charset="0"/>
                <a:ea typeface="Gill Sans MT" charset="0"/>
                <a:cs typeface="Times New Roman" pitchFamily="18" charset="0"/>
              </a:rPr>
              <a:t>4</a:t>
            </a:r>
            <a:r>
              <a:rPr lang="en-US" sz="2667" dirty="0">
                <a:solidFill>
                  <a:schemeClr val="bg1"/>
                </a:solidFill>
                <a:latin typeface="Times New Roman" pitchFamily="18" charset="0"/>
                <a:ea typeface="Gill Sans MT" charset="0"/>
                <a:cs typeface="Times New Roman" pitchFamily="18" charset="0"/>
              </a:rPr>
              <a:t> </a:t>
            </a:r>
            <a:r>
              <a:rPr lang="en-US" sz="2667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episodes with </a:t>
            </a:r>
            <a:r>
              <a:rPr lang="en-US" sz="2667" dirty="0">
                <a:solidFill>
                  <a:schemeClr val="bg1"/>
                </a:solidFill>
                <a:latin typeface="Times New Roman" pitchFamily="18" charset="0"/>
                <a:ea typeface="Gill Sans MT" charset="0"/>
                <a:cs typeface="Times New Roman" pitchFamily="18" charset="0"/>
              </a:rPr>
              <a:t>100 </a:t>
            </a:r>
            <a:r>
              <a:rPr lang="en-US" sz="2667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iterations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0203" y="3236979"/>
            <a:ext cx="33223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Optimal policy eventually</a:t>
            </a:r>
            <a:b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</a:b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drops packets in first 2</a:t>
            </a:r>
            <a:b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</a:b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iterations whenever</a:t>
            </a:r>
            <a:b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</a:b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initial buffers are full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768075" y="3140969"/>
            <a:ext cx="1248139" cy="81179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1991602"/>
            <a:ext cx="6144055" cy="460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84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3E51-1EF2-BC45-8C22-2DD7CAE6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as finite MDP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1378AA-45A7-C245-9385-D727F78317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9800EB-BCE0-4F84-93C5-500DAB48EB57}" type="slidenum">
              <a:rPr lang="es-ES_tradnl" smtClean="0"/>
              <a:pPr/>
              <a:t>3</a:t>
            </a:fld>
            <a:endParaRPr lang="es-ES_tradnl"/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CE963525-8E4C-1043-9CCB-1681BC6BFCEA}"/>
              </a:ext>
            </a:extLst>
          </p:cNvPr>
          <p:cNvSpPr/>
          <p:nvPr/>
        </p:nvSpPr>
        <p:spPr>
          <a:xfrm>
            <a:off x="1133700" y="5570050"/>
            <a:ext cx="9991744" cy="1010348"/>
          </a:xfrm>
          <a:prstGeom prst="roundRect">
            <a:avLst/>
          </a:prstGeom>
          <a:solidFill>
            <a:srgbClr val="339999"/>
          </a:solidFill>
        </p:spPr>
        <p:txBody>
          <a:bodyPr wrap="square" rtlCol="0" anchor="ctr">
            <a:spAutoFit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2667" b="1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Distribution p(s’, r / s, a) and expected value r(s’, s, a) define the MDP.  Agent executes policy </a:t>
            </a:r>
            <a:r>
              <a:rPr lang="en-US" sz="2667" b="1" dirty="0">
                <a:solidFill>
                  <a:srgbClr val="FFFFFF"/>
                </a:solidFill>
                <a:latin typeface="Symbol" pitchFamily="18" charset="2"/>
                <a:ea typeface="Gill Sans MT" charset="0"/>
                <a:cs typeface="Gill Sans MT" charset="0"/>
              </a:rPr>
              <a:t>p</a:t>
            </a:r>
            <a:r>
              <a:rPr lang="en-US" sz="2667" b="1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(s, a)</a:t>
            </a:r>
            <a:endParaRPr lang="en-US" sz="2667" b="1" dirty="0">
              <a:solidFill>
                <a:srgbClr val="FFFFFF"/>
              </a:solidFill>
              <a:latin typeface="Times New Roman" pitchFamily="18" charset="0"/>
              <a:ea typeface="Gill Sans MT" charset="0"/>
              <a:cs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9D2617-7F91-A747-B187-8FC597EA483B}"/>
              </a:ext>
            </a:extLst>
          </p:cNvPr>
          <p:cNvSpPr/>
          <p:nvPr/>
        </p:nvSpPr>
        <p:spPr>
          <a:xfrm>
            <a:off x="457005" y="1024831"/>
            <a:ext cx="11196820" cy="502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Stochastic and stationary due to how we are modeling </a:t>
            </a:r>
            <a:r>
              <a:rPr lang="en-US" sz="2667" dirty="0" err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intercell</a:t>
            </a: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 interference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3BCF53-8DAC-1546-A96E-EB8FFF134B6C}"/>
              </a:ext>
            </a:extLst>
          </p:cNvPr>
          <p:cNvSpPr/>
          <p:nvPr/>
        </p:nvSpPr>
        <p:spPr>
          <a:xfrm>
            <a:off x="457005" y="1966754"/>
            <a:ext cx="11207615" cy="5027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State is the buffers occupancy and interference state, ex: </a:t>
            </a:r>
            <a:r>
              <a:rPr lang="en-US" sz="2667" dirty="0">
                <a:solidFill>
                  <a:srgbClr val="FFFFFF"/>
                </a:solidFill>
                <a:latin typeface="Times New Roman" pitchFamily="18" charset="0"/>
                <a:ea typeface="Gill Sans MT" charset="0"/>
                <a:cs typeface="Times New Roman" pitchFamily="18" charset="0"/>
              </a:rPr>
              <a:t>((0,1,1), ‘N’)</a:t>
            </a:r>
            <a:endParaRPr lang="en-US" sz="2667" dirty="0">
              <a:solidFill>
                <a:schemeClr val="accent3"/>
              </a:solidFill>
              <a:latin typeface="Times New Roman" pitchFamily="18" charset="0"/>
              <a:ea typeface="Gill Sans MT" charset="0"/>
              <a:cs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9D2617-7F91-A747-B187-8FC597EA483B}"/>
              </a:ext>
            </a:extLst>
          </p:cNvPr>
          <p:cNvSpPr/>
          <p:nvPr/>
        </p:nvSpPr>
        <p:spPr>
          <a:xfrm>
            <a:off x="457005" y="2908677"/>
            <a:ext cx="11207615" cy="502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Action is to select two users and two frequencies, ex: </a:t>
            </a:r>
            <a:r>
              <a:rPr lang="en-US" sz="2667" dirty="0">
                <a:solidFill>
                  <a:srgbClr val="FFFFFF"/>
                </a:solidFill>
                <a:latin typeface="Times New Roman" pitchFamily="18" charset="0"/>
                <a:ea typeface="Gill Sans MT" charset="0"/>
                <a:cs typeface="Times New Roman" pitchFamily="18" charset="0"/>
              </a:rPr>
              <a:t>(u0, u1, H, L)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3BCF53-8DAC-1546-A96E-EB8FFF134B6C}"/>
              </a:ext>
            </a:extLst>
          </p:cNvPr>
          <p:cNvSpPr/>
          <p:nvPr/>
        </p:nvSpPr>
        <p:spPr>
          <a:xfrm>
            <a:off x="467629" y="3850598"/>
            <a:ext cx="11207615" cy="5027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Reward takes in account throughput and dropout. Values are: </a:t>
            </a:r>
            <a:r>
              <a:rPr lang="en-US" sz="18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(0, 1, 2, 3, 4, -10, -20, -30)</a:t>
            </a:r>
            <a:endParaRPr lang="en-US" sz="2667" dirty="0">
              <a:solidFill>
                <a:schemeClr val="accent3"/>
              </a:solidFill>
              <a:latin typeface="Times New Roman" pitchFamily="18" charset="0"/>
              <a:ea typeface="Gill Sans MT" charset="0"/>
              <a:cs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9D2617-7F91-A747-B187-8FC597EA483B}"/>
              </a:ext>
            </a:extLst>
          </p:cNvPr>
          <p:cNvSpPr/>
          <p:nvPr/>
        </p:nvSpPr>
        <p:spPr>
          <a:xfrm>
            <a:off x="443703" y="4792522"/>
            <a:ext cx="11207615" cy="502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There are 16 states, 12 actions and 8 rewards</a:t>
            </a:r>
            <a:endParaRPr lang="en-US" sz="2667" dirty="0">
              <a:solidFill>
                <a:srgbClr val="FFFFFF"/>
              </a:solidFill>
              <a:latin typeface="Times New Roman" pitchFamily="18" charset="0"/>
              <a:ea typeface="Gill Sans MT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01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327BF-3F6B-C043-D7D0-198567B1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/>
              <a:t>space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B23C28-8D5A-D8CD-C761-E77E747E0B79}"/>
              </a:ext>
            </a:extLst>
          </p:cNvPr>
          <p:cNvSpPr txBox="1"/>
          <p:nvPr/>
        </p:nvSpPr>
        <p:spPr>
          <a:xfrm>
            <a:off x="7853083" y="1635553"/>
            <a:ext cx="19722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a0=(0, 1, 'H', 'H')</a:t>
            </a:r>
          </a:p>
          <a:p>
            <a:r>
              <a:rPr lang="it-IT" dirty="0"/>
              <a:t> a1=(0, 1, 'H', 'L')</a:t>
            </a:r>
          </a:p>
          <a:p>
            <a:r>
              <a:rPr lang="it-IT" dirty="0"/>
              <a:t> a2=(0, 1, 'L', 'H')</a:t>
            </a:r>
          </a:p>
          <a:p>
            <a:r>
              <a:rPr lang="it-IT" dirty="0"/>
              <a:t> a3=(0, 1, 'L', 'L')</a:t>
            </a:r>
          </a:p>
          <a:p>
            <a:r>
              <a:rPr lang="it-IT" dirty="0"/>
              <a:t> a4=(0, 2, 'H', 'H')</a:t>
            </a:r>
          </a:p>
          <a:p>
            <a:r>
              <a:rPr lang="it-IT" dirty="0"/>
              <a:t> a5=(0, 2, 'H', 'L')</a:t>
            </a:r>
          </a:p>
          <a:p>
            <a:r>
              <a:rPr lang="it-IT" dirty="0"/>
              <a:t> a6=(0, 2, 'L', 'H')</a:t>
            </a:r>
          </a:p>
          <a:p>
            <a:r>
              <a:rPr lang="it-IT" dirty="0"/>
              <a:t> a7=(0, 2, 'L', 'L')</a:t>
            </a:r>
          </a:p>
          <a:p>
            <a:r>
              <a:rPr lang="it-IT" dirty="0"/>
              <a:t> a8=(1, 2, 'H', 'H')</a:t>
            </a:r>
          </a:p>
          <a:p>
            <a:r>
              <a:rPr lang="it-IT" dirty="0"/>
              <a:t> a9=(1, 2, 'H', 'L')</a:t>
            </a:r>
          </a:p>
          <a:p>
            <a:r>
              <a:rPr lang="it-IT" dirty="0"/>
              <a:t> a10=(1, 2, 'L', 'H')</a:t>
            </a:r>
          </a:p>
          <a:p>
            <a:r>
              <a:rPr lang="it-IT" dirty="0"/>
              <a:t> a11=(1, 2, 'L', 'L')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79278A4-80F6-D2F4-BB2E-B22C10F3B144}"/>
              </a:ext>
            </a:extLst>
          </p:cNvPr>
          <p:cNvSpPr txBox="1"/>
          <p:nvPr/>
        </p:nvSpPr>
        <p:spPr>
          <a:xfrm>
            <a:off x="609600" y="1013012"/>
            <a:ext cx="5486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The </a:t>
            </a:r>
            <a:r>
              <a:rPr lang="pt-BR" dirty="0" err="1"/>
              <a:t>agent</a:t>
            </a:r>
            <a:r>
              <a:rPr lang="pt-BR" dirty="0"/>
              <a:t> </a:t>
            </a:r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/>
              <a:t>consists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choosing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two</a:t>
            </a:r>
            <a:r>
              <a:rPr lang="pt-BR" dirty="0"/>
              <a:t> </a:t>
            </a:r>
            <a:r>
              <a:rPr lang="pt-BR" dirty="0" err="1"/>
              <a:t>users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served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given</a:t>
            </a:r>
            <a:r>
              <a:rPr lang="pt-BR" dirty="0"/>
              <a:t> time (in </a:t>
            </a:r>
            <a:r>
              <a:rPr lang="pt-BR" dirty="0" err="1"/>
              <a:t>other</a:t>
            </a:r>
            <a:r>
              <a:rPr lang="pt-BR" dirty="0"/>
              <a:t> words,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exclude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three</a:t>
            </a:r>
            <a:r>
              <a:rPr lang="pt-BR" dirty="0"/>
              <a:t> </a:t>
            </a:r>
            <a:r>
              <a:rPr lang="pt-BR" dirty="0" err="1"/>
              <a:t>users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2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served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 err="1"/>
              <a:t>Besides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agent</a:t>
            </a:r>
            <a:r>
              <a:rPr lang="pt-BR" dirty="0"/>
              <a:t> </a:t>
            </a:r>
            <a:r>
              <a:rPr lang="pt-BR" dirty="0" err="1"/>
              <a:t>chooses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frequency</a:t>
            </a:r>
            <a:r>
              <a:rPr lang="pt-BR" dirty="0"/>
              <a:t> bands ‘H’ </a:t>
            </a:r>
            <a:r>
              <a:rPr lang="pt-BR" dirty="0" err="1"/>
              <a:t>and</a:t>
            </a:r>
            <a:r>
              <a:rPr lang="pt-BR" dirty="0"/>
              <a:t> ‘L’ for </a:t>
            </a:r>
            <a:r>
              <a:rPr lang="pt-BR" dirty="0" err="1"/>
              <a:t>serving</a:t>
            </a:r>
            <a:r>
              <a:rPr lang="pt-BR" dirty="0"/>
              <a:t>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. The </a:t>
            </a:r>
            <a:r>
              <a:rPr lang="pt-BR" dirty="0" err="1"/>
              <a:t>same</a:t>
            </a:r>
            <a:r>
              <a:rPr lang="pt-BR" dirty="0"/>
              <a:t> band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ueventually</a:t>
            </a:r>
            <a:r>
              <a:rPr lang="pt-BR" dirty="0"/>
              <a:t> </a:t>
            </a:r>
            <a:r>
              <a:rPr lang="pt-BR" dirty="0" err="1"/>
              <a:t>sed</a:t>
            </a:r>
            <a:r>
              <a:rPr lang="pt-BR" dirty="0"/>
              <a:t> for </a:t>
            </a:r>
            <a:r>
              <a:rPr lang="pt-BR" dirty="0" err="1"/>
              <a:t>both</a:t>
            </a:r>
            <a:r>
              <a:rPr lang="pt-BR" dirty="0"/>
              <a:t> </a:t>
            </a:r>
            <a:r>
              <a:rPr lang="pt-BR" dirty="0" err="1"/>
              <a:t>users</a:t>
            </a:r>
            <a:endParaRPr lang="pt-BR" dirty="0"/>
          </a:p>
          <a:p>
            <a:endParaRPr lang="pt-BR" dirty="0"/>
          </a:p>
          <a:p>
            <a:r>
              <a:rPr lang="pt-BR" dirty="0"/>
              <a:t>For </a:t>
            </a:r>
            <a:r>
              <a:rPr lang="pt-BR" dirty="0" err="1"/>
              <a:t>example</a:t>
            </a:r>
            <a:r>
              <a:rPr lang="pt-BR" dirty="0"/>
              <a:t>: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action</a:t>
            </a:r>
            <a:endParaRPr lang="pt-BR" dirty="0"/>
          </a:p>
          <a:p>
            <a:r>
              <a:rPr lang="it-IT" dirty="0"/>
              <a:t> a3=(0, 1, 'L', 'L’)</a:t>
            </a:r>
          </a:p>
          <a:p>
            <a:r>
              <a:rPr lang="pt-BR" dirty="0" err="1"/>
              <a:t>indicates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agent</a:t>
            </a:r>
            <a:r>
              <a:rPr lang="pt-BR" dirty="0"/>
              <a:t> </a:t>
            </a:r>
            <a:r>
              <a:rPr lang="pt-BR" dirty="0" err="1"/>
              <a:t>chose</a:t>
            </a:r>
            <a:r>
              <a:rPr lang="pt-BR" dirty="0"/>
              <a:t> </a:t>
            </a:r>
            <a:r>
              <a:rPr lang="pt-BR" dirty="0" err="1"/>
              <a:t>users</a:t>
            </a:r>
            <a:r>
              <a:rPr lang="pt-BR" dirty="0"/>
              <a:t> u0 </a:t>
            </a:r>
            <a:r>
              <a:rPr lang="pt-BR" dirty="0" err="1"/>
              <a:t>and</a:t>
            </a:r>
            <a:r>
              <a:rPr lang="pt-BR" dirty="0"/>
              <a:t> u1, </a:t>
            </a:r>
            <a:r>
              <a:rPr lang="pt-BR" dirty="0" err="1"/>
              <a:t>serving</a:t>
            </a:r>
            <a:r>
              <a:rPr lang="pt-BR" dirty="0"/>
              <a:t> </a:t>
            </a:r>
            <a:r>
              <a:rPr lang="pt-BR" dirty="0" err="1"/>
              <a:t>both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low-frequency</a:t>
            </a:r>
            <a:r>
              <a:rPr lang="pt-BR" dirty="0"/>
              <a:t> band, </a:t>
            </a:r>
            <a:r>
              <a:rPr lang="pt-BR" dirty="0" err="1"/>
              <a:t>while</a:t>
            </a:r>
            <a:endParaRPr lang="pt-BR" dirty="0"/>
          </a:p>
          <a:p>
            <a:r>
              <a:rPr lang="it-IT" dirty="0"/>
              <a:t> a9=(1, 2, 'H', 'L')</a:t>
            </a:r>
          </a:p>
          <a:p>
            <a:r>
              <a:rPr lang="pt-BR" dirty="0" err="1"/>
              <a:t>indicates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agent</a:t>
            </a:r>
            <a:r>
              <a:rPr lang="pt-BR" dirty="0"/>
              <a:t> </a:t>
            </a:r>
            <a:r>
              <a:rPr lang="pt-BR" dirty="0" err="1"/>
              <a:t>chose</a:t>
            </a:r>
            <a:r>
              <a:rPr lang="pt-BR" dirty="0"/>
              <a:t> </a:t>
            </a:r>
            <a:r>
              <a:rPr lang="pt-BR" dirty="0" err="1"/>
              <a:t>users</a:t>
            </a:r>
            <a:r>
              <a:rPr lang="pt-BR" dirty="0"/>
              <a:t> u1 </a:t>
            </a:r>
            <a:r>
              <a:rPr lang="pt-BR" dirty="0" err="1"/>
              <a:t>and</a:t>
            </a:r>
            <a:r>
              <a:rPr lang="pt-BR" dirty="0"/>
              <a:t> u2, </a:t>
            </a:r>
            <a:r>
              <a:rPr lang="pt-BR" dirty="0" err="1"/>
              <a:t>serving</a:t>
            </a:r>
            <a:r>
              <a:rPr lang="pt-BR" dirty="0"/>
              <a:t> </a:t>
            </a:r>
            <a:r>
              <a:rPr lang="pt-BR" dirty="0" err="1"/>
              <a:t>them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high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low-frequency</a:t>
            </a:r>
            <a:r>
              <a:rPr lang="pt-BR" dirty="0"/>
              <a:t> bands, </a:t>
            </a:r>
            <a:r>
              <a:rPr lang="pt-BR" dirty="0" err="1"/>
              <a:t>respectively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016704-D549-14CA-A2A2-805D50FF88F2}"/>
              </a:ext>
            </a:extLst>
          </p:cNvPr>
          <p:cNvSpPr txBox="1"/>
          <p:nvPr/>
        </p:nvSpPr>
        <p:spPr>
          <a:xfrm>
            <a:off x="6799729" y="864100"/>
            <a:ext cx="4078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All</a:t>
            </a:r>
            <a:r>
              <a:rPr lang="pt-BR" dirty="0"/>
              <a:t> 12 </a:t>
            </a:r>
            <a:r>
              <a:rPr lang="pt-BR" dirty="0" err="1"/>
              <a:t>possible</a:t>
            </a:r>
            <a:r>
              <a:rPr lang="pt-BR" dirty="0"/>
              <a:t> </a:t>
            </a:r>
            <a:r>
              <a:rPr lang="pt-BR" dirty="0" err="1"/>
              <a:t>actions</a:t>
            </a:r>
            <a:r>
              <a:rPr lang="pt-BR" dirty="0"/>
              <a:t> are </a:t>
            </a:r>
            <a:r>
              <a:rPr lang="pt-BR" dirty="0" err="1"/>
              <a:t>organized</a:t>
            </a:r>
            <a:r>
              <a:rPr lang="pt-BR" dirty="0"/>
              <a:t> as </a:t>
            </a:r>
            <a:r>
              <a:rPr lang="pt-BR" dirty="0" err="1"/>
              <a:t>tuples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4 </a:t>
            </a:r>
            <a:r>
              <a:rPr lang="pt-BR" dirty="0" err="1"/>
              <a:t>elements</a:t>
            </a:r>
            <a:r>
              <a:rPr lang="pt-BR" dirty="0"/>
              <a:t> </a:t>
            </a:r>
            <a:r>
              <a:rPr lang="pt-BR" dirty="0" err="1"/>
              <a:t>each</a:t>
            </a:r>
            <a:r>
              <a:rPr lang="pt-BR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1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B2123-0E68-99D2-B087-5029D458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space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B2BFBC5-FCB6-9E08-A7CE-218DDDC131BD}"/>
              </a:ext>
            </a:extLst>
          </p:cNvPr>
          <p:cNvSpPr txBox="1"/>
          <p:nvPr/>
        </p:nvSpPr>
        <p:spPr>
          <a:xfrm>
            <a:off x="304799" y="5650940"/>
            <a:ext cx="913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We have S=16 states, A=12 possible actions and R=8 rewards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       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EBE7ED-5AF6-4CA4-6EC8-FEA4146E402C}"/>
              </a:ext>
            </a:extLst>
          </p:cNvPr>
          <p:cNvSpPr txBox="1"/>
          <p:nvPr/>
        </p:nvSpPr>
        <p:spPr>
          <a:xfrm>
            <a:off x="304799" y="883894"/>
            <a:ext cx="5692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The buffer </a:t>
            </a:r>
            <a:r>
              <a:rPr lang="pt-BR" dirty="0" err="1"/>
              <a:t>occupancies</a:t>
            </a:r>
            <a:r>
              <a:rPr lang="pt-BR" dirty="0"/>
              <a:t> are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part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MDP </a:t>
            </a:r>
            <a:r>
              <a:rPr lang="pt-BR" dirty="0" err="1"/>
              <a:t>state</a:t>
            </a:r>
            <a:r>
              <a:rPr lang="pt-BR" dirty="0"/>
              <a:t>. </a:t>
            </a:r>
            <a:r>
              <a:rPr lang="pt-BR" dirty="0" err="1"/>
              <a:t>Example</a:t>
            </a:r>
            <a:r>
              <a:rPr lang="pt-BR" dirty="0"/>
              <a:t>: (0, 1, 1) </a:t>
            </a:r>
            <a:r>
              <a:rPr lang="pt-BR" dirty="0" err="1"/>
              <a:t>indicates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users</a:t>
            </a:r>
            <a:r>
              <a:rPr lang="pt-BR" dirty="0"/>
              <a:t> u1 </a:t>
            </a:r>
            <a:r>
              <a:rPr lang="pt-BR" dirty="0" err="1"/>
              <a:t>and</a:t>
            </a:r>
            <a:r>
              <a:rPr lang="pt-BR" dirty="0"/>
              <a:t> u2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packet</a:t>
            </a:r>
            <a:r>
              <a:rPr lang="pt-BR" dirty="0"/>
              <a:t> in </a:t>
            </a:r>
            <a:r>
              <a:rPr lang="pt-BR" dirty="0" err="1"/>
              <a:t>their</a:t>
            </a:r>
            <a:r>
              <a:rPr lang="pt-BR" dirty="0"/>
              <a:t> buffers, </a:t>
            </a:r>
            <a:r>
              <a:rPr lang="pt-BR" dirty="0" err="1"/>
              <a:t>while</a:t>
            </a:r>
            <a:r>
              <a:rPr lang="pt-BR" dirty="0"/>
              <a:t> u0 </a:t>
            </a:r>
            <a:r>
              <a:rPr lang="pt-BR" dirty="0" err="1"/>
              <a:t>has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empty</a:t>
            </a:r>
            <a:r>
              <a:rPr lang="pt-BR" dirty="0"/>
              <a:t> buffer. </a:t>
            </a:r>
            <a:r>
              <a:rPr lang="pt-BR" dirty="0" err="1"/>
              <a:t>Each</a:t>
            </a:r>
            <a:r>
              <a:rPr lang="pt-BR" dirty="0"/>
              <a:t> buffer </a:t>
            </a:r>
            <a:r>
              <a:rPr lang="pt-BR" dirty="0" err="1"/>
              <a:t>has</a:t>
            </a:r>
            <a:r>
              <a:rPr lang="pt-BR" dirty="0"/>
              <a:t> a </a:t>
            </a:r>
            <a:r>
              <a:rPr lang="pt-BR" dirty="0" err="1"/>
              <a:t>size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a single </a:t>
            </a:r>
            <a:r>
              <a:rPr lang="pt-BR" dirty="0" err="1"/>
              <a:t>packet</a:t>
            </a:r>
            <a:r>
              <a:rPr lang="pt-BR" dirty="0"/>
              <a:t>. 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005DF3F-31C7-60AD-F7AA-F3E34B6DB0C8}"/>
              </a:ext>
            </a:extLst>
          </p:cNvPr>
          <p:cNvSpPr txBox="1"/>
          <p:nvPr/>
        </p:nvSpPr>
        <p:spPr>
          <a:xfrm>
            <a:off x="8305798" y="2250141"/>
            <a:ext cx="3236259" cy="4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s0=((0, 0, 0), 'N')</a:t>
            </a:r>
          </a:p>
          <a:p>
            <a:r>
              <a:rPr lang="en-US" dirty="0"/>
              <a:t> s1=((0, 0, 1), 'N')</a:t>
            </a:r>
          </a:p>
          <a:p>
            <a:r>
              <a:rPr lang="en-US" dirty="0"/>
              <a:t> s2=((0, 1, 0), 'N')</a:t>
            </a:r>
          </a:p>
          <a:p>
            <a:r>
              <a:rPr lang="en-US" dirty="0"/>
              <a:t> s3=((0, 1, 1), 'N')</a:t>
            </a:r>
          </a:p>
          <a:p>
            <a:r>
              <a:rPr lang="en-US" dirty="0"/>
              <a:t> s4=((1, 0, 0), 'N')</a:t>
            </a:r>
          </a:p>
          <a:p>
            <a:r>
              <a:rPr lang="en-US" dirty="0"/>
              <a:t> s5=((1, 0, 1), 'N')</a:t>
            </a:r>
          </a:p>
          <a:p>
            <a:r>
              <a:rPr lang="en-US" dirty="0"/>
              <a:t> s6=((1, 1, 0), 'N')</a:t>
            </a:r>
          </a:p>
          <a:p>
            <a:r>
              <a:rPr lang="en-US" dirty="0"/>
              <a:t> s7=((1, 1, 1), 'N')</a:t>
            </a:r>
          </a:p>
          <a:p>
            <a:r>
              <a:rPr lang="en-US" dirty="0"/>
              <a:t> s8=((0, 0, 0), 'I')</a:t>
            </a:r>
          </a:p>
          <a:p>
            <a:r>
              <a:rPr lang="en-US" dirty="0"/>
              <a:t> s9=((0, 0, 1), 'I')</a:t>
            </a:r>
          </a:p>
          <a:p>
            <a:r>
              <a:rPr lang="en-US" dirty="0"/>
              <a:t> s10=((0, 1, 0), 'I')</a:t>
            </a:r>
          </a:p>
          <a:p>
            <a:r>
              <a:rPr lang="en-US" dirty="0"/>
              <a:t> s11=((0, 1, 1), 'I')</a:t>
            </a:r>
          </a:p>
          <a:p>
            <a:r>
              <a:rPr lang="en-US" dirty="0"/>
              <a:t> s12=((1, 0, 0), 'I')</a:t>
            </a:r>
          </a:p>
          <a:p>
            <a:r>
              <a:rPr lang="en-US" dirty="0"/>
              <a:t> s13=((1, 0, 1), 'I')</a:t>
            </a:r>
          </a:p>
          <a:p>
            <a:r>
              <a:rPr lang="en-US" dirty="0"/>
              <a:t> s14=((1, 1, 0), 'I')</a:t>
            </a:r>
          </a:p>
          <a:p>
            <a:r>
              <a:rPr lang="en-US" dirty="0"/>
              <a:t> s15=((1, 1, 1), 'I')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9A81E2B-2A11-935D-E2C5-56ECAE5E4D02}"/>
              </a:ext>
            </a:extLst>
          </p:cNvPr>
          <p:cNvSpPr txBox="1"/>
          <p:nvPr/>
        </p:nvSpPr>
        <p:spPr>
          <a:xfrm>
            <a:off x="304799" y="2187757"/>
            <a:ext cx="56925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The </a:t>
            </a:r>
            <a:r>
              <a:rPr lang="pt-BR" dirty="0" err="1"/>
              <a:t>second</a:t>
            </a:r>
            <a:r>
              <a:rPr lang="pt-BR" dirty="0"/>
              <a:t> </a:t>
            </a:r>
            <a:r>
              <a:rPr lang="pt-BR" dirty="0" err="1"/>
              <a:t>part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indicates</a:t>
            </a:r>
            <a:r>
              <a:rPr lang="pt-BR" dirty="0"/>
              <a:t> </a:t>
            </a:r>
            <a:r>
              <a:rPr lang="pt-BR" dirty="0" err="1"/>
              <a:t>whether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intercell</a:t>
            </a:r>
            <a:r>
              <a:rPr lang="pt-BR" dirty="0"/>
              <a:t> </a:t>
            </a:r>
            <a:r>
              <a:rPr lang="pt-BR" dirty="0" err="1"/>
              <a:t>interference</a:t>
            </a:r>
            <a:r>
              <a:rPr lang="pt-BR" dirty="0"/>
              <a:t> </a:t>
            </a:r>
            <a:r>
              <a:rPr lang="pt-BR" dirty="0" err="1"/>
              <a:t>occurred</a:t>
            </a:r>
            <a:r>
              <a:rPr lang="pt-BR" dirty="0"/>
              <a:t>, </a:t>
            </a:r>
            <a:r>
              <a:rPr lang="pt-BR" dirty="0" err="1"/>
              <a:t>represented</a:t>
            </a:r>
            <a:r>
              <a:rPr lang="pt-BR" dirty="0"/>
              <a:t> as ‘I’ </a:t>
            </a:r>
            <a:r>
              <a:rPr lang="pt-BR" dirty="0" err="1"/>
              <a:t>and</a:t>
            </a:r>
            <a:r>
              <a:rPr lang="pt-BR" dirty="0"/>
              <a:t> ‘N’, </a:t>
            </a:r>
            <a:r>
              <a:rPr lang="pt-BR" dirty="0" err="1"/>
              <a:t>respectively</a:t>
            </a:r>
            <a:r>
              <a:rPr lang="pt-BR" dirty="0"/>
              <a:t>.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interference</a:t>
            </a:r>
            <a:r>
              <a:rPr lang="pt-BR" dirty="0"/>
              <a:t> </a:t>
            </a:r>
            <a:r>
              <a:rPr lang="pt-BR" dirty="0" err="1"/>
              <a:t>decreases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system </a:t>
            </a:r>
            <a:r>
              <a:rPr lang="pt-BR" dirty="0" err="1"/>
              <a:t>throughput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impacts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reward</a:t>
            </a:r>
            <a:r>
              <a:rPr lang="pt-BR" dirty="0"/>
              <a:t>. It does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impact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buffers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next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. The </a:t>
            </a:r>
            <a:r>
              <a:rPr lang="pt-BR" dirty="0" err="1"/>
              <a:t>interference</a:t>
            </a:r>
            <a:r>
              <a:rPr lang="pt-BR" dirty="0"/>
              <a:t> </a:t>
            </a:r>
            <a:r>
              <a:rPr lang="pt-BR" dirty="0" err="1"/>
              <a:t>itself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independent</a:t>
            </a:r>
            <a:r>
              <a:rPr lang="pt-BR" dirty="0"/>
              <a:t> </a:t>
            </a:r>
            <a:r>
              <a:rPr lang="pt-BR" dirty="0" err="1"/>
              <a:t>two-states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,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following</a:t>
            </a:r>
            <a:r>
              <a:rPr lang="pt-BR" dirty="0"/>
              <a:t> </a:t>
            </a:r>
            <a:r>
              <a:rPr lang="pt-BR" dirty="0" err="1"/>
              <a:t>probabilities</a:t>
            </a:r>
            <a:r>
              <a:rPr lang="pt-BR" dirty="0"/>
              <a:t>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515FC39-196A-C096-C0BA-3FE4108CA082}"/>
              </a:ext>
            </a:extLst>
          </p:cNvPr>
          <p:cNvSpPr txBox="1"/>
          <p:nvPr/>
        </p:nvSpPr>
        <p:spPr>
          <a:xfrm>
            <a:off x="6194614" y="883894"/>
            <a:ext cx="5889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Hence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MDP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a </a:t>
            </a:r>
            <a:r>
              <a:rPr lang="pt-BR" dirty="0" err="1"/>
              <a:t>tuple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two</a:t>
            </a:r>
            <a:r>
              <a:rPr lang="pt-BR" dirty="0"/>
              <a:t> </a:t>
            </a:r>
            <a:r>
              <a:rPr lang="pt-BR" dirty="0" err="1"/>
              <a:t>elements</a:t>
            </a:r>
            <a:r>
              <a:rPr lang="pt-BR" dirty="0"/>
              <a:t>: a </a:t>
            </a:r>
            <a:r>
              <a:rPr lang="pt-BR" dirty="0" err="1"/>
              <a:t>tuple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buffers </a:t>
            </a:r>
            <a:r>
              <a:rPr lang="pt-BR" dirty="0" err="1"/>
              <a:t>occupancies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a Character </a:t>
            </a:r>
            <a:r>
              <a:rPr lang="pt-BR" dirty="0" err="1"/>
              <a:t>indicating</a:t>
            </a:r>
            <a:r>
              <a:rPr lang="pt-BR" dirty="0"/>
              <a:t> </a:t>
            </a:r>
            <a:r>
              <a:rPr lang="pt-BR" dirty="0" err="1"/>
              <a:t>whether</a:t>
            </a:r>
            <a:r>
              <a:rPr lang="pt-BR" dirty="0"/>
              <a:t> </a:t>
            </a:r>
            <a:r>
              <a:rPr lang="pt-BR" dirty="0" err="1"/>
              <a:t>interference</a:t>
            </a:r>
            <a:r>
              <a:rPr lang="pt-BR" dirty="0"/>
              <a:t> </a:t>
            </a:r>
            <a:r>
              <a:rPr lang="pt-BR" dirty="0" err="1"/>
              <a:t>occurred</a:t>
            </a:r>
            <a:r>
              <a:rPr lang="pt-BR" dirty="0"/>
              <a:t> When </a:t>
            </a:r>
            <a:r>
              <a:rPr lang="pt-BR" dirty="0" err="1"/>
              <a:t>transmitting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 TTI</a:t>
            </a:r>
          </a:p>
          <a:p>
            <a:r>
              <a:rPr lang="pt-BR" dirty="0" err="1"/>
              <a:t>All</a:t>
            </a:r>
            <a:r>
              <a:rPr lang="pt-BR" dirty="0"/>
              <a:t> 16 </a:t>
            </a:r>
            <a:r>
              <a:rPr lang="pt-BR" dirty="0" err="1"/>
              <a:t>states</a:t>
            </a:r>
            <a:r>
              <a:rPr lang="pt-BR" dirty="0"/>
              <a:t> are </a:t>
            </a:r>
            <a:r>
              <a:rPr lang="pt-BR" dirty="0" err="1"/>
              <a:t>listed</a:t>
            </a:r>
            <a:r>
              <a:rPr lang="pt-BR" dirty="0"/>
              <a:t> </a:t>
            </a:r>
            <a:r>
              <a:rPr lang="pt-BR" dirty="0" err="1"/>
              <a:t>below</a:t>
            </a:r>
            <a:r>
              <a:rPr lang="pt-BR" dirty="0"/>
              <a:t>:</a:t>
            </a:r>
            <a:endParaRPr lang="en-US" dirty="0"/>
          </a:p>
        </p:txBody>
      </p:sp>
      <p:grpSp>
        <p:nvGrpSpPr>
          <p:cNvPr id="9" name="Group 62">
            <a:extLst>
              <a:ext uri="{FF2B5EF4-FFF2-40B4-BE49-F238E27FC236}">
                <a16:creationId xmlns:a16="http://schemas.microsoft.com/office/drawing/2014/main" id="{F0F44E4B-8FB0-749F-1349-A15673A69127}"/>
              </a:ext>
            </a:extLst>
          </p:cNvPr>
          <p:cNvGrpSpPr/>
          <p:nvPr/>
        </p:nvGrpSpPr>
        <p:grpSpPr>
          <a:xfrm>
            <a:off x="1726849" y="4498634"/>
            <a:ext cx="384043" cy="649188"/>
            <a:chOff x="660722" y="2581490"/>
            <a:chExt cx="288032" cy="486891"/>
          </a:xfrm>
        </p:grpSpPr>
        <p:sp>
          <p:nvSpPr>
            <p:cNvPr id="10" name="Oval 63">
              <a:extLst>
                <a:ext uri="{FF2B5EF4-FFF2-40B4-BE49-F238E27FC236}">
                  <a16:creationId xmlns:a16="http://schemas.microsoft.com/office/drawing/2014/main" id="{F472A235-7070-FBD0-0FD4-87C3DE926630}"/>
                </a:ext>
              </a:extLst>
            </p:cNvPr>
            <p:cNvSpPr/>
            <p:nvPr/>
          </p:nvSpPr>
          <p:spPr>
            <a:xfrm>
              <a:off x="660722" y="2581490"/>
              <a:ext cx="288032" cy="4868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11" name="TextBox 64">
              <a:extLst>
                <a:ext uri="{FF2B5EF4-FFF2-40B4-BE49-F238E27FC236}">
                  <a16:creationId xmlns:a16="http://schemas.microsoft.com/office/drawing/2014/main" id="{D225D60F-EDE4-5CAB-9F0C-E255DBD57E13}"/>
                </a:ext>
              </a:extLst>
            </p:cNvPr>
            <p:cNvSpPr txBox="1"/>
            <p:nvPr/>
          </p:nvSpPr>
          <p:spPr>
            <a:xfrm>
              <a:off x="703995" y="2683733"/>
              <a:ext cx="1901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</p:grpSp>
      <p:grpSp>
        <p:nvGrpSpPr>
          <p:cNvPr id="12" name="Group 65">
            <a:extLst>
              <a:ext uri="{FF2B5EF4-FFF2-40B4-BE49-F238E27FC236}">
                <a16:creationId xmlns:a16="http://schemas.microsoft.com/office/drawing/2014/main" id="{DE51AA94-0AE6-5EED-536A-6B5FEB215897}"/>
              </a:ext>
            </a:extLst>
          </p:cNvPr>
          <p:cNvGrpSpPr/>
          <p:nvPr/>
        </p:nvGrpSpPr>
        <p:grpSpPr>
          <a:xfrm>
            <a:off x="3146455" y="4498634"/>
            <a:ext cx="384043" cy="649188"/>
            <a:chOff x="660722" y="2581490"/>
            <a:chExt cx="288032" cy="486891"/>
          </a:xfrm>
          <a:solidFill>
            <a:srgbClr val="92D050"/>
          </a:solidFill>
        </p:grpSpPr>
        <p:sp>
          <p:nvSpPr>
            <p:cNvPr id="13" name="Oval 66">
              <a:extLst>
                <a:ext uri="{FF2B5EF4-FFF2-40B4-BE49-F238E27FC236}">
                  <a16:creationId xmlns:a16="http://schemas.microsoft.com/office/drawing/2014/main" id="{00D01354-85D4-E60C-9375-F09127B6666B}"/>
                </a:ext>
              </a:extLst>
            </p:cNvPr>
            <p:cNvSpPr/>
            <p:nvPr/>
          </p:nvSpPr>
          <p:spPr>
            <a:xfrm>
              <a:off x="660722" y="2581490"/>
              <a:ext cx="288032" cy="486891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14" name="TextBox 67">
              <a:extLst>
                <a:ext uri="{FF2B5EF4-FFF2-40B4-BE49-F238E27FC236}">
                  <a16:creationId xmlns:a16="http://schemas.microsoft.com/office/drawing/2014/main" id="{C6EEF6B9-052F-2F81-BE65-6FA651349E01}"/>
                </a:ext>
              </a:extLst>
            </p:cNvPr>
            <p:cNvSpPr txBox="1"/>
            <p:nvPr/>
          </p:nvSpPr>
          <p:spPr>
            <a:xfrm>
              <a:off x="677189" y="2694159"/>
              <a:ext cx="249107" cy="25391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</p:grpSp>
      <p:sp>
        <p:nvSpPr>
          <p:cNvPr id="15" name="TextBox 191">
            <a:extLst>
              <a:ext uri="{FF2B5EF4-FFF2-40B4-BE49-F238E27FC236}">
                <a16:creationId xmlns:a16="http://schemas.microsoft.com/office/drawing/2014/main" id="{6BBBA23A-8894-52A9-9530-DE0D5220A2F0}"/>
              </a:ext>
            </a:extLst>
          </p:cNvPr>
          <p:cNvSpPr txBox="1"/>
          <p:nvPr/>
        </p:nvSpPr>
        <p:spPr>
          <a:xfrm>
            <a:off x="2444908" y="4892608"/>
            <a:ext cx="35779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33" b="1" i="1" dirty="0">
                <a:solidFill>
                  <a:schemeClr val="accent6"/>
                </a:solidFill>
                <a:latin typeface="Symbol" pitchFamily="18" charset="2"/>
                <a:cs typeface="Times New Roman" pitchFamily="18" charset="0"/>
                <a:sym typeface="Wingdings" pitchFamily="2" charset="2"/>
              </a:rPr>
              <a:t>a</a:t>
            </a:r>
            <a:endParaRPr lang="pt-BR" sz="2133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704D03B2-0A96-97C3-1EFF-06C1129428A5}"/>
              </a:ext>
            </a:extLst>
          </p:cNvPr>
          <p:cNvCxnSpPr>
            <a:stCxn id="13" idx="4"/>
            <a:endCxn id="10" idx="4"/>
          </p:cNvCxnSpPr>
          <p:nvPr/>
        </p:nvCxnSpPr>
        <p:spPr>
          <a:xfrm rot="5400000">
            <a:off x="2628674" y="4438019"/>
            <a:ext cx="12700" cy="141960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Curvo 22">
            <a:extLst>
              <a:ext uri="{FF2B5EF4-FFF2-40B4-BE49-F238E27FC236}">
                <a16:creationId xmlns:a16="http://schemas.microsoft.com/office/drawing/2014/main" id="{A95420E3-FD59-DADD-2030-77F4EEE7B392}"/>
              </a:ext>
            </a:extLst>
          </p:cNvPr>
          <p:cNvCxnSpPr>
            <a:cxnSpLocks/>
            <a:stCxn id="10" idx="0"/>
            <a:endCxn id="13" idx="0"/>
          </p:cNvCxnSpPr>
          <p:nvPr/>
        </p:nvCxnSpPr>
        <p:spPr>
          <a:xfrm rot="5400000" flipH="1" flipV="1">
            <a:off x="2628674" y="3788831"/>
            <a:ext cx="12700" cy="141960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7E032833-9453-EE2A-C31E-CC278F87E083}"/>
              </a:ext>
            </a:extLst>
          </p:cNvPr>
          <p:cNvCxnSpPr>
            <a:cxnSpLocks/>
            <a:stCxn id="13" idx="7"/>
            <a:endCxn id="13" idx="5"/>
          </p:cNvCxnSpPr>
          <p:nvPr/>
        </p:nvCxnSpPr>
        <p:spPr>
          <a:xfrm rot="16200000" flipH="1">
            <a:off x="3244733" y="4823228"/>
            <a:ext cx="459046" cy="12700"/>
          </a:xfrm>
          <a:prstGeom prst="curvedConnector5">
            <a:avLst>
              <a:gd name="adj1" fmla="val -49799"/>
              <a:gd name="adj2" fmla="val 4381110"/>
              <a:gd name="adj3" fmla="val 149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Curvo 37">
            <a:extLst>
              <a:ext uri="{FF2B5EF4-FFF2-40B4-BE49-F238E27FC236}">
                <a16:creationId xmlns:a16="http://schemas.microsoft.com/office/drawing/2014/main" id="{57DB76FB-29A4-79A8-7024-80017C53C591}"/>
              </a:ext>
            </a:extLst>
          </p:cNvPr>
          <p:cNvCxnSpPr>
            <a:cxnSpLocks/>
          </p:cNvCxnSpPr>
          <p:nvPr/>
        </p:nvCxnSpPr>
        <p:spPr>
          <a:xfrm rot="5400000">
            <a:off x="1522968" y="4858131"/>
            <a:ext cx="459046" cy="12700"/>
          </a:xfrm>
          <a:prstGeom prst="curvedConnector5">
            <a:avLst>
              <a:gd name="adj1" fmla="val -49799"/>
              <a:gd name="adj2" fmla="val 4381110"/>
              <a:gd name="adj3" fmla="val 149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191">
            <a:extLst>
              <a:ext uri="{FF2B5EF4-FFF2-40B4-BE49-F238E27FC236}">
                <a16:creationId xmlns:a16="http://schemas.microsoft.com/office/drawing/2014/main" id="{E88E8119-5D72-DE8D-F4A5-B0A28CC0C9C1}"/>
              </a:ext>
            </a:extLst>
          </p:cNvPr>
          <p:cNvSpPr txBox="1"/>
          <p:nvPr/>
        </p:nvSpPr>
        <p:spPr>
          <a:xfrm>
            <a:off x="2467350" y="4246363"/>
            <a:ext cx="335348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33" b="1" i="1" dirty="0">
                <a:solidFill>
                  <a:srgbClr val="FF0000"/>
                </a:solidFill>
                <a:latin typeface="Symbol" pitchFamily="18" charset="2"/>
                <a:cs typeface="Times New Roman" pitchFamily="18" charset="0"/>
                <a:sym typeface="Wingdings" pitchFamily="2" charset="2"/>
              </a:rPr>
              <a:t>b</a:t>
            </a:r>
            <a:endParaRPr lang="pt-BR" sz="2133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191">
            <a:extLst>
              <a:ext uri="{FF2B5EF4-FFF2-40B4-BE49-F238E27FC236}">
                <a16:creationId xmlns:a16="http://schemas.microsoft.com/office/drawing/2014/main" id="{CF54881F-C0E9-9C4E-EE5E-F8AA7A1DFCF4}"/>
              </a:ext>
            </a:extLst>
          </p:cNvPr>
          <p:cNvSpPr txBox="1"/>
          <p:nvPr/>
        </p:nvSpPr>
        <p:spPr>
          <a:xfrm>
            <a:off x="591750" y="4666927"/>
            <a:ext cx="62228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33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pt-BR" sz="2133" b="1" i="1" dirty="0">
                <a:solidFill>
                  <a:srgbClr val="FF0000"/>
                </a:solidFill>
                <a:latin typeface="Symbol" pitchFamily="18" charset="2"/>
                <a:cs typeface="Times New Roman" pitchFamily="18" charset="0"/>
                <a:sym typeface="Wingdings" pitchFamily="2" charset="2"/>
              </a:rPr>
              <a:t>-b</a:t>
            </a:r>
            <a:endParaRPr lang="pt-BR" sz="2133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191">
            <a:extLst>
              <a:ext uri="{FF2B5EF4-FFF2-40B4-BE49-F238E27FC236}">
                <a16:creationId xmlns:a16="http://schemas.microsoft.com/office/drawing/2014/main" id="{E6472B42-24D3-CA20-406A-F38088E64CC1}"/>
              </a:ext>
            </a:extLst>
          </p:cNvPr>
          <p:cNvSpPr txBox="1"/>
          <p:nvPr/>
        </p:nvSpPr>
        <p:spPr>
          <a:xfrm>
            <a:off x="3955150" y="4634958"/>
            <a:ext cx="644728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33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pt-BR" sz="2133" b="1" i="1" dirty="0">
                <a:solidFill>
                  <a:schemeClr val="accent6"/>
                </a:solidFill>
                <a:latin typeface="Symbol" pitchFamily="18" charset="2"/>
                <a:cs typeface="Times New Roman" pitchFamily="18" charset="0"/>
                <a:sym typeface="Wingdings" pitchFamily="2" charset="2"/>
              </a:rPr>
              <a:t>-a</a:t>
            </a:r>
            <a:endParaRPr lang="pt-BR" sz="2133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B2123-0E68-99D2-B087-5029D458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Rewards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B2BFBC5-FCB6-9E08-A7CE-218DDDC131BD}"/>
              </a:ext>
            </a:extLst>
          </p:cNvPr>
          <p:cNvSpPr txBox="1"/>
          <p:nvPr/>
        </p:nvSpPr>
        <p:spPr>
          <a:xfrm>
            <a:off x="510988" y="986118"/>
            <a:ext cx="9135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We have S=16 states, A=12 possible actions and R=8 possible reward values:</a:t>
            </a:r>
          </a:p>
          <a:p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possibleRewards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dirty="0">
              <a:solidFill>
                <a:srgbClr val="0F4A8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F4A85"/>
                </a:solidFill>
                <a:latin typeface="Consolas" panose="020B0609020204030204" pitchFamily="49" charset="0"/>
              </a:rPr>
              <a:t>The reward is the “sum rate” if no packets were dropped, or the sum of dropped packets multiplied by -10 in case there are dropped packets.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78951E-6703-8808-4D6A-8C2C5F5C9FDF}"/>
              </a:ext>
            </a:extLst>
          </p:cNvPr>
          <p:cNvSpPr txBox="1"/>
          <p:nvPr/>
        </p:nvSpPr>
        <p:spPr>
          <a:xfrm>
            <a:off x="510988" y="3290047"/>
            <a:ext cx="116361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calculate reward value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sumDrops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np.sum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(drop)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drop is array with number of dropped packets per user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sumDrops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r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sumDrops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   r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np.sum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transmitRate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transmitRate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is array with number of successfully transmitted packets per user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9F6F0E9-5B66-D908-F5AB-78181AFE3E2C}"/>
              </a:ext>
            </a:extLst>
          </p:cNvPr>
          <p:cNvSpPr txBox="1"/>
          <p:nvPr/>
        </p:nvSpPr>
        <p:spPr>
          <a:xfrm>
            <a:off x="4294094" y="2830579"/>
            <a:ext cx="85164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err="1"/>
              <a:t>Code</a:t>
            </a:r>
            <a:r>
              <a:rPr lang="pt-BR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0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0EA8E-9530-4173-E4CB-DEAF46CA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Defining</a:t>
            </a:r>
            <a:r>
              <a:rPr lang="pt-BR" dirty="0"/>
              <a:t> </a:t>
            </a:r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packets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transmitted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BS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F13D206-3C75-556C-05DA-A9465F0E9678}"/>
              </a:ext>
            </a:extLst>
          </p:cNvPr>
          <p:cNvSpPr txBox="1"/>
          <p:nvPr/>
        </p:nvSpPr>
        <p:spPr>
          <a:xfrm>
            <a:off x="-1425388" y="1032476"/>
            <a:ext cx="1361738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sz="16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start assuming maximum throughput of 2 packets per user</a:t>
            </a:r>
            <a:endParaRPr lang="en-US" sz="16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t1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t2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u2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f2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t2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user 2 is far from BS and transmits only 1 packet if higher freq. is used</a:t>
            </a:r>
            <a:endParaRPr lang="en-US" sz="16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currentInterference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in this case 'I' there is intercell interference</a:t>
            </a:r>
            <a:endParaRPr lang="en-US" sz="16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check whether u2 is scheduled in this TTI</a:t>
            </a:r>
            <a:endParaRPr lang="en-US" sz="16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u2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user 2 is never scheduled as u1, so we can check if u2==2</a:t>
            </a:r>
            <a:endParaRPr lang="en-US" sz="16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t2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when system is experiencing intercell interference, user 2 can only transmit 1 packet</a:t>
            </a:r>
            <a:endParaRPr lang="en-US" sz="16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u1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u2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sz="16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If </a:t>
            </a:r>
            <a:r>
              <a:rPr lang="en-US" sz="1600" dirty="0">
                <a:solidFill>
                  <a:srgbClr val="515151"/>
                </a:solidFill>
                <a:latin typeface="Consolas" panose="020B0609020204030204" pitchFamily="49" charset="0"/>
              </a:rPr>
              <a:t>U</a:t>
            </a:r>
            <a:r>
              <a:rPr lang="en-US" sz="16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0 and </a:t>
            </a:r>
            <a:r>
              <a:rPr lang="en-US" sz="1600" dirty="0">
                <a:solidFill>
                  <a:srgbClr val="515151"/>
                </a:solidFill>
                <a:latin typeface="Consolas" panose="020B0609020204030204" pitchFamily="49" charset="0"/>
              </a:rPr>
              <a:t>U</a:t>
            </a:r>
            <a:r>
              <a:rPr lang="en-US" sz="16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1 are scheduled simultaneously, they transmit only 1 packet each</a:t>
            </a:r>
            <a:endParaRPr lang="en-US" sz="16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t1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t2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f1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f2:  </a:t>
            </a:r>
            <a:r>
              <a:rPr lang="en-US" sz="16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If two frequencies are the same, the rate per MS decreases by 1</a:t>
            </a:r>
            <a:endParaRPr lang="en-US" sz="16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t1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np.max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(t1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t2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np.max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(t2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need to reduce the rate in case there are fewer packets to send</a:t>
            </a:r>
            <a:endParaRPr lang="en-US" sz="16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the +1 below represents the new packet that arrives at each new time instant</a:t>
            </a:r>
            <a:endParaRPr lang="en-US" sz="16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t1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buffersTuple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[u1]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t1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buffersTuple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[u1]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t2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buffersTuple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[u2]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t2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buffersTuple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[u2]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6986EC-5E05-41B0-8952-B04B9053E0D3}"/>
              </a:ext>
            </a:extLst>
          </p:cNvPr>
          <p:cNvSpPr txBox="1"/>
          <p:nvPr/>
        </p:nvSpPr>
        <p:spPr>
          <a:xfrm>
            <a:off x="6167717" y="5459502"/>
            <a:ext cx="497541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Note that</a:t>
            </a:r>
          </a:p>
          <a:p>
            <a:r>
              <a:rPr lang="en-US" dirty="0"/>
              <a:t>a0=(0, 1, 'H', 'H’)</a:t>
            </a:r>
          </a:p>
          <a:p>
            <a:r>
              <a:rPr lang="en-US" dirty="0"/>
              <a:t>leads to a tuple representing transmitted packets:</a:t>
            </a:r>
          </a:p>
          <a:p>
            <a:r>
              <a:rPr lang="en-US" dirty="0"/>
              <a:t>transmit= [0 0 0]</a:t>
            </a:r>
          </a:p>
        </p:txBody>
      </p:sp>
    </p:spTree>
    <p:extLst>
      <p:ext uri="{BB962C8B-B14F-4D97-AF65-F5344CB8AC3E}">
        <p14:creationId xmlns:p14="http://schemas.microsoft.com/office/powerpoint/2010/main" val="315379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131538" y="2259440"/>
            <a:ext cx="1004929" cy="5107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406"/>
            <a:ext cx="10972800" cy="936307"/>
          </a:xfrm>
        </p:spPr>
        <p:txBody>
          <a:bodyPr>
            <a:normAutofit fontScale="90000"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latin typeface="Gill Sans MT" charset="0"/>
                <a:ea typeface="Gill Sans MT" charset="0"/>
                <a:cs typeface="Gill Sans MT" charset="0"/>
              </a:rPr>
              <a:t>“Full buffer” traffic: One new packet per user at each time, and the buffer size is one single packet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9800EB-BCE0-4F84-93C5-500DAB48EB57}" type="slidenum">
              <a:rPr lang="es-ES_tradnl" smtClean="0"/>
              <a:pPr/>
              <a:t>8</a:t>
            </a:fld>
            <a:endParaRPr lang="es-ES_tradnl"/>
          </a:p>
        </p:txBody>
      </p:sp>
      <p:sp>
        <p:nvSpPr>
          <p:cNvPr id="4" name="TextBox 3"/>
          <p:cNvSpPr txBox="1"/>
          <p:nvPr/>
        </p:nvSpPr>
        <p:spPr>
          <a:xfrm>
            <a:off x="2180073" y="4514536"/>
            <a:ext cx="81624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6990" y="1770485"/>
            <a:ext cx="81624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76361" y="3101088"/>
            <a:ext cx="81624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1</a:t>
            </a:r>
          </a:p>
        </p:txBody>
      </p:sp>
      <p:sp>
        <p:nvSpPr>
          <p:cNvPr id="8" name="Rectangle 7"/>
          <p:cNvSpPr/>
          <p:nvPr/>
        </p:nvSpPr>
        <p:spPr>
          <a:xfrm>
            <a:off x="798952" y="2238165"/>
            <a:ext cx="18473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63048" y="2220470"/>
            <a:ext cx="18473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27144" y="2254062"/>
            <a:ext cx="18473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5399" y="1091920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At BS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26918" y="5022732"/>
            <a:ext cx="1004929" cy="5107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4332" y="5001457"/>
            <a:ext cx="18473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58428" y="4983762"/>
            <a:ext cx="18473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22524" y="5017354"/>
            <a:ext cx="18473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126918" y="3596119"/>
            <a:ext cx="1004929" cy="5107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4332" y="3574844"/>
            <a:ext cx="18473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58428" y="3557149"/>
            <a:ext cx="18473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22524" y="3590741"/>
            <a:ext cx="18473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5033" y="5671709"/>
            <a:ext cx="3366707" cy="10770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1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Depending</a:t>
            </a:r>
            <a:r>
              <a:rPr lang="pt-BR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 </a:t>
            </a:r>
            <a:r>
              <a:rPr lang="pt-BR" sz="21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on</a:t>
            </a:r>
            <a:r>
              <a:rPr lang="pt-BR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 </a:t>
            </a:r>
            <a:r>
              <a:rPr lang="pt-BR" sz="21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interference</a:t>
            </a:r>
            <a:r>
              <a:rPr lang="pt-BR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 </a:t>
            </a:r>
            <a:r>
              <a:rPr lang="pt-BR" sz="21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state</a:t>
            </a:r>
            <a:r>
              <a:rPr lang="pt-BR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, </a:t>
            </a:r>
            <a:r>
              <a:rPr lang="pt-BR" sz="21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the</a:t>
            </a:r>
            <a:r>
              <a:rPr lang="pt-BR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 BS </a:t>
            </a:r>
            <a:r>
              <a:rPr lang="pt-BR" sz="21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can</a:t>
            </a:r>
            <a:r>
              <a:rPr lang="pt-BR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 </a:t>
            </a:r>
            <a:r>
              <a:rPr lang="pt-BR" sz="21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transmit</a:t>
            </a:r>
            <a:r>
              <a:rPr lang="pt-BR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 for </a:t>
            </a:r>
            <a:r>
              <a:rPr lang="pt-BR" sz="21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each</a:t>
            </a:r>
            <a:r>
              <a:rPr lang="pt-BR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 </a:t>
            </a:r>
            <a:r>
              <a:rPr lang="pt-BR" sz="21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user</a:t>
            </a:r>
            <a:r>
              <a:rPr lang="pt-BR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 0, 1 </a:t>
            </a:r>
            <a:r>
              <a:rPr lang="pt-BR" sz="21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or</a:t>
            </a:r>
            <a:r>
              <a:rPr lang="pt-BR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 2 </a:t>
            </a:r>
            <a:r>
              <a:rPr lang="pt-BR" sz="21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packets</a:t>
            </a:r>
            <a:endParaRPr lang="pt-BR" sz="2133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571" y="2087946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...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7571" y="3389121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...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571" y="4776245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...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01034" y="1282786"/>
            <a:ext cx="81667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Example: current buffers are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20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) = (0,0,0)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experiencing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no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intercell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interference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(‘N’ instead of ‘I’). The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agent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chooses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serve u0 and u1 with high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low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freqs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respectively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(0, 1, 'H', 'L'). The number of packets that can be transmitted per user are 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0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)=(1,1)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alternatively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take in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account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always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users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represent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transmit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packets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as a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tupe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(1, 1, 0). The buffers on next time instant are (0, 0, 1). There are no dropped packets</a:t>
            </a:r>
            <a:endParaRPr lang="pt-BR" sz="2000" dirty="0" err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40">
            <a:extLst>
              <a:ext uri="{FF2B5EF4-FFF2-40B4-BE49-F238E27FC236}">
                <a16:creationId xmlns:a16="http://schemas.microsoft.com/office/drawing/2014/main" id="{C259E4C0-62E4-CBA8-70F8-6EC29F229590}"/>
              </a:ext>
            </a:extLst>
          </p:cNvPr>
          <p:cNvSpPr txBox="1"/>
          <p:nvPr/>
        </p:nvSpPr>
        <p:spPr>
          <a:xfrm>
            <a:off x="3801035" y="3697822"/>
            <a:ext cx="81667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Another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: buffers are full (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20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) = (1,1,1). The system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experiencing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intercell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interference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(‘I’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decreases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maximum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packets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transmitted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for u2. The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agent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chooses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(1, 2, 'H', ‘L’).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extra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packets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arriving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moment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BS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capable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transmitting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packets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for u1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packet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for u2,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transmitted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packages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(0, 2, 1). The buffers on next time instant are represented as (1, 0, 1), with 1 packet of u0 being dropped given that the buffer cannot store more than 1 packet</a:t>
            </a:r>
            <a:endParaRPr lang="pt-BR" sz="2000" dirty="0" err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12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latin typeface="Gill Sans MT" charset="0"/>
                <a:ea typeface="Gill Sans MT" charset="0"/>
                <a:cs typeface="Gill Sans MT" charset="0"/>
              </a:rPr>
              <a:t>In summary: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9800EB-BCE0-4F84-93C5-500DAB48EB57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660CBC-75D3-F25F-E038-3F46D29F5790}"/>
              </a:ext>
            </a:extLst>
          </p:cNvPr>
          <p:cNvSpPr txBox="1"/>
          <p:nvPr/>
        </p:nvSpPr>
        <p:spPr>
          <a:xfrm>
            <a:off x="179295" y="908923"/>
            <a:ext cx="11725834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dirty="0"/>
              <a:t>At </a:t>
            </a:r>
            <a:r>
              <a:rPr lang="pt-BR" sz="2800" dirty="0" err="1"/>
              <a:t>each</a:t>
            </a:r>
            <a:r>
              <a:rPr lang="pt-BR" sz="2800" dirty="0"/>
              <a:t> time t (new TTI):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800" dirty="0" err="1"/>
              <a:t>three</a:t>
            </a:r>
            <a:r>
              <a:rPr lang="pt-BR" sz="2800" dirty="0"/>
              <a:t> </a:t>
            </a:r>
            <a:r>
              <a:rPr lang="pt-BR" sz="2800" dirty="0" err="1"/>
              <a:t>packets</a:t>
            </a:r>
            <a:r>
              <a:rPr lang="pt-BR" sz="2800" dirty="0"/>
              <a:t> </a:t>
            </a:r>
            <a:r>
              <a:rPr lang="pt-BR" sz="2800" dirty="0" err="1"/>
              <a:t>arrive</a:t>
            </a:r>
            <a:r>
              <a:rPr lang="pt-BR" sz="2800" dirty="0"/>
              <a:t>, </a:t>
            </a:r>
            <a:r>
              <a:rPr lang="pt-BR" sz="2800" dirty="0" err="1"/>
              <a:t>one</a:t>
            </a:r>
            <a:r>
              <a:rPr lang="pt-BR" sz="2800" dirty="0"/>
              <a:t> for </a:t>
            </a:r>
            <a:r>
              <a:rPr lang="pt-BR" sz="2800" dirty="0" err="1"/>
              <a:t>each</a:t>
            </a:r>
            <a:r>
              <a:rPr lang="pt-BR" sz="2800" dirty="0"/>
              <a:t> </a:t>
            </a:r>
            <a:r>
              <a:rPr lang="pt-BR" sz="2800" dirty="0" err="1"/>
              <a:t>user</a:t>
            </a:r>
            <a:endParaRPr lang="pt-BR" sz="2800" dirty="0"/>
          </a:p>
          <a:p>
            <a:pPr marL="342900" indent="-342900">
              <a:buFont typeface="+mj-lt"/>
              <a:buAutoNum type="arabicPeriod"/>
            </a:pPr>
            <a:r>
              <a:rPr lang="pt-BR" sz="2800" dirty="0" err="1"/>
              <a:t>the</a:t>
            </a:r>
            <a:r>
              <a:rPr lang="pt-BR" sz="2800" dirty="0"/>
              <a:t> </a:t>
            </a:r>
            <a:r>
              <a:rPr lang="pt-BR" sz="2800" dirty="0" err="1"/>
              <a:t>agent</a:t>
            </a:r>
            <a:r>
              <a:rPr lang="pt-BR" sz="2800" dirty="0"/>
              <a:t> </a:t>
            </a:r>
            <a:r>
              <a:rPr lang="pt-BR" sz="2800" dirty="0" err="1"/>
              <a:t>chooses</a:t>
            </a:r>
            <a:r>
              <a:rPr lang="pt-BR" sz="2800" dirty="0"/>
              <a:t> its </a:t>
            </a:r>
            <a:r>
              <a:rPr lang="pt-BR" sz="2800" dirty="0" err="1"/>
              <a:t>action</a:t>
            </a:r>
            <a:r>
              <a:rPr lang="pt-BR" sz="2800" dirty="0"/>
              <a:t>, </a:t>
            </a:r>
            <a:r>
              <a:rPr lang="pt-BR" sz="2800" dirty="0" err="1"/>
              <a:t>scheduling</a:t>
            </a:r>
            <a:r>
              <a:rPr lang="pt-BR" sz="2800" dirty="0"/>
              <a:t> </a:t>
            </a:r>
            <a:r>
              <a:rPr lang="pt-BR" sz="2800" dirty="0" err="1"/>
              <a:t>two</a:t>
            </a:r>
            <a:r>
              <a:rPr lang="pt-BR" sz="2800" dirty="0"/>
              <a:t> </a:t>
            </a:r>
            <a:r>
              <a:rPr lang="pt-BR" sz="2800" dirty="0" err="1"/>
              <a:t>users</a:t>
            </a:r>
            <a:r>
              <a:rPr lang="pt-BR" sz="2800" dirty="0"/>
              <a:t> for </a:t>
            </a:r>
            <a:r>
              <a:rPr lang="pt-BR" sz="2800" dirty="0" err="1"/>
              <a:t>downlink</a:t>
            </a:r>
            <a:r>
              <a:rPr lang="pt-BR" sz="2800" dirty="0"/>
              <a:t> </a:t>
            </a:r>
            <a:r>
              <a:rPr lang="pt-BR" sz="2800" dirty="0" err="1"/>
              <a:t>and</a:t>
            </a:r>
            <a:r>
              <a:rPr lang="pt-BR" sz="2800" dirty="0"/>
              <a:t> </a:t>
            </a:r>
            <a:r>
              <a:rPr lang="pt-BR" sz="2800" dirty="0" err="1"/>
              <a:t>choosing</a:t>
            </a:r>
            <a:br>
              <a:rPr lang="pt-BR" sz="2800" dirty="0"/>
            </a:br>
            <a:r>
              <a:rPr lang="pt-BR" sz="2800" dirty="0" err="1"/>
              <a:t>their</a:t>
            </a:r>
            <a:r>
              <a:rPr lang="pt-BR" sz="2800" dirty="0"/>
              <a:t> </a:t>
            </a:r>
            <a:r>
              <a:rPr lang="pt-BR" sz="2800" dirty="0" err="1"/>
              <a:t>frequency</a:t>
            </a:r>
            <a:r>
              <a:rPr lang="pt-BR" sz="2800" dirty="0"/>
              <a:t> bands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800" dirty="0" err="1"/>
              <a:t>the</a:t>
            </a:r>
            <a:r>
              <a:rPr lang="pt-BR" sz="2800" dirty="0"/>
              <a:t> BS </a:t>
            </a:r>
            <a:r>
              <a:rPr lang="pt-BR" sz="2800" dirty="0" err="1"/>
              <a:t>calculates</a:t>
            </a:r>
            <a:r>
              <a:rPr lang="pt-BR" sz="2800" dirty="0"/>
              <a:t> </a:t>
            </a:r>
            <a:r>
              <a:rPr lang="pt-BR" sz="2800" dirty="0" err="1"/>
              <a:t>the</a:t>
            </a:r>
            <a:r>
              <a:rPr lang="pt-BR" sz="2800" dirty="0"/>
              <a:t> </a:t>
            </a:r>
            <a:r>
              <a:rPr lang="pt-BR" sz="2800" dirty="0" err="1"/>
              <a:t>number</a:t>
            </a:r>
            <a:r>
              <a:rPr lang="pt-BR" sz="2800" dirty="0"/>
              <a:t> </a:t>
            </a:r>
            <a:r>
              <a:rPr lang="pt-BR" sz="2800" dirty="0" err="1"/>
              <a:t>of</a:t>
            </a:r>
            <a:r>
              <a:rPr lang="pt-BR" sz="2800" dirty="0"/>
              <a:t> </a:t>
            </a:r>
            <a:r>
              <a:rPr lang="pt-BR" sz="2800" dirty="0" err="1"/>
              <a:t>packets</a:t>
            </a:r>
            <a:r>
              <a:rPr lang="pt-BR" sz="2800" dirty="0"/>
              <a:t> </a:t>
            </a:r>
            <a:r>
              <a:rPr lang="pt-BR" sz="2800" dirty="0" err="1"/>
              <a:t>that</a:t>
            </a:r>
            <a:r>
              <a:rPr lang="pt-BR" sz="2800" dirty="0"/>
              <a:t> </a:t>
            </a:r>
            <a:r>
              <a:rPr lang="pt-BR" sz="2800" dirty="0" err="1"/>
              <a:t>can</a:t>
            </a:r>
            <a:r>
              <a:rPr lang="pt-BR" sz="2800" dirty="0"/>
              <a:t> </a:t>
            </a:r>
            <a:r>
              <a:rPr lang="pt-BR" sz="2800" dirty="0" err="1"/>
              <a:t>be</a:t>
            </a:r>
            <a:r>
              <a:rPr lang="pt-BR" sz="2800" dirty="0"/>
              <a:t> </a:t>
            </a:r>
            <a:r>
              <a:rPr lang="pt-BR" sz="2800" dirty="0" err="1"/>
              <a:t>successfully</a:t>
            </a:r>
            <a:r>
              <a:rPr lang="pt-BR" sz="2800" dirty="0"/>
              <a:t> </a:t>
            </a:r>
            <a:r>
              <a:rPr lang="pt-BR" sz="2800" dirty="0" err="1"/>
              <a:t>transmitted</a:t>
            </a:r>
            <a:r>
              <a:rPr lang="pt-BR" sz="2800" dirty="0"/>
              <a:t> for </a:t>
            </a:r>
            <a:r>
              <a:rPr lang="pt-BR" sz="2800" dirty="0" err="1"/>
              <a:t>each</a:t>
            </a:r>
            <a:r>
              <a:rPr lang="pt-BR" sz="2800" dirty="0"/>
              <a:t> </a:t>
            </a:r>
            <a:r>
              <a:rPr lang="pt-BR" sz="2800" dirty="0" err="1"/>
              <a:t>user</a:t>
            </a:r>
            <a:r>
              <a:rPr lang="pt-BR" sz="2800" dirty="0"/>
              <a:t>, </a:t>
            </a:r>
            <a:r>
              <a:rPr lang="pt-BR" sz="2800" dirty="0" err="1"/>
              <a:t>based</a:t>
            </a:r>
            <a:r>
              <a:rPr lang="pt-BR" sz="2800" dirty="0"/>
              <a:t> </a:t>
            </a:r>
            <a:r>
              <a:rPr lang="pt-BR" sz="2800" dirty="0" err="1"/>
              <a:t>on</a:t>
            </a:r>
            <a:r>
              <a:rPr lang="pt-BR" sz="2800" dirty="0"/>
              <a:t> </a:t>
            </a:r>
            <a:r>
              <a:rPr lang="pt-BR" sz="2800" dirty="0" err="1"/>
              <a:t>the</a:t>
            </a:r>
            <a:r>
              <a:rPr lang="pt-BR" sz="2800" dirty="0"/>
              <a:t> buffers status </a:t>
            </a:r>
            <a:r>
              <a:rPr lang="pt-BR" sz="2800" dirty="0" err="1"/>
              <a:t>and</a:t>
            </a:r>
            <a:r>
              <a:rPr lang="pt-BR" sz="2800" dirty="0"/>
              <a:t> </a:t>
            </a:r>
            <a:r>
              <a:rPr lang="pt-BR" sz="2800" dirty="0" err="1"/>
              <a:t>intercell</a:t>
            </a:r>
            <a:r>
              <a:rPr lang="pt-BR" sz="2800" dirty="0"/>
              <a:t> </a:t>
            </a:r>
            <a:r>
              <a:rPr lang="pt-BR" sz="2800" dirty="0" err="1"/>
              <a:t>interference</a:t>
            </a:r>
            <a:r>
              <a:rPr lang="pt-BR" sz="2800" dirty="0"/>
              <a:t> </a:t>
            </a:r>
            <a:r>
              <a:rPr lang="pt-BR" sz="2800" dirty="0" err="1"/>
              <a:t>state</a:t>
            </a:r>
            <a:endParaRPr lang="pt-BR" sz="2800" dirty="0"/>
          </a:p>
          <a:p>
            <a:pPr marL="342900" indent="-342900">
              <a:buFont typeface="+mj-lt"/>
              <a:buAutoNum type="arabicPeriod"/>
            </a:pPr>
            <a:r>
              <a:rPr lang="pt-BR" sz="2800" dirty="0" err="1"/>
              <a:t>the</a:t>
            </a:r>
            <a:r>
              <a:rPr lang="pt-BR" sz="2800" dirty="0"/>
              <a:t> BS </a:t>
            </a:r>
            <a:r>
              <a:rPr lang="pt-BR" sz="2800" dirty="0" err="1"/>
              <a:t>can</a:t>
            </a:r>
            <a:r>
              <a:rPr lang="pt-BR" sz="2800" dirty="0"/>
              <a:t> combine </a:t>
            </a:r>
            <a:r>
              <a:rPr lang="pt-BR" sz="2800" dirty="0" err="1"/>
              <a:t>the</a:t>
            </a:r>
            <a:r>
              <a:rPr lang="pt-BR" sz="2800" dirty="0"/>
              <a:t> </a:t>
            </a:r>
            <a:r>
              <a:rPr lang="pt-BR" sz="2800" dirty="0" err="1"/>
              <a:t>packets</a:t>
            </a:r>
            <a:r>
              <a:rPr lang="pt-BR" sz="2800" dirty="0"/>
              <a:t> </a:t>
            </a:r>
            <a:r>
              <a:rPr lang="pt-BR" sz="2800" dirty="0" err="1"/>
              <a:t>that</a:t>
            </a:r>
            <a:r>
              <a:rPr lang="pt-BR" sz="2800" dirty="0"/>
              <a:t> </a:t>
            </a:r>
            <a:r>
              <a:rPr lang="pt-BR" sz="2800" dirty="0" err="1"/>
              <a:t>just</a:t>
            </a:r>
            <a:r>
              <a:rPr lang="pt-BR" sz="2800" dirty="0"/>
              <a:t> </a:t>
            </a:r>
            <a:r>
              <a:rPr lang="pt-BR" sz="2800" dirty="0" err="1"/>
              <a:t>arrived</a:t>
            </a:r>
            <a:r>
              <a:rPr lang="pt-BR" sz="2800" dirty="0"/>
              <a:t> </a:t>
            </a:r>
            <a:r>
              <a:rPr lang="pt-BR" sz="2800" dirty="0" err="1"/>
              <a:t>at</a:t>
            </a:r>
            <a:r>
              <a:rPr lang="pt-BR" sz="2800" dirty="0"/>
              <a:t> time t </a:t>
            </a:r>
            <a:r>
              <a:rPr lang="pt-BR" sz="2800" dirty="0" err="1"/>
              <a:t>with</a:t>
            </a:r>
            <a:r>
              <a:rPr lang="pt-BR" sz="2800" dirty="0"/>
              <a:t> </a:t>
            </a:r>
            <a:r>
              <a:rPr lang="pt-BR" sz="2800" dirty="0" err="1"/>
              <a:t>the</a:t>
            </a:r>
            <a:r>
              <a:rPr lang="pt-BR" sz="2800" dirty="0"/>
              <a:t> </a:t>
            </a:r>
            <a:r>
              <a:rPr lang="pt-BR" sz="2800" dirty="0" err="1"/>
              <a:t>ones</a:t>
            </a:r>
            <a:r>
              <a:rPr lang="pt-BR" sz="2800" dirty="0"/>
              <a:t> </a:t>
            </a:r>
            <a:r>
              <a:rPr lang="pt-BR" sz="2800" dirty="0" err="1"/>
              <a:t>that</a:t>
            </a:r>
            <a:r>
              <a:rPr lang="pt-BR" sz="2800" dirty="0"/>
              <a:t> are </a:t>
            </a:r>
            <a:r>
              <a:rPr lang="pt-BR" sz="2800" dirty="0" err="1"/>
              <a:t>buffered</a:t>
            </a:r>
            <a:r>
              <a:rPr lang="pt-BR" sz="2800" dirty="0"/>
              <a:t>, </a:t>
            </a:r>
            <a:r>
              <a:rPr lang="pt-BR" sz="2800" dirty="0" err="1"/>
              <a:t>such</a:t>
            </a:r>
            <a:r>
              <a:rPr lang="pt-BR" sz="2800" dirty="0"/>
              <a:t> </a:t>
            </a:r>
            <a:r>
              <a:rPr lang="pt-BR" sz="2800" dirty="0" err="1"/>
              <a:t>that</a:t>
            </a:r>
            <a:r>
              <a:rPr lang="pt-BR" sz="2800" dirty="0"/>
              <a:t> </a:t>
            </a:r>
            <a:r>
              <a:rPr lang="pt-BR" sz="2800" dirty="0" err="1"/>
              <a:t>the</a:t>
            </a:r>
            <a:r>
              <a:rPr lang="pt-BR" sz="2800" dirty="0"/>
              <a:t> </a:t>
            </a:r>
            <a:r>
              <a:rPr lang="pt-BR" sz="2800" dirty="0" err="1"/>
              <a:t>maximum</a:t>
            </a:r>
            <a:r>
              <a:rPr lang="pt-BR" sz="2800" dirty="0"/>
              <a:t> </a:t>
            </a:r>
            <a:r>
              <a:rPr lang="pt-BR" sz="2800" dirty="0" err="1"/>
              <a:t>number</a:t>
            </a:r>
            <a:r>
              <a:rPr lang="pt-BR" sz="2800" dirty="0"/>
              <a:t> </a:t>
            </a:r>
            <a:r>
              <a:rPr lang="pt-BR" sz="2800" dirty="0" err="1"/>
              <a:t>of</a:t>
            </a:r>
            <a:r>
              <a:rPr lang="pt-BR" sz="2800" dirty="0"/>
              <a:t> </a:t>
            </a:r>
            <a:r>
              <a:rPr lang="pt-BR" sz="2800" dirty="0" err="1"/>
              <a:t>packets</a:t>
            </a:r>
            <a:r>
              <a:rPr lang="pt-BR" sz="2800" dirty="0"/>
              <a:t> </a:t>
            </a:r>
            <a:r>
              <a:rPr lang="pt-BR" sz="2800" dirty="0" err="1"/>
              <a:t>that</a:t>
            </a:r>
            <a:r>
              <a:rPr lang="pt-BR" sz="2800" dirty="0"/>
              <a:t> </a:t>
            </a:r>
            <a:r>
              <a:rPr lang="pt-BR" sz="2800" dirty="0" err="1"/>
              <a:t>can</a:t>
            </a:r>
            <a:r>
              <a:rPr lang="pt-BR" sz="2800" dirty="0"/>
              <a:t> </a:t>
            </a:r>
            <a:r>
              <a:rPr lang="pt-BR" sz="2800" dirty="0" err="1"/>
              <a:t>be</a:t>
            </a:r>
            <a:r>
              <a:rPr lang="pt-BR" sz="2800" dirty="0"/>
              <a:t> </a:t>
            </a:r>
            <a:r>
              <a:rPr lang="pt-BR" sz="2800" dirty="0" err="1"/>
              <a:t>transmitted</a:t>
            </a:r>
            <a:r>
              <a:rPr lang="pt-BR" sz="2800" dirty="0"/>
              <a:t> </a:t>
            </a:r>
            <a:r>
              <a:rPr lang="pt-BR" sz="2800" dirty="0" err="1"/>
              <a:t>by</a:t>
            </a:r>
            <a:r>
              <a:rPr lang="pt-BR" sz="2800" dirty="0"/>
              <a:t> </a:t>
            </a:r>
            <a:r>
              <a:rPr lang="pt-BR" sz="2800" dirty="0" err="1"/>
              <a:t>user</a:t>
            </a:r>
            <a:r>
              <a:rPr lang="pt-BR" sz="2800" dirty="0"/>
              <a:t> </a:t>
            </a:r>
            <a:r>
              <a:rPr lang="pt-BR" sz="2800" dirty="0" err="1"/>
              <a:t>is</a:t>
            </a:r>
            <a:r>
              <a:rPr lang="pt-BR" sz="2800" dirty="0"/>
              <a:t> 2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800" dirty="0" err="1"/>
              <a:t>after</a:t>
            </a:r>
            <a:r>
              <a:rPr lang="pt-BR" sz="2800" dirty="0"/>
              <a:t> BS </a:t>
            </a:r>
            <a:r>
              <a:rPr lang="pt-BR" sz="2800" dirty="0" err="1"/>
              <a:t>transmits</a:t>
            </a:r>
            <a:r>
              <a:rPr lang="pt-BR" sz="2800" dirty="0"/>
              <a:t> </a:t>
            </a:r>
            <a:r>
              <a:rPr lang="pt-BR" sz="2800" dirty="0" err="1"/>
              <a:t>the</a:t>
            </a:r>
            <a:r>
              <a:rPr lang="pt-BR" sz="2800" dirty="0"/>
              <a:t> </a:t>
            </a:r>
            <a:r>
              <a:rPr lang="pt-BR" sz="2800" dirty="0" err="1"/>
              <a:t>packets</a:t>
            </a:r>
            <a:r>
              <a:rPr lang="pt-BR" sz="2800" dirty="0"/>
              <a:t>, it updates </a:t>
            </a:r>
            <a:r>
              <a:rPr lang="pt-BR" sz="2800" dirty="0" err="1"/>
              <a:t>the</a:t>
            </a:r>
            <a:r>
              <a:rPr lang="pt-BR" sz="2800" dirty="0"/>
              <a:t> buffers, </a:t>
            </a:r>
            <a:r>
              <a:rPr lang="pt-BR" sz="2800" dirty="0" err="1"/>
              <a:t>which</a:t>
            </a:r>
            <a:r>
              <a:rPr lang="pt-BR" sz="2800" dirty="0"/>
              <a:t> </a:t>
            </a:r>
            <a:r>
              <a:rPr lang="pt-BR" sz="2800" dirty="0" err="1"/>
              <a:t>have</a:t>
            </a:r>
            <a:r>
              <a:rPr lang="pt-BR" sz="2800" dirty="0"/>
              <a:t> </a:t>
            </a:r>
            <a:r>
              <a:rPr lang="pt-BR" sz="2800" dirty="0" err="1"/>
              <a:t>size</a:t>
            </a:r>
            <a:r>
              <a:rPr lang="pt-BR" sz="2800" dirty="0"/>
              <a:t> </a:t>
            </a:r>
            <a:r>
              <a:rPr lang="pt-BR" sz="2800" dirty="0" err="1"/>
              <a:t>of</a:t>
            </a:r>
            <a:r>
              <a:rPr lang="pt-BR" sz="2800" dirty="0"/>
              <a:t> 1 </a:t>
            </a:r>
            <a:r>
              <a:rPr lang="pt-BR" sz="2800" dirty="0" err="1"/>
              <a:t>packet</a:t>
            </a:r>
            <a:r>
              <a:rPr lang="pt-BR" sz="2800" dirty="0"/>
              <a:t>. </a:t>
            </a:r>
            <a:r>
              <a:rPr lang="pt-BR" sz="2800" dirty="0" err="1"/>
              <a:t>Eventually</a:t>
            </a:r>
            <a:r>
              <a:rPr lang="pt-BR" sz="2800" dirty="0"/>
              <a:t>, </a:t>
            </a:r>
            <a:r>
              <a:rPr lang="pt-BR" sz="2800" dirty="0" err="1"/>
              <a:t>packets</a:t>
            </a:r>
            <a:r>
              <a:rPr lang="pt-BR" sz="2800" dirty="0"/>
              <a:t> are </a:t>
            </a:r>
            <a:r>
              <a:rPr lang="pt-BR" sz="2800" dirty="0" err="1"/>
              <a:t>dropped</a:t>
            </a:r>
            <a:endParaRPr lang="pt-BR" sz="2800" dirty="0"/>
          </a:p>
          <a:p>
            <a:pPr marL="342900" indent="-342900">
              <a:buFont typeface="+mj-lt"/>
              <a:buAutoNum type="arabicPeriod"/>
            </a:pPr>
            <a:r>
              <a:rPr lang="pt-BR" sz="2800" dirty="0" err="1"/>
              <a:t>the</a:t>
            </a:r>
            <a:r>
              <a:rPr lang="pt-BR" sz="2800" dirty="0"/>
              <a:t> </a:t>
            </a:r>
            <a:r>
              <a:rPr lang="pt-BR" sz="2800" dirty="0" err="1"/>
              <a:t>reward</a:t>
            </a:r>
            <a:r>
              <a:rPr lang="pt-BR" sz="2800" dirty="0"/>
              <a:t> </a:t>
            </a:r>
            <a:r>
              <a:rPr lang="pt-BR" sz="2800" dirty="0" err="1"/>
              <a:t>is</a:t>
            </a:r>
            <a:r>
              <a:rPr lang="pt-BR" sz="2800" dirty="0"/>
              <a:t> </a:t>
            </a:r>
            <a:r>
              <a:rPr lang="pt-BR" sz="2800" dirty="0" err="1"/>
              <a:t>then</a:t>
            </a:r>
            <a:r>
              <a:rPr lang="pt-BR" sz="2800" dirty="0"/>
              <a:t> </a:t>
            </a:r>
            <a:r>
              <a:rPr lang="pt-BR" sz="2800" dirty="0" err="1"/>
              <a:t>computed</a:t>
            </a:r>
            <a:r>
              <a:rPr lang="pt-BR" sz="2800" dirty="0"/>
              <a:t> </a:t>
            </a:r>
            <a:r>
              <a:rPr lang="pt-BR" sz="2800" dirty="0" err="1"/>
              <a:t>based</a:t>
            </a:r>
            <a:r>
              <a:rPr lang="pt-BR" sz="2800" dirty="0"/>
              <a:t> </a:t>
            </a:r>
            <a:r>
              <a:rPr lang="pt-BR" sz="2800" dirty="0" err="1"/>
              <a:t>on</a:t>
            </a:r>
            <a:r>
              <a:rPr lang="pt-BR" sz="2800" dirty="0"/>
              <a:t> </a:t>
            </a:r>
            <a:r>
              <a:rPr lang="pt-BR" sz="2800" dirty="0" err="1"/>
              <a:t>dropped</a:t>
            </a:r>
            <a:r>
              <a:rPr lang="pt-BR" sz="2800" dirty="0"/>
              <a:t> </a:t>
            </a:r>
            <a:r>
              <a:rPr lang="pt-BR" sz="2800" dirty="0" err="1"/>
              <a:t>and</a:t>
            </a:r>
            <a:r>
              <a:rPr lang="pt-BR" sz="2800" dirty="0"/>
              <a:t> </a:t>
            </a:r>
            <a:r>
              <a:rPr lang="pt-BR" sz="2800" dirty="0" err="1"/>
              <a:t>transmitted</a:t>
            </a:r>
            <a:r>
              <a:rPr lang="pt-BR" sz="2800" dirty="0"/>
              <a:t> </a:t>
            </a:r>
            <a:r>
              <a:rPr lang="pt-BR" sz="2800" dirty="0" err="1"/>
              <a:t>packets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54212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5188</Words>
  <Application>Microsoft Office PowerPoint</Application>
  <PresentationFormat>Widescreen</PresentationFormat>
  <Paragraphs>359</Paragraphs>
  <Slides>20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31" baseType="lpstr">
      <vt:lpstr>Amasis MT Pro Medium</vt:lpstr>
      <vt:lpstr>Arial</vt:lpstr>
      <vt:lpstr>Calibri</vt:lpstr>
      <vt:lpstr>Calibri Light</vt:lpstr>
      <vt:lpstr>Consolas</vt:lpstr>
      <vt:lpstr>Gill Sans MT</vt:lpstr>
      <vt:lpstr>Menlo</vt:lpstr>
      <vt:lpstr>Symbol</vt:lpstr>
      <vt:lpstr>Times New Roman</vt:lpstr>
      <vt:lpstr>Wingdings</vt:lpstr>
      <vt:lpstr>Tema do Office</vt:lpstr>
      <vt:lpstr>Environment multiband_scheduling_env.py</vt:lpstr>
      <vt:lpstr>Multiband example: user scheduling in downlink</vt:lpstr>
      <vt:lpstr>Modeling as finite MDP</vt:lpstr>
      <vt:lpstr>Action space</vt:lpstr>
      <vt:lpstr>State space</vt:lpstr>
      <vt:lpstr>Rewards</vt:lpstr>
      <vt:lpstr>Defining number of packets that can be transmitted by BS</vt:lpstr>
      <vt:lpstr>“Full buffer” traffic: One new packet per user at each time, and the buffer size is one single packet</vt:lpstr>
      <vt:lpstr>In summary:</vt:lpstr>
      <vt:lpstr>Special cases</vt:lpstr>
      <vt:lpstr>Histogram of rewards</vt:lpstr>
      <vt:lpstr>Optimal policy (protecting edge user u2)</vt:lpstr>
      <vt:lpstr>Optimal policy protecting edge user u2 (same as previous slide)</vt:lpstr>
      <vt:lpstr>Convergence</vt:lpstr>
      <vt:lpstr>Part II</vt:lpstr>
      <vt:lpstr>Case of reward depending on (s, a, s’)</vt:lpstr>
      <vt:lpstr>MDP Transition Graph</vt:lpstr>
      <vt:lpstr>MDP Transition Graph (repeated, but not image – decrease the size of the circles for finding the arrow)</vt:lpstr>
      <vt:lpstr>Learning (training) evaluation</vt:lpstr>
      <vt:lpstr>Policy (test stage)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Toy example</dc:title>
  <dc:creator>Aldebaro Klautau</dc:creator>
  <cp:lastModifiedBy>Aldebaro Klautau</cp:lastModifiedBy>
  <cp:revision>11</cp:revision>
  <dcterms:created xsi:type="dcterms:W3CDTF">2024-01-06T18:48:34Z</dcterms:created>
  <dcterms:modified xsi:type="dcterms:W3CDTF">2024-01-28T03:18:34Z</dcterms:modified>
</cp:coreProperties>
</file>