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8"/>
  </p:notesMasterIdLst>
  <p:handoutMasterIdLst>
    <p:handoutMasterId r:id="rId39"/>
  </p:handoutMasterIdLst>
  <p:sldIdLst>
    <p:sldId id="369" r:id="rId2"/>
    <p:sldId id="371" r:id="rId3"/>
    <p:sldId id="360" r:id="rId4"/>
    <p:sldId id="387" r:id="rId5"/>
    <p:sldId id="353" r:id="rId6"/>
    <p:sldId id="372" r:id="rId7"/>
    <p:sldId id="388" r:id="rId8"/>
    <p:sldId id="379" r:id="rId9"/>
    <p:sldId id="389" r:id="rId10"/>
    <p:sldId id="378" r:id="rId11"/>
    <p:sldId id="392" r:id="rId12"/>
    <p:sldId id="383" r:id="rId13"/>
    <p:sldId id="380" r:id="rId14"/>
    <p:sldId id="384" r:id="rId15"/>
    <p:sldId id="385" r:id="rId16"/>
    <p:sldId id="386" r:id="rId17"/>
    <p:sldId id="394" r:id="rId18"/>
    <p:sldId id="393" r:id="rId19"/>
    <p:sldId id="405" r:id="rId20"/>
    <p:sldId id="395" r:id="rId21"/>
    <p:sldId id="396" r:id="rId22"/>
    <p:sldId id="397" r:id="rId23"/>
    <p:sldId id="398" r:id="rId24"/>
    <p:sldId id="399" r:id="rId25"/>
    <p:sldId id="400" r:id="rId26"/>
    <p:sldId id="401" r:id="rId27"/>
    <p:sldId id="402" r:id="rId28"/>
    <p:sldId id="403" r:id="rId29"/>
    <p:sldId id="404" r:id="rId30"/>
    <p:sldId id="390" r:id="rId31"/>
    <p:sldId id="381" r:id="rId32"/>
    <p:sldId id="373" r:id="rId33"/>
    <p:sldId id="391" r:id="rId34"/>
    <p:sldId id="374" r:id="rId35"/>
    <p:sldId id="375" r:id="rId36"/>
    <p:sldId id="367" r:id="rId37"/>
  </p:sldIdLst>
  <p:sldSz cx="9144000" cy="6858000" type="screen4x3"/>
  <p:notesSz cx="6645275" cy="9779000"/>
  <p:defaultTextStyle>
    <a:defPPr>
      <a:defRPr lang="en-US"/>
    </a:defPPr>
    <a:lvl1pPr algn="ctr" rtl="0" fontAlgn="base">
      <a:spcBef>
        <a:spcPct val="50000"/>
      </a:spcBef>
      <a:spcAft>
        <a:spcPct val="0"/>
      </a:spcAft>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ctr" rtl="0" fontAlgn="base">
      <a:spcBef>
        <a:spcPct val="50000"/>
      </a:spcBef>
      <a:spcAft>
        <a:spcPct val="0"/>
      </a:spcAft>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ctr" rtl="0" fontAlgn="base">
      <a:spcBef>
        <a:spcPct val="50000"/>
      </a:spcBef>
      <a:spcAft>
        <a:spcPct val="0"/>
      </a:spcAft>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ctr" rtl="0" fontAlgn="base">
      <a:spcBef>
        <a:spcPct val="50000"/>
      </a:spcBef>
      <a:spcAft>
        <a:spcPct val="0"/>
      </a:spcAft>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ctr" rtl="0" fontAlgn="base">
      <a:spcBef>
        <a:spcPct val="50000"/>
      </a:spcBef>
      <a:spcAft>
        <a:spcPct val="0"/>
      </a:spcAft>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3200" kern="1200">
        <a:solidFill>
          <a:srgbClr val="FFFF99"/>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E4D3A"/>
    <a:srgbClr val="000000"/>
    <a:srgbClr val="777777"/>
    <a:srgbClr val="969696"/>
    <a:srgbClr val="14948E"/>
    <a:srgbClr val="FFFF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Objects="1">
      <p:cViewPr varScale="1">
        <p:scale>
          <a:sx n="82" d="100"/>
          <a:sy n="82" d="100"/>
        </p:scale>
        <p:origin x="1430"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57" d="100"/>
          <a:sy n="57" d="100"/>
        </p:scale>
        <p:origin x="-1680" y="-72"/>
      </p:cViewPr>
      <p:guideLst>
        <p:guide orient="horz" pos="3080"/>
        <p:guide pos="209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EEFA90A-171F-4AA0-9700-57FB774063A1}"/>
              </a:ext>
            </a:extLst>
          </p:cNvPr>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t" anchorCtr="0" compatLnSpc="1">
            <a:prstTxWarp prst="textNoShape">
              <a:avLst/>
            </a:prstTxWarp>
          </a:bodyPr>
          <a:lstStyle>
            <a:lvl1pPr algn="l" defTabSz="930275">
              <a:spcBef>
                <a:spcPct val="0"/>
              </a:spcBef>
              <a:defRPr sz="1200">
                <a:solidFill>
                  <a:schemeClr val="tx1"/>
                </a:solidFill>
                <a:effectLst/>
                <a:latin typeface="Times New Roman" panose="02020603050405020304" pitchFamily="18" charset="0"/>
              </a:defRPr>
            </a:lvl1pPr>
          </a:lstStyle>
          <a:p>
            <a:endParaRPr lang="en-US" altLang="en-US"/>
          </a:p>
        </p:txBody>
      </p:sp>
      <p:sp>
        <p:nvSpPr>
          <p:cNvPr id="67587" name="Rectangle 3">
            <a:extLst>
              <a:ext uri="{FF2B5EF4-FFF2-40B4-BE49-F238E27FC236}">
                <a16:creationId xmlns:a16="http://schemas.microsoft.com/office/drawing/2014/main" id="{4FE9FE9A-8FED-4E20-8D13-3D950CD8E05D}"/>
              </a:ext>
            </a:extLst>
          </p:cNvPr>
          <p:cNvSpPr>
            <a:spLocks noGrp="1" noChangeArrowheads="1"/>
          </p:cNvSpPr>
          <p:nvPr>
            <p:ph type="dt" sz="quarter" idx="1"/>
          </p:nvPr>
        </p:nvSpPr>
        <p:spPr bwMode="auto">
          <a:xfrm>
            <a:off x="376555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t" anchorCtr="0" compatLnSpc="1">
            <a:prstTxWarp prst="textNoShape">
              <a:avLst/>
            </a:prstTxWarp>
          </a:bodyPr>
          <a:lstStyle>
            <a:lvl1pPr algn="r" defTabSz="930275">
              <a:spcBef>
                <a:spcPct val="0"/>
              </a:spcBef>
              <a:defRPr sz="1200">
                <a:solidFill>
                  <a:schemeClr val="tx1"/>
                </a:solidFill>
                <a:effectLst/>
                <a:latin typeface="Times New Roman" panose="02020603050405020304" pitchFamily="18" charset="0"/>
              </a:defRPr>
            </a:lvl1pPr>
          </a:lstStyle>
          <a:p>
            <a:endParaRPr lang="en-US" altLang="en-US"/>
          </a:p>
        </p:txBody>
      </p:sp>
      <p:sp>
        <p:nvSpPr>
          <p:cNvPr id="67588" name="Rectangle 4">
            <a:extLst>
              <a:ext uri="{FF2B5EF4-FFF2-40B4-BE49-F238E27FC236}">
                <a16:creationId xmlns:a16="http://schemas.microsoft.com/office/drawing/2014/main" id="{9FA70504-B909-430F-83C8-51B193DD3D5E}"/>
              </a:ext>
            </a:extLst>
          </p:cNvPr>
          <p:cNvSpPr>
            <a:spLocks noGrp="1" noChangeArrowheads="1"/>
          </p:cNvSpPr>
          <p:nvPr>
            <p:ph type="ftr" sz="quarter" idx="2"/>
          </p:nvPr>
        </p:nvSpPr>
        <p:spPr bwMode="auto">
          <a:xfrm>
            <a:off x="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b" anchorCtr="0" compatLnSpc="1">
            <a:prstTxWarp prst="textNoShape">
              <a:avLst/>
            </a:prstTxWarp>
          </a:bodyPr>
          <a:lstStyle>
            <a:lvl1pPr algn="l" defTabSz="930275">
              <a:spcBef>
                <a:spcPct val="0"/>
              </a:spcBef>
              <a:defRPr sz="1200">
                <a:solidFill>
                  <a:schemeClr val="tx1"/>
                </a:solidFill>
                <a:effectLst/>
                <a:latin typeface="Times New Roman" panose="02020603050405020304" pitchFamily="18" charset="0"/>
              </a:defRPr>
            </a:lvl1pPr>
          </a:lstStyle>
          <a:p>
            <a:endParaRPr lang="en-US" altLang="en-US"/>
          </a:p>
        </p:txBody>
      </p:sp>
      <p:sp>
        <p:nvSpPr>
          <p:cNvPr id="67589" name="Rectangle 5">
            <a:extLst>
              <a:ext uri="{FF2B5EF4-FFF2-40B4-BE49-F238E27FC236}">
                <a16:creationId xmlns:a16="http://schemas.microsoft.com/office/drawing/2014/main" id="{16659E8A-05EC-4760-8600-BD9DF2FEA8EA}"/>
              </a:ext>
            </a:extLst>
          </p:cNvPr>
          <p:cNvSpPr>
            <a:spLocks noGrp="1" noChangeArrowheads="1"/>
          </p:cNvSpPr>
          <p:nvPr>
            <p:ph type="sldNum" sz="quarter" idx="3"/>
          </p:nvPr>
        </p:nvSpPr>
        <p:spPr bwMode="auto">
          <a:xfrm>
            <a:off x="376555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b" anchorCtr="0" compatLnSpc="1">
            <a:prstTxWarp prst="textNoShape">
              <a:avLst/>
            </a:prstTxWarp>
          </a:bodyPr>
          <a:lstStyle>
            <a:lvl1pPr algn="r" defTabSz="930275">
              <a:spcBef>
                <a:spcPct val="0"/>
              </a:spcBef>
              <a:defRPr sz="1200">
                <a:solidFill>
                  <a:schemeClr val="tx1"/>
                </a:solidFill>
                <a:effectLst/>
                <a:latin typeface="Times New Roman" panose="02020603050405020304" pitchFamily="18" charset="0"/>
              </a:defRPr>
            </a:lvl1pPr>
          </a:lstStyle>
          <a:p>
            <a:fld id="{C0934A06-5068-407C-8F70-C37CEB233EB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5D36B52-0760-42A6-BD18-A6E7A66EEE67}"/>
              </a:ext>
            </a:extLst>
          </p:cNvPr>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t" anchorCtr="0" compatLnSpc="1">
            <a:prstTxWarp prst="textNoShape">
              <a:avLst/>
            </a:prstTxWarp>
          </a:bodyPr>
          <a:lstStyle>
            <a:lvl1pPr algn="l" defTabSz="930275">
              <a:spcBef>
                <a:spcPct val="0"/>
              </a:spcBef>
              <a:defRPr sz="1200">
                <a:solidFill>
                  <a:schemeClr val="tx1"/>
                </a:solidFill>
                <a:effectLst/>
                <a:latin typeface="Times New Roman" panose="02020603050405020304" pitchFamily="18" charset="0"/>
              </a:defRPr>
            </a:lvl1pPr>
          </a:lstStyle>
          <a:p>
            <a:endParaRPr lang="en-US" altLang="en-US"/>
          </a:p>
        </p:txBody>
      </p:sp>
      <p:sp>
        <p:nvSpPr>
          <p:cNvPr id="75779" name="Rectangle 3">
            <a:extLst>
              <a:ext uri="{FF2B5EF4-FFF2-40B4-BE49-F238E27FC236}">
                <a16:creationId xmlns:a16="http://schemas.microsoft.com/office/drawing/2014/main" id="{D9A06688-C4D7-4A36-AF56-ACA0BF0C4FAF}"/>
              </a:ext>
            </a:extLst>
          </p:cNvPr>
          <p:cNvSpPr>
            <a:spLocks noGrp="1" noChangeArrowheads="1"/>
          </p:cNvSpPr>
          <p:nvPr>
            <p:ph type="dt" idx="1"/>
          </p:nvPr>
        </p:nvSpPr>
        <p:spPr bwMode="auto">
          <a:xfrm>
            <a:off x="376555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t" anchorCtr="0" compatLnSpc="1">
            <a:prstTxWarp prst="textNoShape">
              <a:avLst/>
            </a:prstTxWarp>
          </a:bodyPr>
          <a:lstStyle>
            <a:lvl1pPr algn="r" defTabSz="930275">
              <a:spcBef>
                <a:spcPct val="0"/>
              </a:spcBef>
              <a:defRPr sz="1200">
                <a:solidFill>
                  <a:schemeClr val="tx1"/>
                </a:solidFill>
                <a:effectLst/>
                <a:latin typeface="Times New Roman" panose="02020603050405020304" pitchFamily="18" charset="0"/>
              </a:defRPr>
            </a:lvl1pPr>
          </a:lstStyle>
          <a:p>
            <a:endParaRPr lang="en-US" altLang="en-US"/>
          </a:p>
        </p:txBody>
      </p:sp>
      <p:sp>
        <p:nvSpPr>
          <p:cNvPr id="75780" name="Rectangle 4">
            <a:extLst>
              <a:ext uri="{FF2B5EF4-FFF2-40B4-BE49-F238E27FC236}">
                <a16:creationId xmlns:a16="http://schemas.microsoft.com/office/drawing/2014/main" id="{975C58DE-0764-4316-B996-7ABE3969EAE9}"/>
              </a:ext>
            </a:extLst>
          </p:cNvPr>
          <p:cNvSpPr>
            <a:spLocks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a:extLst>
              <a:ext uri="{FF2B5EF4-FFF2-40B4-BE49-F238E27FC236}">
                <a16:creationId xmlns:a16="http://schemas.microsoft.com/office/drawing/2014/main" id="{3CC95834-1B5D-45F7-A6E7-BB46473944A2}"/>
              </a:ext>
            </a:extLst>
          </p:cNvPr>
          <p:cNvSpPr>
            <a:spLocks noGrp="1" noChangeArrowheads="1"/>
          </p:cNvSpPr>
          <p:nvPr>
            <p:ph type="body" sz="quarter" idx="3"/>
          </p:nvPr>
        </p:nvSpPr>
        <p:spPr bwMode="auto">
          <a:xfrm>
            <a:off x="887413" y="4645025"/>
            <a:ext cx="487045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t" anchorCtr="0" compatLnSpc="1">
            <a:prstTxWarp prst="textNoShape">
              <a:avLst/>
            </a:prstTxWarp>
          </a:bodyPr>
          <a:lstStyle/>
          <a:p>
            <a:pPr lvl="0"/>
            <a:r>
              <a:rPr lang="en-US" altLang="en-US"/>
              <a:t>Click to edit Master text styles</a:t>
            </a:r>
          </a:p>
          <a:p>
            <a:pPr lvl="0"/>
            <a:r>
              <a:rPr lang="en-US" altLang="en-US"/>
              <a:t>Second level</a:t>
            </a:r>
          </a:p>
          <a:p>
            <a:pPr lvl="0"/>
            <a:r>
              <a:rPr lang="en-US" altLang="en-US"/>
              <a:t>Third level</a:t>
            </a:r>
          </a:p>
          <a:p>
            <a:pPr lvl="0"/>
            <a:r>
              <a:rPr lang="en-US" altLang="en-US"/>
              <a:t>Fourth level</a:t>
            </a:r>
          </a:p>
          <a:p>
            <a:pPr lvl="0"/>
            <a:r>
              <a:rPr lang="en-US" altLang="en-US"/>
              <a:t>Fifth level</a:t>
            </a:r>
          </a:p>
        </p:txBody>
      </p:sp>
      <p:sp>
        <p:nvSpPr>
          <p:cNvPr id="75782" name="Rectangle 6">
            <a:extLst>
              <a:ext uri="{FF2B5EF4-FFF2-40B4-BE49-F238E27FC236}">
                <a16:creationId xmlns:a16="http://schemas.microsoft.com/office/drawing/2014/main" id="{B7013005-A673-4794-B7AE-23B852366F3F}"/>
              </a:ext>
            </a:extLst>
          </p:cNvPr>
          <p:cNvSpPr>
            <a:spLocks noGrp="1" noChangeArrowheads="1"/>
          </p:cNvSpPr>
          <p:nvPr>
            <p:ph type="ftr" sz="quarter" idx="4"/>
          </p:nvPr>
        </p:nvSpPr>
        <p:spPr bwMode="auto">
          <a:xfrm>
            <a:off x="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b" anchorCtr="0" compatLnSpc="1">
            <a:prstTxWarp prst="textNoShape">
              <a:avLst/>
            </a:prstTxWarp>
          </a:bodyPr>
          <a:lstStyle>
            <a:lvl1pPr algn="l" defTabSz="930275">
              <a:spcBef>
                <a:spcPct val="0"/>
              </a:spcBef>
              <a:defRPr sz="1200">
                <a:solidFill>
                  <a:schemeClr val="tx1"/>
                </a:solidFill>
                <a:effectLst/>
                <a:latin typeface="Times New Roman" panose="02020603050405020304" pitchFamily="18" charset="0"/>
              </a:defRPr>
            </a:lvl1pPr>
          </a:lstStyle>
          <a:p>
            <a:endParaRPr lang="en-US" altLang="en-US"/>
          </a:p>
        </p:txBody>
      </p:sp>
      <p:sp>
        <p:nvSpPr>
          <p:cNvPr id="75783" name="Rectangle 7">
            <a:extLst>
              <a:ext uri="{FF2B5EF4-FFF2-40B4-BE49-F238E27FC236}">
                <a16:creationId xmlns:a16="http://schemas.microsoft.com/office/drawing/2014/main" id="{659B17E6-77CF-4E18-87DB-C2F492D17DAE}"/>
              </a:ext>
            </a:extLst>
          </p:cNvPr>
          <p:cNvSpPr>
            <a:spLocks noGrp="1" noChangeArrowheads="1"/>
          </p:cNvSpPr>
          <p:nvPr>
            <p:ph type="sldNum" sz="quarter" idx="5"/>
          </p:nvPr>
        </p:nvSpPr>
        <p:spPr bwMode="auto">
          <a:xfrm>
            <a:off x="376555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49" tIns="46474" rIns="92949" bIns="46474" numCol="1" anchor="b" anchorCtr="0" compatLnSpc="1">
            <a:prstTxWarp prst="textNoShape">
              <a:avLst/>
            </a:prstTxWarp>
          </a:bodyPr>
          <a:lstStyle>
            <a:lvl1pPr algn="r" defTabSz="930275">
              <a:spcBef>
                <a:spcPct val="0"/>
              </a:spcBef>
              <a:defRPr sz="1200">
                <a:solidFill>
                  <a:schemeClr val="tx1"/>
                </a:solidFill>
                <a:effectLst/>
                <a:latin typeface="Times New Roman" panose="02020603050405020304" pitchFamily="18" charset="0"/>
              </a:defRPr>
            </a:lvl1pPr>
          </a:lstStyle>
          <a:p>
            <a:fld id="{8D063D53-CE36-42C4-B570-6E6E6FD94CA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384F-880E-42F5-B1D8-BFF2407208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C299B-AF6A-480A-8900-305D5195E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BF4CB-105C-46FB-B2C5-7FB7B5DB9C2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E593165-C0B6-4508-9299-30B30E1035F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04BAA3D-EBC9-49E1-9FF8-B98CF8E52678}"/>
              </a:ext>
            </a:extLst>
          </p:cNvPr>
          <p:cNvSpPr>
            <a:spLocks noGrp="1"/>
          </p:cNvSpPr>
          <p:nvPr>
            <p:ph type="sldNum" sz="quarter" idx="12"/>
          </p:nvPr>
        </p:nvSpPr>
        <p:spPr/>
        <p:txBody>
          <a:bodyPr/>
          <a:lstStyle>
            <a:lvl1pPr>
              <a:defRPr/>
            </a:lvl1pPr>
          </a:lstStyle>
          <a:p>
            <a:fld id="{97E3DD7E-D144-4E02-9EA4-F9B3D314BC88}" type="slidenum">
              <a:rPr lang="en-US" altLang="en-US"/>
              <a:pPr/>
              <a:t>‹#›</a:t>
            </a:fld>
            <a:endParaRPr lang="en-US" altLang="en-US"/>
          </a:p>
        </p:txBody>
      </p:sp>
    </p:spTree>
    <p:extLst>
      <p:ext uri="{BB962C8B-B14F-4D97-AF65-F5344CB8AC3E}">
        <p14:creationId xmlns:p14="http://schemas.microsoft.com/office/powerpoint/2010/main" val="415816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88AC7-30CC-4B3F-A695-F28A7AACB026}"/>
              </a:ext>
            </a:extLst>
          </p:cNvPr>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AF74B4-724B-4A9E-8115-9E91130D4CFF}"/>
              </a:ext>
            </a:extLst>
          </p:cNvPr>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E067B-9498-45D4-86B6-F8945A2B64F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2349088-CA11-42AF-8BF0-03F1E97BFEA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1874666-1165-440B-B3F4-C60505F62B78}"/>
              </a:ext>
            </a:extLst>
          </p:cNvPr>
          <p:cNvSpPr>
            <a:spLocks noGrp="1"/>
          </p:cNvSpPr>
          <p:nvPr>
            <p:ph type="sldNum" sz="quarter" idx="12"/>
          </p:nvPr>
        </p:nvSpPr>
        <p:spPr/>
        <p:txBody>
          <a:bodyPr/>
          <a:lstStyle>
            <a:lvl1pPr>
              <a:defRPr/>
            </a:lvl1pPr>
          </a:lstStyle>
          <a:p>
            <a:fld id="{6BDA47D3-890D-4CDD-A9C6-147273825689}" type="slidenum">
              <a:rPr lang="en-US" altLang="en-US"/>
              <a:pPr/>
              <a:t>‹#›</a:t>
            </a:fld>
            <a:endParaRPr lang="en-US" altLang="en-US"/>
          </a:p>
        </p:txBody>
      </p:sp>
    </p:spTree>
    <p:extLst>
      <p:ext uri="{BB962C8B-B14F-4D97-AF65-F5344CB8AC3E}">
        <p14:creationId xmlns:p14="http://schemas.microsoft.com/office/powerpoint/2010/main" val="28753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1B80-3F72-4F11-BD1D-FC7EB2F7A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6F287-FA21-48FC-BDDE-E69E04EC7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C90F8-4954-4BE9-80F5-EAC9374FEB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B590B41-561B-4DFA-B279-52FD01E8312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FAA92EB-807D-4C2B-9B71-BB64D9E27A16}"/>
              </a:ext>
            </a:extLst>
          </p:cNvPr>
          <p:cNvSpPr>
            <a:spLocks noGrp="1"/>
          </p:cNvSpPr>
          <p:nvPr>
            <p:ph type="sldNum" sz="quarter" idx="12"/>
          </p:nvPr>
        </p:nvSpPr>
        <p:spPr/>
        <p:txBody>
          <a:bodyPr/>
          <a:lstStyle>
            <a:lvl1pPr>
              <a:defRPr/>
            </a:lvl1pPr>
          </a:lstStyle>
          <a:p>
            <a:fld id="{1DC1ABB0-E7AF-4A69-B6E8-71CF4C8BAD90}" type="slidenum">
              <a:rPr lang="en-US" altLang="en-US"/>
              <a:pPr/>
              <a:t>‹#›</a:t>
            </a:fld>
            <a:endParaRPr lang="en-US" altLang="en-US"/>
          </a:p>
        </p:txBody>
      </p:sp>
    </p:spTree>
    <p:extLst>
      <p:ext uri="{BB962C8B-B14F-4D97-AF65-F5344CB8AC3E}">
        <p14:creationId xmlns:p14="http://schemas.microsoft.com/office/powerpoint/2010/main" val="86557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8D521-7607-46AD-833E-2137FC09B2B7}"/>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1D1EE-57EC-4AE7-BAC0-999FE16C1D6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5098723-D988-4347-9833-79EB57923B5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F09A75A-B436-4841-9118-2DE0C0CBEE9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108AE03-4F87-4469-9227-37A09423E10B}"/>
              </a:ext>
            </a:extLst>
          </p:cNvPr>
          <p:cNvSpPr>
            <a:spLocks noGrp="1"/>
          </p:cNvSpPr>
          <p:nvPr>
            <p:ph type="sldNum" sz="quarter" idx="12"/>
          </p:nvPr>
        </p:nvSpPr>
        <p:spPr/>
        <p:txBody>
          <a:bodyPr/>
          <a:lstStyle>
            <a:lvl1pPr>
              <a:defRPr/>
            </a:lvl1pPr>
          </a:lstStyle>
          <a:p>
            <a:fld id="{0A5AB82D-0048-4BF6-9960-12D2A8372554}" type="slidenum">
              <a:rPr lang="en-US" altLang="en-US"/>
              <a:pPr/>
              <a:t>‹#›</a:t>
            </a:fld>
            <a:endParaRPr lang="en-US" altLang="en-US"/>
          </a:p>
        </p:txBody>
      </p:sp>
    </p:spTree>
    <p:extLst>
      <p:ext uri="{BB962C8B-B14F-4D97-AF65-F5344CB8AC3E}">
        <p14:creationId xmlns:p14="http://schemas.microsoft.com/office/powerpoint/2010/main" val="307746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DD97-9751-425D-878A-02036047A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83B88-1171-49EE-BCDE-8C6F4374BEEF}"/>
              </a:ext>
            </a:extLst>
          </p:cNvPr>
          <p:cNvSpPr>
            <a:spLocks noGrp="1"/>
          </p:cNvSpPr>
          <p:nvPr>
            <p:ph sz="half" idx="1"/>
          </p:nvPr>
        </p:nvSpPr>
        <p:spPr>
          <a:xfrm>
            <a:off x="457200" y="1885950"/>
            <a:ext cx="4013200"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19E1FE-CF2B-4815-A99D-A70079F5A0D1}"/>
              </a:ext>
            </a:extLst>
          </p:cNvPr>
          <p:cNvSpPr>
            <a:spLocks noGrp="1"/>
          </p:cNvSpPr>
          <p:nvPr>
            <p:ph sz="half" idx="2"/>
          </p:nvPr>
        </p:nvSpPr>
        <p:spPr>
          <a:xfrm>
            <a:off x="4622800" y="1885950"/>
            <a:ext cx="4013200"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BDC64C-5965-4251-9C3A-1E0526E8650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AE15354-900E-4C68-9F00-65BAA14DE46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4A8067A-55EF-4F23-A9BF-1E5665D95D22}"/>
              </a:ext>
            </a:extLst>
          </p:cNvPr>
          <p:cNvSpPr>
            <a:spLocks noGrp="1"/>
          </p:cNvSpPr>
          <p:nvPr>
            <p:ph type="sldNum" sz="quarter" idx="12"/>
          </p:nvPr>
        </p:nvSpPr>
        <p:spPr/>
        <p:txBody>
          <a:bodyPr/>
          <a:lstStyle>
            <a:lvl1pPr>
              <a:defRPr/>
            </a:lvl1pPr>
          </a:lstStyle>
          <a:p>
            <a:fld id="{8F177CAC-FE98-4A2E-A620-AB5D5BA51425}" type="slidenum">
              <a:rPr lang="en-US" altLang="en-US"/>
              <a:pPr/>
              <a:t>‹#›</a:t>
            </a:fld>
            <a:endParaRPr lang="en-US" altLang="en-US"/>
          </a:p>
        </p:txBody>
      </p:sp>
    </p:spTree>
    <p:extLst>
      <p:ext uri="{BB962C8B-B14F-4D97-AF65-F5344CB8AC3E}">
        <p14:creationId xmlns:p14="http://schemas.microsoft.com/office/powerpoint/2010/main" val="372206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D3BB-D0D0-4601-B07F-4A076D49092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782F4A-C7A4-4B71-8164-9A6552C152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77963-397C-4987-8572-DB062AF6674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A4995F-8FE5-42CD-8253-D804641A30C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6E140-7ABE-4417-A6CC-E06715451A4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66D972-A0FC-4ABB-BC34-F08CBB75597F}"/>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CBFBB61A-69D5-44E5-9190-D21882B296EC}"/>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B96198C-CD94-477D-8320-E16B47A2676D}"/>
              </a:ext>
            </a:extLst>
          </p:cNvPr>
          <p:cNvSpPr>
            <a:spLocks noGrp="1"/>
          </p:cNvSpPr>
          <p:nvPr>
            <p:ph type="sldNum" sz="quarter" idx="12"/>
          </p:nvPr>
        </p:nvSpPr>
        <p:spPr/>
        <p:txBody>
          <a:bodyPr/>
          <a:lstStyle>
            <a:lvl1pPr>
              <a:defRPr/>
            </a:lvl1pPr>
          </a:lstStyle>
          <a:p>
            <a:fld id="{5AF0BB6B-78DB-4308-952D-AD76C732FCA7}" type="slidenum">
              <a:rPr lang="en-US" altLang="en-US"/>
              <a:pPr/>
              <a:t>‹#›</a:t>
            </a:fld>
            <a:endParaRPr lang="en-US" altLang="en-US"/>
          </a:p>
        </p:txBody>
      </p:sp>
    </p:spTree>
    <p:extLst>
      <p:ext uri="{BB962C8B-B14F-4D97-AF65-F5344CB8AC3E}">
        <p14:creationId xmlns:p14="http://schemas.microsoft.com/office/powerpoint/2010/main" val="155883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D982-53E6-4744-9ADF-2A97675C82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24CCF6-7E30-4284-96AC-725B04634C2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6031FF86-A205-4422-85C1-2026F6D00AA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C44752B-08C4-4F73-B561-870D86855870}"/>
              </a:ext>
            </a:extLst>
          </p:cNvPr>
          <p:cNvSpPr>
            <a:spLocks noGrp="1"/>
          </p:cNvSpPr>
          <p:nvPr>
            <p:ph type="sldNum" sz="quarter" idx="12"/>
          </p:nvPr>
        </p:nvSpPr>
        <p:spPr/>
        <p:txBody>
          <a:bodyPr/>
          <a:lstStyle>
            <a:lvl1pPr>
              <a:defRPr/>
            </a:lvl1pPr>
          </a:lstStyle>
          <a:p>
            <a:fld id="{C94D35AB-0697-446A-8250-E872EB3B0BA1}" type="slidenum">
              <a:rPr lang="en-US" altLang="en-US"/>
              <a:pPr/>
              <a:t>‹#›</a:t>
            </a:fld>
            <a:endParaRPr lang="en-US" altLang="en-US"/>
          </a:p>
        </p:txBody>
      </p:sp>
    </p:spTree>
    <p:extLst>
      <p:ext uri="{BB962C8B-B14F-4D97-AF65-F5344CB8AC3E}">
        <p14:creationId xmlns:p14="http://schemas.microsoft.com/office/powerpoint/2010/main" val="179024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66A89-D6A1-43A3-80B7-BC6E35FFD36C}"/>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821C768-4F21-4FF8-ADD0-58231DD5767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2A2392B6-115A-44E2-B3EC-E1EDF74092EC}"/>
              </a:ext>
            </a:extLst>
          </p:cNvPr>
          <p:cNvSpPr>
            <a:spLocks noGrp="1"/>
          </p:cNvSpPr>
          <p:nvPr>
            <p:ph type="sldNum" sz="quarter" idx="12"/>
          </p:nvPr>
        </p:nvSpPr>
        <p:spPr/>
        <p:txBody>
          <a:bodyPr/>
          <a:lstStyle>
            <a:lvl1pPr>
              <a:defRPr/>
            </a:lvl1pPr>
          </a:lstStyle>
          <a:p>
            <a:fld id="{56D32416-CE7E-4E77-B53D-D088688026EF}" type="slidenum">
              <a:rPr lang="en-US" altLang="en-US"/>
              <a:pPr/>
              <a:t>‹#›</a:t>
            </a:fld>
            <a:endParaRPr lang="en-US" altLang="en-US"/>
          </a:p>
        </p:txBody>
      </p:sp>
    </p:spTree>
    <p:extLst>
      <p:ext uri="{BB962C8B-B14F-4D97-AF65-F5344CB8AC3E}">
        <p14:creationId xmlns:p14="http://schemas.microsoft.com/office/powerpoint/2010/main" val="26200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82DD-2375-4D0E-86B7-B0FD9E8AC66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7BE90-0E4F-42E5-8C0B-A1F40DDB762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2000D3-7D8E-4BD3-B9FC-6F43FDD946C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6831C-2784-4140-8166-750736475A1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60CB0BA-BA6A-4E7B-A773-7BB616A371A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30E51ED-FE74-49E9-A95F-0D0F68D6D5E6}"/>
              </a:ext>
            </a:extLst>
          </p:cNvPr>
          <p:cNvSpPr>
            <a:spLocks noGrp="1"/>
          </p:cNvSpPr>
          <p:nvPr>
            <p:ph type="sldNum" sz="quarter" idx="12"/>
          </p:nvPr>
        </p:nvSpPr>
        <p:spPr/>
        <p:txBody>
          <a:bodyPr/>
          <a:lstStyle>
            <a:lvl1pPr>
              <a:defRPr/>
            </a:lvl1pPr>
          </a:lstStyle>
          <a:p>
            <a:fld id="{8C6AD461-DE5E-4BCE-8FB1-60E3A16A1931}" type="slidenum">
              <a:rPr lang="en-US" altLang="en-US"/>
              <a:pPr/>
              <a:t>‹#›</a:t>
            </a:fld>
            <a:endParaRPr lang="en-US" altLang="en-US"/>
          </a:p>
        </p:txBody>
      </p:sp>
    </p:spTree>
    <p:extLst>
      <p:ext uri="{BB962C8B-B14F-4D97-AF65-F5344CB8AC3E}">
        <p14:creationId xmlns:p14="http://schemas.microsoft.com/office/powerpoint/2010/main" val="213994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0132-33B7-4FC3-809E-219EFC9D0B7A}"/>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F6D50-961B-4686-A464-FB916290E80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DA0AB0-923E-4E7D-B0AB-DAA3407BBC9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5EC9D-D629-460A-AB1D-107007D18B4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4ED41CA-3191-4270-96BC-C037001BAC6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343F58D-8DAB-42B6-A827-C418EDBD12CB}"/>
              </a:ext>
            </a:extLst>
          </p:cNvPr>
          <p:cNvSpPr>
            <a:spLocks noGrp="1"/>
          </p:cNvSpPr>
          <p:nvPr>
            <p:ph type="sldNum" sz="quarter" idx="12"/>
          </p:nvPr>
        </p:nvSpPr>
        <p:spPr/>
        <p:txBody>
          <a:bodyPr/>
          <a:lstStyle>
            <a:lvl1pPr>
              <a:defRPr/>
            </a:lvl1pPr>
          </a:lstStyle>
          <a:p>
            <a:fld id="{F19233E7-81E3-40ED-9E98-1012743115BA}" type="slidenum">
              <a:rPr lang="en-US" altLang="en-US"/>
              <a:pPr/>
              <a:t>‹#›</a:t>
            </a:fld>
            <a:endParaRPr lang="en-US" altLang="en-US"/>
          </a:p>
        </p:txBody>
      </p:sp>
    </p:spTree>
    <p:extLst>
      <p:ext uri="{BB962C8B-B14F-4D97-AF65-F5344CB8AC3E}">
        <p14:creationId xmlns:p14="http://schemas.microsoft.com/office/powerpoint/2010/main" val="2469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E738D044-3527-4AA0-8422-2FBBAE29EAD4}"/>
              </a:ext>
            </a:extLst>
          </p:cNvPr>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87747" name="Rectangle 3">
            <a:extLst>
              <a:ext uri="{FF2B5EF4-FFF2-40B4-BE49-F238E27FC236}">
                <a16:creationId xmlns:a16="http://schemas.microsoft.com/office/drawing/2014/main" id="{A44991A7-695C-440A-8E75-58EC463FF4EB}"/>
              </a:ext>
            </a:extLst>
          </p:cNvPr>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7748" name="Rectangle 4">
            <a:extLst>
              <a:ext uri="{FF2B5EF4-FFF2-40B4-BE49-F238E27FC236}">
                <a16:creationId xmlns:a16="http://schemas.microsoft.com/office/drawing/2014/main" id="{2E663EF7-038D-4DC9-92E7-1B13DA42846D}"/>
              </a:ext>
            </a:extLst>
          </p:cNvPr>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400">
                <a:solidFill>
                  <a:schemeClr val="bg2"/>
                </a:solidFill>
                <a:effectLst/>
              </a:defRPr>
            </a:lvl1pPr>
          </a:lstStyle>
          <a:p>
            <a:endParaRPr lang="en-US" altLang="en-US"/>
          </a:p>
        </p:txBody>
      </p:sp>
      <p:sp>
        <p:nvSpPr>
          <p:cNvPr id="287749" name="Rectangle 5">
            <a:extLst>
              <a:ext uri="{FF2B5EF4-FFF2-40B4-BE49-F238E27FC236}">
                <a16:creationId xmlns:a16="http://schemas.microsoft.com/office/drawing/2014/main" id="{D1F0C075-7F33-4D8A-BCCF-A3B192D32D9E}"/>
              </a:ext>
            </a:extLst>
          </p:cNvPr>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solidFill>
                  <a:schemeClr val="bg2"/>
                </a:solidFill>
                <a:effectLst/>
              </a:defRPr>
            </a:lvl1pPr>
          </a:lstStyle>
          <a:p>
            <a:endParaRPr lang="en-US" altLang="en-US"/>
          </a:p>
        </p:txBody>
      </p:sp>
      <p:sp>
        <p:nvSpPr>
          <p:cNvPr id="287750" name="Rectangle 6">
            <a:extLst>
              <a:ext uri="{FF2B5EF4-FFF2-40B4-BE49-F238E27FC236}">
                <a16:creationId xmlns:a16="http://schemas.microsoft.com/office/drawing/2014/main" id="{31D52A3C-1EF9-413C-91ED-2EDB5A488344}"/>
              </a:ext>
            </a:extLst>
          </p:cNvPr>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solidFill>
                  <a:schemeClr val="bg2"/>
                </a:solidFill>
                <a:effectLst/>
              </a:defRPr>
            </a:lvl1pPr>
          </a:lstStyle>
          <a:p>
            <a:fld id="{E1B64CA2-03E9-4C6B-B065-9E27122F63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0" fontAlgn="base" hangingPunct="0">
        <a:spcBef>
          <a:spcPct val="0"/>
        </a:spcBef>
        <a:spcAft>
          <a:spcPct val="0"/>
        </a:spcAft>
        <a:defRPr kumimoji="1" sz="4000" kern="12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anose="020B0A04020102020204" pitchFamily="34" charset="0"/>
        </a:defRPr>
      </a:lvl2pPr>
      <a:lvl3pPr algn="l" rtl="0" eaLnBrk="0" fontAlgn="base" hangingPunct="0">
        <a:spcBef>
          <a:spcPct val="0"/>
        </a:spcBef>
        <a:spcAft>
          <a:spcPct val="0"/>
        </a:spcAft>
        <a:defRPr kumimoji="1" sz="4000">
          <a:solidFill>
            <a:schemeClr val="tx2"/>
          </a:solidFill>
          <a:latin typeface="Arial Black" panose="020B0A04020102020204" pitchFamily="34" charset="0"/>
        </a:defRPr>
      </a:lvl3pPr>
      <a:lvl4pPr algn="l" rtl="0" eaLnBrk="0" fontAlgn="base" hangingPunct="0">
        <a:spcBef>
          <a:spcPct val="0"/>
        </a:spcBef>
        <a:spcAft>
          <a:spcPct val="0"/>
        </a:spcAft>
        <a:defRPr kumimoji="1" sz="4000">
          <a:solidFill>
            <a:schemeClr val="tx2"/>
          </a:solidFill>
          <a:latin typeface="Arial Black" panose="020B0A04020102020204" pitchFamily="34" charset="0"/>
        </a:defRPr>
      </a:lvl4pPr>
      <a:lvl5pPr algn="l" rtl="0" eaLnBrk="0" fontAlgn="base" hangingPunct="0">
        <a:spcBef>
          <a:spcPct val="0"/>
        </a:spcBef>
        <a:spcAft>
          <a:spcPct val="0"/>
        </a:spcAft>
        <a:defRPr kumimoji="1" sz="40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40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40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40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40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png"/><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png"/><Relationship Id="rId5" Type="http://schemas.openxmlformats.org/officeDocument/2006/relationships/oleObject" Target="../embeddings/oleObject12.bin"/><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18.bin"/><Relationship Id="rId4" Type="http://schemas.openxmlformats.org/officeDocument/2006/relationships/image" Target="../media/image2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0.wmf"/><Relationship Id="rId5" Type="http://schemas.openxmlformats.org/officeDocument/2006/relationships/oleObject" Target="../embeddings/oleObject20.bin"/><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050">
            <a:extLst>
              <a:ext uri="{FF2B5EF4-FFF2-40B4-BE49-F238E27FC236}">
                <a16:creationId xmlns:a16="http://schemas.microsoft.com/office/drawing/2014/main" id="{94C38360-B170-48AF-BBA0-0952113697DE}"/>
              </a:ext>
            </a:extLst>
          </p:cNvPr>
          <p:cNvSpPr>
            <a:spLocks noGrp="1" noChangeArrowheads="1"/>
          </p:cNvSpPr>
          <p:nvPr>
            <p:ph type="ctrTitle"/>
          </p:nvPr>
        </p:nvSpPr>
        <p:spPr bwMode="auto">
          <a:xfrm>
            <a:off x="685800" y="685800"/>
            <a:ext cx="7772400" cy="13112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a:solidFill>
                  <a:schemeClr val="tx1"/>
                </a:solidFill>
              </a:rPr>
              <a:t>Software for speech recognition</a:t>
            </a:r>
          </a:p>
        </p:txBody>
      </p:sp>
      <p:sp>
        <p:nvSpPr>
          <p:cNvPr id="312323" name="Rectangle 2051">
            <a:extLst>
              <a:ext uri="{FF2B5EF4-FFF2-40B4-BE49-F238E27FC236}">
                <a16:creationId xmlns:a16="http://schemas.microsoft.com/office/drawing/2014/main" id="{B8422F9E-1273-4C45-8FB6-DC2BB42073E3}"/>
              </a:ext>
            </a:extLst>
          </p:cNvPr>
          <p:cNvSpPr>
            <a:spLocks noGrp="1" noChangeArrowheads="1"/>
          </p:cNvSpPr>
          <p:nvPr>
            <p:ph type="subTitle" idx="1"/>
          </p:nvPr>
        </p:nvSpPr>
        <p:spPr bwMode="auto">
          <a:xfrm>
            <a:off x="1295400" y="2286000"/>
            <a:ext cx="7086600" cy="9461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lgn="ctr">
              <a:buFont typeface="Monotype Sorts" pitchFamily="2" charset="2"/>
              <a:buNone/>
            </a:pPr>
            <a:r>
              <a:rPr kumimoji="0" lang="en-US" altLang="en-US" sz="2800">
                <a:latin typeface="Arial" panose="020B0604020202020204" pitchFamily="34" charset="0"/>
              </a:rPr>
              <a:t>Aldebaro Klautau - UCSD - ECE - SPIT</a:t>
            </a:r>
            <a:br>
              <a:rPr kumimoji="0" lang="en-US" altLang="en-US" sz="2800">
                <a:latin typeface="Arial" panose="020B0604020202020204" pitchFamily="34" charset="0"/>
              </a:rPr>
            </a:br>
            <a:endParaRPr kumimoji="0" lang="en-US" altLang="en-US" sz="2800">
              <a:latin typeface="Arial" panose="020B0604020202020204" pitchFamily="34" charset="0"/>
            </a:endParaRPr>
          </a:p>
        </p:txBody>
      </p:sp>
      <p:sp>
        <p:nvSpPr>
          <p:cNvPr id="312324" name="Text Box 2052">
            <a:extLst>
              <a:ext uri="{FF2B5EF4-FFF2-40B4-BE49-F238E27FC236}">
                <a16:creationId xmlns:a16="http://schemas.microsoft.com/office/drawing/2014/main" id="{2B569B82-219C-4462-897A-34B70ACAC9D0}"/>
              </a:ext>
            </a:extLst>
          </p:cNvPr>
          <p:cNvSpPr txBox="1">
            <a:spLocks noChangeArrowheads="1"/>
          </p:cNvSpPr>
          <p:nvPr/>
        </p:nvSpPr>
        <p:spPr bwMode="auto">
          <a:xfrm>
            <a:off x="6172200" y="57785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effectLst>
                  <a:outerShdw blurRad="38100" dist="38100" dir="2700000" algn="tl">
                    <a:srgbClr val="C0C0C0"/>
                  </a:outerShdw>
                </a:effectLst>
              </a:rPr>
              <a:t>May 10, 2001</a:t>
            </a:r>
          </a:p>
        </p:txBody>
      </p:sp>
      <p:pic>
        <p:nvPicPr>
          <p:cNvPr id="312326" name="Picture 2054">
            <a:extLst>
              <a:ext uri="{FF2B5EF4-FFF2-40B4-BE49-F238E27FC236}">
                <a16:creationId xmlns:a16="http://schemas.microsoft.com/office/drawing/2014/main" id="{0DEB3460-3F64-4E71-BFDF-144016C1B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38100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1" name="Rectangle 5">
            <a:extLst>
              <a:ext uri="{FF2B5EF4-FFF2-40B4-BE49-F238E27FC236}">
                <a16:creationId xmlns:a16="http://schemas.microsoft.com/office/drawing/2014/main" id="{F9B8A67D-466D-4FBE-9E36-87A100CDB645}"/>
              </a:ext>
            </a:extLst>
          </p:cNvPr>
          <p:cNvSpPr>
            <a:spLocks noChangeArrowheads="1"/>
          </p:cNvSpPr>
          <p:nvPr/>
        </p:nvSpPr>
        <p:spPr bwMode="auto">
          <a:xfrm>
            <a:off x="914400" y="381000"/>
            <a:ext cx="7264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l" eaLnBrk="0" hangingPunct="0">
              <a:spcBef>
                <a:spcPct val="0"/>
              </a:spcBef>
              <a:defRPr kumimoji="1" sz="4000">
                <a:solidFill>
                  <a:schemeClr val="tx2"/>
                </a:solidFill>
                <a:latin typeface="Arial Black" panose="020B0A04020102020204" pitchFamily="34" charset="0"/>
              </a:defRPr>
            </a:lvl1pPr>
            <a:lvl2pPr algn="l" eaLnBrk="0" hangingPunct="0">
              <a:spcBef>
                <a:spcPct val="0"/>
              </a:spcBef>
              <a:defRPr kumimoji="1" sz="4000">
                <a:solidFill>
                  <a:schemeClr val="tx2"/>
                </a:solidFill>
                <a:latin typeface="Arial Black" panose="020B0A04020102020204" pitchFamily="34" charset="0"/>
              </a:defRPr>
            </a:lvl2pPr>
            <a:lvl3pPr algn="l" eaLnBrk="0" hangingPunct="0">
              <a:spcBef>
                <a:spcPct val="0"/>
              </a:spcBef>
              <a:defRPr kumimoji="1" sz="4000">
                <a:solidFill>
                  <a:schemeClr val="tx2"/>
                </a:solidFill>
                <a:latin typeface="Arial Black" panose="020B0A04020102020204" pitchFamily="34" charset="0"/>
              </a:defRPr>
            </a:lvl3pPr>
            <a:lvl4pPr algn="l" eaLnBrk="0" hangingPunct="0">
              <a:spcBef>
                <a:spcPct val="0"/>
              </a:spcBef>
              <a:defRPr kumimoji="1" sz="4000">
                <a:solidFill>
                  <a:schemeClr val="tx2"/>
                </a:solidFill>
                <a:latin typeface="Arial Black" panose="020B0A04020102020204" pitchFamily="34" charset="0"/>
              </a:defRPr>
            </a:lvl4pPr>
            <a:lvl5pPr algn="l" eaLnBrk="0" hangingPunct="0">
              <a:spcBef>
                <a:spcPct val="0"/>
              </a:spcBef>
              <a:defRPr kumimoji="1" sz="4000">
                <a:solidFill>
                  <a:schemeClr val="tx2"/>
                </a:solidFill>
                <a:latin typeface="Arial Black" panose="020B0A04020102020204" pitchFamily="34" charset="0"/>
              </a:defRPr>
            </a:lvl5pPr>
            <a:lvl6pPr marL="457200" eaLnBrk="0" fontAlgn="base" hangingPunct="0">
              <a:spcBef>
                <a:spcPct val="0"/>
              </a:spcBef>
              <a:spcAft>
                <a:spcPct val="0"/>
              </a:spcAft>
              <a:defRPr kumimoji="1" sz="4000">
                <a:solidFill>
                  <a:schemeClr val="tx2"/>
                </a:solidFill>
                <a:latin typeface="Arial Black" panose="020B0A04020102020204" pitchFamily="34" charset="0"/>
              </a:defRPr>
            </a:lvl6pPr>
            <a:lvl7pPr marL="914400" eaLnBrk="0" fontAlgn="base" hangingPunct="0">
              <a:spcBef>
                <a:spcPct val="0"/>
              </a:spcBef>
              <a:spcAft>
                <a:spcPct val="0"/>
              </a:spcAft>
              <a:defRPr kumimoji="1" sz="4000">
                <a:solidFill>
                  <a:schemeClr val="tx2"/>
                </a:solidFill>
                <a:latin typeface="Arial Black" panose="020B0A04020102020204" pitchFamily="34" charset="0"/>
              </a:defRPr>
            </a:lvl7pPr>
            <a:lvl8pPr marL="1371600" eaLnBrk="0" fontAlgn="base" hangingPunct="0">
              <a:spcBef>
                <a:spcPct val="0"/>
              </a:spcBef>
              <a:spcAft>
                <a:spcPct val="0"/>
              </a:spcAft>
              <a:defRPr kumimoji="1" sz="4000">
                <a:solidFill>
                  <a:schemeClr val="tx2"/>
                </a:solidFill>
                <a:latin typeface="Arial Black" panose="020B0A04020102020204" pitchFamily="34" charset="0"/>
              </a:defRPr>
            </a:lvl8pPr>
            <a:lvl9pPr marL="1828800" eaLnBrk="0" fontAlgn="base" hangingPunct="0">
              <a:spcBef>
                <a:spcPct val="0"/>
              </a:spcBef>
              <a:spcAft>
                <a:spcPct val="0"/>
              </a:spcAft>
              <a:defRPr kumimoji="1" sz="4000">
                <a:solidFill>
                  <a:schemeClr val="tx2"/>
                </a:solidFill>
                <a:latin typeface="Arial Black" panose="020B0A04020102020204" pitchFamily="34" charset="0"/>
              </a:defRPr>
            </a:lvl9pPr>
          </a:lstStyle>
          <a:p>
            <a:pPr algn="ctr"/>
            <a:r>
              <a:rPr lang="en-US" altLang="en-US">
                <a:effectLst/>
              </a:rPr>
              <a:t>MFCC</a:t>
            </a:r>
          </a:p>
        </p:txBody>
      </p:sp>
      <p:grpSp>
        <p:nvGrpSpPr>
          <p:cNvPr id="321547" name="Group 11">
            <a:extLst>
              <a:ext uri="{FF2B5EF4-FFF2-40B4-BE49-F238E27FC236}">
                <a16:creationId xmlns:a16="http://schemas.microsoft.com/office/drawing/2014/main" id="{D565FBCB-F05E-46E9-BD80-02B24A4F1C5F}"/>
              </a:ext>
            </a:extLst>
          </p:cNvPr>
          <p:cNvGrpSpPr>
            <a:grpSpLocks/>
          </p:cNvGrpSpPr>
          <p:nvPr/>
        </p:nvGrpSpPr>
        <p:grpSpPr bwMode="auto">
          <a:xfrm>
            <a:off x="228600" y="1143000"/>
            <a:ext cx="8102600" cy="5181600"/>
            <a:chOff x="144" y="720"/>
            <a:chExt cx="5104" cy="3264"/>
          </a:xfrm>
        </p:grpSpPr>
        <p:grpSp>
          <p:nvGrpSpPr>
            <p:cNvPr id="321543" name="Group 7">
              <a:extLst>
                <a:ext uri="{FF2B5EF4-FFF2-40B4-BE49-F238E27FC236}">
                  <a16:creationId xmlns:a16="http://schemas.microsoft.com/office/drawing/2014/main" id="{76E16649-D832-411B-8191-E29C96EB9130}"/>
                </a:ext>
              </a:extLst>
            </p:cNvPr>
            <p:cNvGrpSpPr>
              <a:grpSpLocks/>
            </p:cNvGrpSpPr>
            <p:nvPr/>
          </p:nvGrpSpPr>
          <p:grpSpPr bwMode="auto">
            <a:xfrm>
              <a:off x="672" y="720"/>
              <a:ext cx="4576" cy="3264"/>
              <a:chOff x="672" y="720"/>
              <a:chExt cx="4576" cy="3264"/>
            </a:xfrm>
          </p:grpSpPr>
          <p:grpSp>
            <p:nvGrpSpPr>
              <p:cNvPr id="321540" name="Group 4">
                <a:extLst>
                  <a:ext uri="{FF2B5EF4-FFF2-40B4-BE49-F238E27FC236}">
                    <a16:creationId xmlns:a16="http://schemas.microsoft.com/office/drawing/2014/main" id="{908D0962-9E2C-4EE2-9D35-DFB916B2B421}"/>
                  </a:ext>
                </a:extLst>
              </p:cNvPr>
              <p:cNvGrpSpPr>
                <a:grpSpLocks/>
              </p:cNvGrpSpPr>
              <p:nvPr/>
            </p:nvGrpSpPr>
            <p:grpSpPr bwMode="auto">
              <a:xfrm>
                <a:off x="672" y="720"/>
                <a:ext cx="4576" cy="3264"/>
                <a:chOff x="1029" y="1056"/>
                <a:chExt cx="3702" cy="2580"/>
              </a:xfrm>
            </p:grpSpPr>
            <p:pic>
              <p:nvPicPr>
                <p:cNvPr id="321538" name="Picture 2">
                  <a:extLst>
                    <a:ext uri="{FF2B5EF4-FFF2-40B4-BE49-F238E27FC236}">
                      <a16:creationId xmlns:a16="http://schemas.microsoft.com/office/drawing/2014/main" id="{F2B62BA5-2C1E-4026-8B2C-AF2ECB436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 y="1056"/>
                  <a:ext cx="3702" cy="648"/>
                </a:xfrm>
                <a:prstGeom prst="rect">
                  <a:avLst/>
                </a:prstGeom>
                <a:noFill/>
                <a:extLst>
                  <a:ext uri="{909E8E84-426E-40DD-AFC4-6F175D3DCCD1}">
                    <a14:hiddenFill xmlns:a14="http://schemas.microsoft.com/office/drawing/2010/main">
                      <a:solidFill>
                        <a:srgbClr val="FFFFFF"/>
                      </a:solidFill>
                    </a14:hiddenFill>
                  </a:ext>
                </a:extLst>
              </p:spPr>
            </p:pic>
            <p:pic>
              <p:nvPicPr>
                <p:cNvPr id="321539" name="Picture 3">
                  <a:extLst>
                    <a:ext uri="{FF2B5EF4-FFF2-40B4-BE49-F238E27FC236}">
                      <a16:creationId xmlns:a16="http://schemas.microsoft.com/office/drawing/2014/main" id="{934B3DB5-EE7E-4406-85F8-A1001024A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2016"/>
                  <a:ext cx="2160" cy="1620"/>
                </a:xfrm>
                <a:prstGeom prst="rect">
                  <a:avLst/>
                </a:prstGeom>
                <a:noFill/>
                <a:extLst>
                  <a:ext uri="{909E8E84-426E-40DD-AFC4-6F175D3DCCD1}">
                    <a14:hiddenFill xmlns:a14="http://schemas.microsoft.com/office/drawing/2010/main">
                      <a:solidFill>
                        <a:srgbClr val="FFFFFF"/>
                      </a:solidFill>
                    </a14:hiddenFill>
                  </a:ext>
                </a:extLst>
              </p:spPr>
            </p:pic>
          </p:grpSp>
          <p:sp>
            <p:nvSpPr>
              <p:cNvPr id="321542" name="Line 6">
                <a:extLst>
                  <a:ext uri="{FF2B5EF4-FFF2-40B4-BE49-F238E27FC236}">
                    <a16:creationId xmlns:a16="http://schemas.microsoft.com/office/drawing/2014/main" id="{C63E4831-D4BB-42B5-BB9D-8816516512E5}"/>
                  </a:ext>
                </a:extLst>
              </p:cNvPr>
              <p:cNvSpPr>
                <a:spLocks noChangeShapeType="1"/>
              </p:cNvSpPr>
              <p:nvPr/>
            </p:nvSpPr>
            <p:spPr bwMode="auto">
              <a:xfrm flipV="1">
                <a:off x="3072" y="1540"/>
                <a:ext cx="96" cy="3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21544" name="Text Box 8">
              <a:extLst>
                <a:ext uri="{FF2B5EF4-FFF2-40B4-BE49-F238E27FC236}">
                  <a16:creationId xmlns:a16="http://schemas.microsoft.com/office/drawing/2014/main" id="{F6DFDA09-EE24-4EF5-8023-DD1EB6B383FB}"/>
                </a:ext>
              </a:extLst>
            </p:cNvPr>
            <p:cNvSpPr txBox="1">
              <a:spLocks noChangeArrowheads="1"/>
            </p:cNvSpPr>
            <p:nvPr/>
          </p:nvSpPr>
          <p:spPr bwMode="auto">
            <a:xfrm>
              <a:off x="144" y="1776"/>
              <a:ext cx="16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effectLst>
                    <a:outerShdw blurRad="38100" dist="38100" dir="2700000" algn="tl">
                      <a:srgbClr val="C0C0C0"/>
                    </a:outerShdw>
                  </a:effectLst>
                </a:rPr>
                <a:t>H(z) = 1 - 0.97 z</a:t>
              </a:r>
              <a:r>
                <a:rPr lang="en-US" altLang="en-US" sz="2000" baseline="30000">
                  <a:solidFill>
                    <a:schemeClr val="tx1"/>
                  </a:solidFill>
                  <a:effectLst>
                    <a:outerShdw blurRad="38100" dist="38100" dir="2700000" algn="tl">
                      <a:srgbClr val="C0C0C0"/>
                    </a:outerShdw>
                  </a:effectLst>
                </a:rPr>
                <a:t>-1</a:t>
              </a:r>
              <a:endParaRPr lang="en-US" altLang="en-US" sz="2000">
                <a:solidFill>
                  <a:schemeClr val="tx1"/>
                </a:solidFill>
                <a:effectLst>
                  <a:outerShdw blurRad="38100" dist="38100" dir="2700000" algn="tl">
                    <a:srgbClr val="C0C0C0"/>
                  </a:outerShdw>
                </a:effectLst>
              </a:endParaRPr>
            </a:p>
          </p:txBody>
        </p:sp>
        <p:sp>
          <p:nvSpPr>
            <p:cNvPr id="321546" name="Line 10">
              <a:extLst>
                <a:ext uri="{FF2B5EF4-FFF2-40B4-BE49-F238E27FC236}">
                  <a16:creationId xmlns:a16="http://schemas.microsoft.com/office/drawing/2014/main" id="{DEA24F2D-FAEB-4A44-9791-E0C69C50CE3D}"/>
                </a:ext>
              </a:extLst>
            </p:cNvPr>
            <p:cNvSpPr>
              <a:spLocks noChangeShapeType="1"/>
            </p:cNvSpPr>
            <p:nvPr/>
          </p:nvSpPr>
          <p:spPr bwMode="auto">
            <a:xfrm flipV="1">
              <a:off x="960" y="1540"/>
              <a:ext cx="96"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900" name="Object 4">
            <a:extLst>
              <a:ext uri="{FF2B5EF4-FFF2-40B4-BE49-F238E27FC236}">
                <a16:creationId xmlns:a16="http://schemas.microsoft.com/office/drawing/2014/main" id="{3E3B103E-BD13-413D-A4EB-E75A8124B1DC}"/>
              </a:ext>
            </a:extLst>
          </p:cNvPr>
          <p:cNvGraphicFramePr>
            <a:graphicFrameLocks noChangeAspect="1"/>
          </p:cNvGraphicFramePr>
          <p:nvPr/>
        </p:nvGraphicFramePr>
        <p:xfrm>
          <a:off x="449263" y="1219200"/>
          <a:ext cx="8245475" cy="5216525"/>
        </p:xfrm>
        <a:graphic>
          <a:graphicData uri="http://schemas.openxmlformats.org/presentationml/2006/ole">
            <mc:AlternateContent xmlns:mc="http://schemas.openxmlformats.org/markup-compatibility/2006">
              <mc:Choice xmlns:v="urn:schemas-microsoft-com:vml" Requires="v">
                <p:oleObj spid="_x0000_s336902" name="Document" r:id="rId3" imgW="8243640" imgH="5214960" progId="Word.Document.8">
                  <p:embed/>
                </p:oleObj>
              </mc:Choice>
              <mc:Fallback>
                <p:oleObj name="Document" r:id="rId3" imgW="8243640" imgH="52149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3" y="1219200"/>
                        <a:ext cx="8245475"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6901" name="Text Box 5">
            <a:extLst>
              <a:ext uri="{FF2B5EF4-FFF2-40B4-BE49-F238E27FC236}">
                <a16:creationId xmlns:a16="http://schemas.microsoft.com/office/drawing/2014/main" id="{1820B19F-79AB-41CD-92A4-F76D44DC2955}"/>
              </a:ext>
            </a:extLst>
          </p:cNvPr>
          <p:cNvSpPr txBox="1">
            <a:spLocks noChangeArrowheads="1"/>
          </p:cNvSpPr>
          <p:nvPr/>
        </p:nvSpPr>
        <p:spPr bwMode="auto">
          <a:xfrm>
            <a:off x="1066800" y="533400"/>
            <a:ext cx="762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sz="2400">
                <a:solidFill>
                  <a:srgbClr val="FF0000"/>
                </a:solidFill>
                <a:effectLst/>
                <a:latin typeface="Times New Roman" panose="02020603050405020304" pitchFamily="18" charset="0"/>
              </a:rPr>
              <a:t>Spectra: MFCC compared to LPC and DFT-cepstrum</a:t>
            </a:r>
            <a:endParaRPr lang="en-US" altLang="en-US">
              <a:effectLst>
                <a:outerShdw blurRad="38100" dist="38100" dir="2700000" algn="tl">
                  <a:srgbClr val="C0C0C0"/>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660" name="Object 1028">
            <a:extLst>
              <a:ext uri="{FF2B5EF4-FFF2-40B4-BE49-F238E27FC236}">
                <a16:creationId xmlns:a16="http://schemas.microsoft.com/office/drawing/2014/main" id="{6A00A1FC-0E83-4FB7-B565-63D6AEF1F35A}"/>
              </a:ext>
            </a:extLst>
          </p:cNvPr>
          <p:cNvGraphicFramePr>
            <a:graphicFrameLocks noChangeAspect="1"/>
          </p:cNvGraphicFramePr>
          <p:nvPr/>
        </p:nvGraphicFramePr>
        <p:xfrm>
          <a:off x="195263" y="238125"/>
          <a:ext cx="8753475" cy="6381750"/>
        </p:xfrm>
        <a:graphic>
          <a:graphicData uri="http://schemas.openxmlformats.org/presentationml/2006/ole">
            <mc:AlternateContent xmlns:mc="http://schemas.openxmlformats.org/markup-compatibility/2006">
              <mc:Choice xmlns:v="urn:schemas-microsoft-com:vml" Requires="v">
                <p:oleObj spid="_x0000_s326661" name="Image" r:id="rId3" imgW="11678080" imgH="8513943" progId="Photoshop.Image.5">
                  <p:embed/>
                </p:oleObj>
              </mc:Choice>
              <mc:Fallback>
                <p:oleObj name="Image" r:id="rId3" imgW="11678080" imgH="8513943" progId="Photoshop.Image.5">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238125"/>
                        <a:ext cx="8753475" cy="638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6" name="Object 2">
            <a:extLst>
              <a:ext uri="{FF2B5EF4-FFF2-40B4-BE49-F238E27FC236}">
                <a16:creationId xmlns:a16="http://schemas.microsoft.com/office/drawing/2014/main" id="{52666786-8F49-42EE-ABB0-F6ED73667742}"/>
              </a:ext>
            </a:extLst>
          </p:cNvPr>
          <p:cNvGraphicFramePr>
            <a:graphicFrameLocks noChangeAspect="1"/>
          </p:cNvGraphicFramePr>
          <p:nvPr/>
        </p:nvGraphicFramePr>
        <p:xfrm>
          <a:off x="2743200" y="1447800"/>
          <a:ext cx="3400425" cy="1244600"/>
        </p:xfrm>
        <a:graphic>
          <a:graphicData uri="http://schemas.openxmlformats.org/presentationml/2006/ole">
            <mc:AlternateContent xmlns:mc="http://schemas.openxmlformats.org/markup-compatibility/2006">
              <mc:Choice xmlns:v="urn:schemas-microsoft-com:vml" Requires="v">
                <p:oleObj spid="_x0000_s323595" name="Document" r:id="rId3" imgW="3400920" imgH="1245240" progId="Word.Document.8">
                  <p:embed/>
                </p:oleObj>
              </mc:Choice>
              <mc:Fallback>
                <p:oleObj name="Document" r:id="rId3" imgW="3400920" imgH="12452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47800"/>
                        <a:ext cx="340042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3590" name="Text Box 6">
            <a:extLst>
              <a:ext uri="{FF2B5EF4-FFF2-40B4-BE49-F238E27FC236}">
                <a16:creationId xmlns:a16="http://schemas.microsoft.com/office/drawing/2014/main" id="{57386284-5AA0-45F8-A493-D3901181CDE1}"/>
              </a:ext>
            </a:extLst>
          </p:cNvPr>
          <p:cNvSpPr txBox="1">
            <a:spLocks noChangeArrowheads="1"/>
          </p:cNvSpPr>
          <p:nvPr/>
        </p:nvSpPr>
        <p:spPr bwMode="auto">
          <a:xfrm>
            <a:off x="1828800" y="2895600"/>
            <a:ext cx="556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effectLst/>
              </a:rPr>
              <a:t>Left-right without skips HMM topology with an example of transition probabilities.</a:t>
            </a:r>
          </a:p>
        </p:txBody>
      </p:sp>
      <p:graphicFrame>
        <p:nvGraphicFramePr>
          <p:cNvPr id="323591" name="Object 7">
            <a:extLst>
              <a:ext uri="{FF2B5EF4-FFF2-40B4-BE49-F238E27FC236}">
                <a16:creationId xmlns:a16="http://schemas.microsoft.com/office/drawing/2014/main" id="{722EFA14-F4E0-448C-8730-6D1D1E3BB528}"/>
              </a:ext>
            </a:extLst>
          </p:cNvPr>
          <p:cNvGraphicFramePr>
            <a:graphicFrameLocks noChangeAspect="1"/>
          </p:cNvGraphicFramePr>
          <p:nvPr/>
        </p:nvGraphicFramePr>
        <p:xfrm>
          <a:off x="1524000" y="3886200"/>
          <a:ext cx="6075363" cy="1371600"/>
        </p:xfrm>
        <a:graphic>
          <a:graphicData uri="http://schemas.openxmlformats.org/presentationml/2006/ole">
            <mc:AlternateContent xmlns:mc="http://schemas.openxmlformats.org/markup-compatibility/2006">
              <mc:Choice xmlns:v="urn:schemas-microsoft-com:vml" Requires="v">
                <p:oleObj spid="_x0000_s323596" name="Image" r:id="rId5" imgW="6074126" imgH="1372397" progId="Photoshop.Image.5">
                  <p:embed/>
                </p:oleObj>
              </mc:Choice>
              <mc:Fallback>
                <p:oleObj name="Image" r:id="rId5" imgW="6074126" imgH="1372397" progId="Photoshop.Image.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886200"/>
                        <a:ext cx="607536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3592" name="Text Box 8">
            <a:extLst>
              <a:ext uri="{FF2B5EF4-FFF2-40B4-BE49-F238E27FC236}">
                <a16:creationId xmlns:a16="http://schemas.microsoft.com/office/drawing/2014/main" id="{09C44610-EC29-4D92-86EE-E4ACF96B47A5}"/>
              </a:ext>
            </a:extLst>
          </p:cNvPr>
          <p:cNvSpPr txBox="1">
            <a:spLocks noChangeArrowheads="1"/>
          </p:cNvSpPr>
          <p:nvPr/>
        </p:nvSpPr>
        <p:spPr bwMode="auto">
          <a:xfrm>
            <a:off x="2209800" y="5441950"/>
            <a:ext cx="518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1"/>
                </a:solidFill>
                <a:effectLst/>
              </a:rPr>
              <a:t>Left-right without skips HMM topology with </a:t>
            </a:r>
            <a:r>
              <a:rPr lang="en-US" altLang="en-US" sz="1800">
                <a:solidFill>
                  <a:schemeClr val="accent1"/>
                </a:solidFill>
                <a:effectLst>
                  <a:outerShdw blurRad="38100" dist="38100" dir="2700000" algn="tl">
                    <a:srgbClr val="C0C0C0"/>
                  </a:outerShdw>
                </a:effectLst>
              </a:rPr>
              <a:t>non-emitting</a:t>
            </a:r>
            <a:r>
              <a:rPr lang="en-US" altLang="en-US" sz="1800">
                <a:solidFill>
                  <a:schemeClr val="tx1"/>
                </a:solidFill>
                <a:effectLst/>
              </a:rPr>
              <a:t> entry and exit states.</a:t>
            </a:r>
          </a:p>
        </p:txBody>
      </p:sp>
      <p:sp>
        <p:nvSpPr>
          <p:cNvPr id="323593" name="Text Box 9">
            <a:extLst>
              <a:ext uri="{FF2B5EF4-FFF2-40B4-BE49-F238E27FC236}">
                <a16:creationId xmlns:a16="http://schemas.microsoft.com/office/drawing/2014/main" id="{75A5FB8C-1BDA-46CC-90E5-EA8B98F01889}"/>
              </a:ext>
            </a:extLst>
          </p:cNvPr>
          <p:cNvSpPr txBox="1">
            <a:spLocks noChangeArrowheads="1"/>
          </p:cNvSpPr>
          <p:nvPr/>
        </p:nvSpPr>
        <p:spPr bwMode="auto">
          <a:xfrm>
            <a:off x="228600" y="6172200"/>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solidFill>
                  <a:schemeClr val="tx1"/>
                </a:solidFill>
                <a:effectLst/>
              </a:rPr>
              <a:t>Finding the topology automatically [</a:t>
            </a:r>
            <a:r>
              <a:rPr lang="en-US" altLang="en-US" sz="1000">
                <a:solidFill>
                  <a:schemeClr val="tx1"/>
                </a:solidFill>
                <a:effectLst/>
                <a:latin typeface="Times New Roman" panose="02020603050405020304" pitchFamily="18" charset="0"/>
              </a:rPr>
              <a:t>J. Hamaker, A. Ganapathiraju and J. Picone, "Information Theoretic Approaches to Model Selection," Proceedings of the International Conference on Spoken Language Processing, vol. 7, pp. 2931-2934, Sydney, Australia, November 1998</a:t>
            </a:r>
            <a:r>
              <a:rPr lang="en-US" altLang="en-US" sz="1000">
                <a:solidFill>
                  <a:schemeClr val="tx1"/>
                </a:solidFill>
                <a:effectLst/>
              </a:rPr>
              <a:t>].</a:t>
            </a:r>
          </a:p>
        </p:txBody>
      </p:sp>
      <p:sp>
        <p:nvSpPr>
          <p:cNvPr id="323594" name="Rectangle 10">
            <a:extLst>
              <a:ext uri="{FF2B5EF4-FFF2-40B4-BE49-F238E27FC236}">
                <a16:creationId xmlns:a16="http://schemas.microsoft.com/office/drawing/2014/main" id="{6D4BD000-B984-43FD-A68A-32F7E63BC16F}"/>
              </a:ext>
            </a:extLst>
          </p:cNvPr>
          <p:cNvSpPr>
            <a:spLocks noChangeArrowheads="1"/>
          </p:cNvSpPr>
          <p:nvPr/>
        </p:nvSpPr>
        <p:spPr bwMode="auto">
          <a:xfrm>
            <a:off x="406400" y="4572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l" eaLnBrk="0" hangingPunct="0">
              <a:spcBef>
                <a:spcPct val="0"/>
              </a:spcBef>
              <a:defRPr kumimoji="1" sz="4000">
                <a:solidFill>
                  <a:schemeClr val="tx2"/>
                </a:solidFill>
                <a:latin typeface="Arial Black" panose="020B0A04020102020204" pitchFamily="34" charset="0"/>
              </a:defRPr>
            </a:lvl1pPr>
            <a:lvl2pPr algn="l" eaLnBrk="0" hangingPunct="0">
              <a:spcBef>
                <a:spcPct val="0"/>
              </a:spcBef>
              <a:defRPr kumimoji="1" sz="4000">
                <a:solidFill>
                  <a:schemeClr val="tx2"/>
                </a:solidFill>
                <a:latin typeface="Arial Black" panose="020B0A04020102020204" pitchFamily="34" charset="0"/>
              </a:defRPr>
            </a:lvl2pPr>
            <a:lvl3pPr algn="l" eaLnBrk="0" hangingPunct="0">
              <a:spcBef>
                <a:spcPct val="0"/>
              </a:spcBef>
              <a:defRPr kumimoji="1" sz="4000">
                <a:solidFill>
                  <a:schemeClr val="tx2"/>
                </a:solidFill>
                <a:latin typeface="Arial Black" panose="020B0A04020102020204" pitchFamily="34" charset="0"/>
              </a:defRPr>
            </a:lvl3pPr>
            <a:lvl4pPr algn="l" eaLnBrk="0" hangingPunct="0">
              <a:spcBef>
                <a:spcPct val="0"/>
              </a:spcBef>
              <a:defRPr kumimoji="1" sz="4000">
                <a:solidFill>
                  <a:schemeClr val="tx2"/>
                </a:solidFill>
                <a:latin typeface="Arial Black" panose="020B0A04020102020204" pitchFamily="34" charset="0"/>
              </a:defRPr>
            </a:lvl4pPr>
            <a:lvl5pPr algn="l" eaLnBrk="0" hangingPunct="0">
              <a:spcBef>
                <a:spcPct val="0"/>
              </a:spcBef>
              <a:defRPr kumimoji="1" sz="4000">
                <a:solidFill>
                  <a:schemeClr val="tx2"/>
                </a:solidFill>
                <a:latin typeface="Arial Black" panose="020B0A04020102020204" pitchFamily="34" charset="0"/>
              </a:defRPr>
            </a:lvl5pPr>
            <a:lvl6pPr marL="457200" eaLnBrk="0" fontAlgn="base" hangingPunct="0">
              <a:spcBef>
                <a:spcPct val="0"/>
              </a:spcBef>
              <a:spcAft>
                <a:spcPct val="0"/>
              </a:spcAft>
              <a:defRPr kumimoji="1" sz="4000">
                <a:solidFill>
                  <a:schemeClr val="tx2"/>
                </a:solidFill>
                <a:latin typeface="Arial Black" panose="020B0A04020102020204" pitchFamily="34" charset="0"/>
              </a:defRPr>
            </a:lvl6pPr>
            <a:lvl7pPr marL="914400" eaLnBrk="0" fontAlgn="base" hangingPunct="0">
              <a:spcBef>
                <a:spcPct val="0"/>
              </a:spcBef>
              <a:spcAft>
                <a:spcPct val="0"/>
              </a:spcAft>
              <a:defRPr kumimoji="1" sz="4000">
                <a:solidFill>
                  <a:schemeClr val="tx2"/>
                </a:solidFill>
                <a:latin typeface="Arial Black" panose="020B0A04020102020204" pitchFamily="34" charset="0"/>
              </a:defRPr>
            </a:lvl7pPr>
            <a:lvl8pPr marL="1371600" eaLnBrk="0" fontAlgn="base" hangingPunct="0">
              <a:spcBef>
                <a:spcPct val="0"/>
              </a:spcBef>
              <a:spcAft>
                <a:spcPct val="0"/>
              </a:spcAft>
              <a:defRPr kumimoji="1" sz="4000">
                <a:solidFill>
                  <a:schemeClr val="tx2"/>
                </a:solidFill>
                <a:latin typeface="Arial Black" panose="020B0A04020102020204" pitchFamily="34" charset="0"/>
              </a:defRPr>
            </a:lvl8pPr>
            <a:lvl9pPr marL="1828800" eaLnBrk="0" fontAlgn="base" hangingPunct="0">
              <a:spcBef>
                <a:spcPct val="0"/>
              </a:spcBef>
              <a:spcAft>
                <a:spcPct val="0"/>
              </a:spcAft>
              <a:defRPr kumimoji="1" sz="4000">
                <a:solidFill>
                  <a:schemeClr val="tx2"/>
                </a:solidFill>
                <a:latin typeface="Arial Black" panose="020B0A04020102020204" pitchFamily="34" charset="0"/>
              </a:defRPr>
            </a:lvl9pPr>
          </a:lstStyle>
          <a:p>
            <a:pPr algn="ctr"/>
            <a:r>
              <a:rPr lang="en-US" altLang="en-US">
                <a:effectLst/>
              </a:rPr>
              <a:t>HMM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683" name="Object 3">
            <a:extLst>
              <a:ext uri="{FF2B5EF4-FFF2-40B4-BE49-F238E27FC236}">
                <a16:creationId xmlns:a16="http://schemas.microsoft.com/office/drawing/2014/main" id="{3B94DBE6-9685-44BA-8399-BFF10A30B4E6}"/>
              </a:ext>
            </a:extLst>
          </p:cNvPr>
          <p:cNvGraphicFramePr>
            <a:graphicFrameLocks noChangeAspect="1"/>
          </p:cNvGraphicFramePr>
          <p:nvPr/>
        </p:nvGraphicFramePr>
        <p:xfrm>
          <a:off x="9525" y="381000"/>
          <a:ext cx="8877300" cy="1657350"/>
        </p:xfrm>
        <a:graphic>
          <a:graphicData uri="http://schemas.openxmlformats.org/presentationml/2006/ole">
            <mc:AlternateContent xmlns:mc="http://schemas.openxmlformats.org/markup-compatibility/2006">
              <mc:Choice xmlns:v="urn:schemas-microsoft-com:vml" Requires="v">
                <p:oleObj spid="_x0000_s327686" name="Image" r:id="rId3" imgW="11843276" imgH="2211084" progId="Photoshop.Image.5">
                  <p:embed/>
                </p:oleObj>
              </mc:Choice>
              <mc:Fallback>
                <p:oleObj name="Image" r:id="rId3" imgW="11843276" imgH="2211084" progId="Photoshop.Image.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381000"/>
                        <a:ext cx="88773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684" name="Object 4">
            <a:extLst>
              <a:ext uri="{FF2B5EF4-FFF2-40B4-BE49-F238E27FC236}">
                <a16:creationId xmlns:a16="http://schemas.microsoft.com/office/drawing/2014/main" id="{C2782EB9-4EB0-4F03-AB94-EB76CCDDEEE0}"/>
              </a:ext>
            </a:extLst>
          </p:cNvPr>
          <p:cNvGraphicFramePr>
            <a:graphicFrameLocks noChangeAspect="1"/>
          </p:cNvGraphicFramePr>
          <p:nvPr/>
        </p:nvGraphicFramePr>
        <p:xfrm>
          <a:off x="9525" y="3629025"/>
          <a:ext cx="9134475" cy="3228975"/>
        </p:xfrm>
        <a:graphic>
          <a:graphicData uri="http://schemas.openxmlformats.org/presentationml/2006/ole">
            <mc:AlternateContent xmlns:mc="http://schemas.openxmlformats.org/markup-compatibility/2006">
              <mc:Choice xmlns:v="urn:schemas-microsoft-com:vml" Requires="v">
                <p:oleObj spid="_x0000_s327687" name="Image" r:id="rId5" imgW="12186375" imgH="4307801" progId="Photoshop.Image.5">
                  <p:embed/>
                </p:oleObj>
              </mc:Choice>
              <mc:Fallback>
                <p:oleObj name="Image" r:id="rId5" imgW="12186375" imgH="4307801" progId="Photoshop.Image.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 y="3629025"/>
                        <a:ext cx="91344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685" name="Text Box 5">
            <a:extLst>
              <a:ext uri="{FF2B5EF4-FFF2-40B4-BE49-F238E27FC236}">
                <a16:creationId xmlns:a16="http://schemas.microsoft.com/office/drawing/2014/main" id="{5D9D0F8B-900D-4DA0-88FC-AEC0B1E09BE3}"/>
              </a:ext>
            </a:extLst>
          </p:cNvPr>
          <p:cNvSpPr txBox="1">
            <a:spLocks noChangeArrowheads="1"/>
          </p:cNvSpPr>
          <p:nvPr/>
        </p:nvSpPr>
        <p:spPr bwMode="auto">
          <a:xfrm>
            <a:off x="1066800" y="2228850"/>
            <a:ext cx="71628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en-US" sz="1600" b="1">
                <a:solidFill>
                  <a:schemeClr val="accent1"/>
                </a:solidFill>
                <a:effectLst/>
                <a:latin typeface="Times New Roman" panose="02020603050405020304" pitchFamily="18" charset="0"/>
              </a:rPr>
              <a:t>To describe generic transition matrix, edit HCN file “manually”:</a:t>
            </a:r>
            <a:endParaRPr lang="en-US" altLang="en-US" sz="1400">
              <a:solidFill>
                <a:schemeClr val="tx1"/>
              </a:solidFill>
              <a:effectLst/>
              <a:latin typeface="Times New Roman" panose="02020603050405020304" pitchFamily="18" charset="0"/>
            </a:endParaRPr>
          </a:p>
          <a:p>
            <a:pPr algn="l">
              <a:spcBef>
                <a:spcPct val="0"/>
              </a:spcBef>
            </a:pPr>
            <a:r>
              <a:rPr lang="en-US" altLang="en-US" sz="1400">
                <a:solidFill>
                  <a:schemeClr val="tx1"/>
                </a:solidFill>
                <a:effectLst/>
                <a:latin typeface="Times New Roman" panose="02020603050405020304" pitchFamily="18" charset="0"/>
              </a:rPr>
              <a:t>NAME HMM.ftransitionMatrix_line_0 TYPE String VALUE 0 1 0 0 0 </a:t>
            </a:r>
          </a:p>
          <a:p>
            <a:pPr algn="l">
              <a:spcBef>
                <a:spcPct val="0"/>
              </a:spcBef>
            </a:pPr>
            <a:r>
              <a:rPr lang="en-US" altLang="en-US" sz="1400">
                <a:solidFill>
                  <a:schemeClr val="tx1"/>
                </a:solidFill>
                <a:effectLst/>
                <a:latin typeface="Times New Roman" panose="02020603050405020304" pitchFamily="18" charset="0"/>
              </a:rPr>
              <a:t>NAME HMM.ftransitionMatrix_line_1 TYPE String VALUE 0 0.5 0.2 0.3 0 </a:t>
            </a:r>
          </a:p>
          <a:p>
            <a:pPr algn="l">
              <a:spcBef>
                <a:spcPct val="0"/>
              </a:spcBef>
            </a:pPr>
            <a:r>
              <a:rPr lang="en-US" altLang="en-US" sz="1400">
                <a:solidFill>
                  <a:schemeClr val="tx1"/>
                </a:solidFill>
                <a:effectLst/>
                <a:latin typeface="Times New Roman" panose="02020603050405020304" pitchFamily="18" charset="0"/>
              </a:rPr>
              <a:t>NAME HMM.ftransitionMatrix_line_2 TYPE String VALUE 0 0 0.5 0.5 0 </a:t>
            </a:r>
          </a:p>
          <a:p>
            <a:pPr algn="l">
              <a:spcBef>
                <a:spcPct val="0"/>
              </a:spcBef>
            </a:pPr>
            <a:r>
              <a:rPr lang="en-US" altLang="en-US" sz="1400">
                <a:solidFill>
                  <a:schemeClr val="tx1"/>
                </a:solidFill>
                <a:effectLst/>
                <a:latin typeface="Times New Roman" panose="02020603050405020304" pitchFamily="18" charset="0"/>
              </a:rPr>
              <a:t>NAME HMM.ftransitionMatrix_line_3 TYPE String VALUE 0 0 0 0.5 0.5 </a:t>
            </a:r>
          </a:p>
          <a:p>
            <a:pPr algn="l">
              <a:spcBef>
                <a:spcPct val="0"/>
              </a:spcBef>
            </a:pPr>
            <a:r>
              <a:rPr lang="en-US" altLang="en-US" sz="1400">
                <a:solidFill>
                  <a:schemeClr val="tx1"/>
                </a:solidFill>
                <a:effectLst/>
                <a:latin typeface="Times New Roman" panose="02020603050405020304" pitchFamily="18" charset="0"/>
              </a:rPr>
              <a:t>NAME HMM.ftransitionMatrix_line_4 TYPE String VALUE 0 0 0 0 1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46C1E3CD-6059-44CB-9E0F-EB370C295C4B}"/>
              </a:ext>
            </a:extLst>
          </p:cNvPr>
          <p:cNvSpPr>
            <a:spLocks noGrp="1" noChangeArrowheads="1"/>
          </p:cNvSpPr>
          <p:nvPr>
            <p:ph type="title"/>
          </p:nvPr>
        </p:nvSpPr>
        <p:spPr/>
        <p:txBody>
          <a:bodyPr/>
          <a:lstStyle/>
          <a:p>
            <a:pPr algn="ctr"/>
            <a:r>
              <a:rPr lang="en-US" altLang="en-US"/>
              <a:t>HMM Training</a:t>
            </a:r>
          </a:p>
        </p:txBody>
      </p:sp>
      <p:sp>
        <p:nvSpPr>
          <p:cNvPr id="328707" name="Text Box 3">
            <a:extLst>
              <a:ext uri="{FF2B5EF4-FFF2-40B4-BE49-F238E27FC236}">
                <a16:creationId xmlns:a16="http://schemas.microsoft.com/office/drawing/2014/main" id="{21E3088C-18B4-4C09-9BD7-471EF6F3BEA6}"/>
              </a:ext>
            </a:extLst>
          </p:cNvPr>
          <p:cNvSpPr txBox="1">
            <a:spLocks noChangeArrowheads="1"/>
          </p:cNvSpPr>
          <p:nvPr/>
        </p:nvSpPr>
        <p:spPr bwMode="auto">
          <a:xfrm>
            <a:off x="406400" y="2286000"/>
            <a:ext cx="8280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chemeClr val="tx1"/>
                </a:solidFill>
                <a:effectLst>
                  <a:outerShdw blurRad="38100" dist="38100" dir="2700000" algn="tl">
                    <a:srgbClr val="C0C0C0"/>
                  </a:outerShdw>
                </a:effectLst>
              </a:rPr>
              <a:t>Segmental K-means (Viterbi)</a:t>
            </a:r>
          </a:p>
          <a:p>
            <a:pPr algn="l"/>
            <a:r>
              <a:rPr lang="en-US" altLang="en-US">
                <a:solidFill>
                  <a:schemeClr val="tx1"/>
                </a:solidFill>
                <a:effectLst>
                  <a:outerShdw blurRad="38100" dist="38100" dir="2700000" algn="tl">
                    <a:srgbClr val="C0C0C0"/>
                  </a:outerShdw>
                </a:effectLst>
              </a:rPr>
              <a:t>Baum-Welch (Expectation-Maximization)</a:t>
            </a:r>
          </a:p>
          <a:p>
            <a:pPr algn="l"/>
            <a:r>
              <a:rPr lang="en-US" altLang="en-US">
                <a:solidFill>
                  <a:schemeClr val="tx1"/>
                </a:solidFill>
                <a:effectLst>
                  <a:outerShdw blurRad="38100" dist="38100" dir="2700000" algn="tl">
                    <a:srgbClr val="C0C0C0"/>
                  </a:outerShdw>
                </a:effectLst>
              </a:rPr>
              <a:t>Embedded Baum-Welch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8AD22A51-5944-4FCC-A6AC-23F7D7749A7D}"/>
              </a:ext>
            </a:extLst>
          </p:cNvPr>
          <p:cNvSpPr>
            <a:spLocks noGrp="1" noChangeArrowheads="1"/>
          </p:cNvSpPr>
          <p:nvPr>
            <p:ph type="title"/>
          </p:nvPr>
        </p:nvSpPr>
        <p:spPr>
          <a:xfrm>
            <a:off x="406400" y="0"/>
            <a:ext cx="7772400" cy="1143000"/>
          </a:xfrm>
        </p:spPr>
        <p:txBody>
          <a:bodyPr/>
          <a:lstStyle/>
          <a:p>
            <a:pPr algn="ctr"/>
            <a:r>
              <a:rPr lang="en-US" altLang="en-US"/>
              <a:t>Spock - advanced topics</a:t>
            </a:r>
          </a:p>
        </p:txBody>
      </p:sp>
      <p:sp>
        <p:nvSpPr>
          <p:cNvPr id="329731" name="Text Box 3">
            <a:extLst>
              <a:ext uri="{FF2B5EF4-FFF2-40B4-BE49-F238E27FC236}">
                <a16:creationId xmlns:a16="http://schemas.microsoft.com/office/drawing/2014/main" id="{98FA4DD2-7296-43E3-A4E6-10E4BD5523E7}"/>
              </a:ext>
            </a:extLst>
          </p:cNvPr>
          <p:cNvSpPr txBox="1">
            <a:spLocks noChangeArrowheads="1"/>
          </p:cNvSpPr>
          <p:nvPr/>
        </p:nvSpPr>
        <p:spPr bwMode="auto">
          <a:xfrm>
            <a:off x="406400" y="1371600"/>
            <a:ext cx="8280400" cy="529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200">
                <a:solidFill>
                  <a:schemeClr val="tx1"/>
                </a:solidFill>
                <a:effectLst>
                  <a:outerShdw blurRad="38100" dist="38100" dir="2700000" algn="tl">
                    <a:srgbClr val="C0C0C0"/>
                  </a:outerShdw>
                </a:effectLst>
              </a:rPr>
              <a:t>- Path organization</a:t>
            </a:r>
          </a:p>
          <a:p>
            <a:pPr algn="l"/>
            <a:r>
              <a:rPr lang="en-US" altLang="en-US" sz="2200">
                <a:solidFill>
                  <a:schemeClr val="tx1"/>
                </a:solidFill>
                <a:effectLst>
                  <a:outerShdw blurRad="38100" dist="38100" dir="2700000" algn="tl">
                    <a:srgbClr val="C0C0C0"/>
                  </a:outerShdw>
                </a:effectLst>
              </a:rPr>
              <a:t>- Getting a summary of results</a:t>
            </a:r>
          </a:p>
          <a:p>
            <a:pPr algn="l"/>
            <a:r>
              <a:rPr lang="en-US" altLang="en-US" sz="2200">
                <a:solidFill>
                  <a:schemeClr val="tx1"/>
                </a:solidFill>
                <a:effectLst>
                  <a:outerShdw blurRad="38100" dist="38100" dir="2700000" algn="tl">
                    <a:srgbClr val="C0C0C0"/>
                  </a:outerShdw>
                </a:effectLst>
              </a:rPr>
              <a:t>- Using the confusion matrix GUI</a:t>
            </a:r>
          </a:p>
          <a:p>
            <a:pPr algn="l"/>
            <a:r>
              <a:rPr lang="en-US" altLang="en-US" sz="2200">
                <a:solidFill>
                  <a:schemeClr val="tx1"/>
                </a:solidFill>
                <a:effectLst>
                  <a:outerShdw blurRad="38100" dist="38100" dir="2700000" algn="tl">
                    <a:srgbClr val="C0C0C0"/>
                  </a:outerShdw>
                </a:effectLst>
              </a:rPr>
              <a:t>- Interface with Matlab</a:t>
            </a:r>
          </a:p>
          <a:p>
            <a:pPr lvl="1" algn="l"/>
            <a:r>
              <a:rPr lang="en-US" altLang="en-US" sz="2200">
                <a:solidFill>
                  <a:schemeClr val="tx1"/>
                </a:solidFill>
                <a:effectLst>
                  <a:outerShdw blurRad="38100" dist="38100" dir="2700000" algn="tl">
                    <a:srgbClr val="C0C0C0"/>
                  </a:outerShdw>
                </a:effectLst>
              </a:rPr>
              <a:t>External (“alien”) front end</a:t>
            </a:r>
            <a:br>
              <a:rPr lang="en-US" altLang="en-US" sz="2200">
                <a:solidFill>
                  <a:schemeClr val="tx1"/>
                </a:solidFill>
                <a:effectLst>
                  <a:outerShdw blurRad="38100" dist="38100" dir="2700000" algn="tl">
                    <a:srgbClr val="C0C0C0"/>
                  </a:outerShdw>
                </a:effectLst>
              </a:rPr>
            </a:br>
            <a:r>
              <a:rPr lang="en-US" altLang="en-US" sz="2200">
                <a:solidFill>
                  <a:schemeClr val="tx1"/>
                </a:solidFill>
                <a:effectLst>
                  <a:outerShdw blurRad="38100" dist="38100" dir="2700000" algn="tl">
                    <a:srgbClr val="C0C0C0"/>
                  </a:outerShdw>
                </a:effectLst>
              </a:rPr>
              <a:t>reading feature files</a:t>
            </a:r>
          </a:p>
          <a:p>
            <a:pPr algn="l"/>
            <a:r>
              <a:rPr lang="en-US" altLang="en-US" sz="2200">
                <a:solidFill>
                  <a:schemeClr val="tx1"/>
                </a:solidFill>
                <a:effectLst>
                  <a:outerShdw blurRad="38100" dist="38100" dir="2700000" algn="tl">
                    <a:srgbClr val="C0C0C0"/>
                  </a:outerShdw>
                </a:effectLst>
              </a:rPr>
              <a:t>- Interface with HTK</a:t>
            </a:r>
          </a:p>
          <a:p>
            <a:pPr algn="l"/>
            <a:r>
              <a:rPr lang="en-US" altLang="en-US" sz="2200">
                <a:solidFill>
                  <a:schemeClr val="tx1"/>
                </a:solidFill>
                <a:effectLst>
                  <a:outerShdw blurRad="38100" dist="38100" dir="2700000" algn="tl">
                    <a:srgbClr val="C0C0C0"/>
                  </a:outerShdw>
                </a:effectLst>
              </a:rPr>
              <a:t>- Installation: download Sun’s Java 1.3. Put </a:t>
            </a:r>
            <a:r>
              <a:rPr lang="en-US" altLang="en-US" sz="2200">
                <a:solidFill>
                  <a:srgbClr val="0066FF"/>
                </a:solidFill>
                <a:effectLst>
                  <a:outerShdw blurRad="38100" dist="38100" dir="2700000" algn="tl">
                    <a:srgbClr val="C0C0C0"/>
                  </a:outerShdw>
                </a:effectLst>
              </a:rPr>
              <a:t>rasta</a:t>
            </a:r>
            <a:r>
              <a:rPr lang="en-US" altLang="en-US" sz="2200">
                <a:solidFill>
                  <a:schemeClr val="tx1"/>
                </a:solidFill>
                <a:effectLst>
                  <a:outerShdw blurRad="38100" dist="38100" dir="2700000" algn="tl">
                    <a:srgbClr val="C0C0C0"/>
                  </a:outerShdw>
                </a:effectLst>
              </a:rPr>
              <a:t> and </a:t>
            </a:r>
            <a:r>
              <a:rPr lang="en-US" altLang="en-US" sz="2200">
                <a:solidFill>
                  <a:srgbClr val="0066FF"/>
                </a:solidFill>
                <a:effectLst>
                  <a:outerShdw blurRad="38100" dist="38100" dir="2700000" algn="tl">
                    <a:srgbClr val="C0C0C0"/>
                  </a:outerShdw>
                </a:effectLst>
              </a:rPr>
              <a:t>lsf</a:t>
            </a:r>
            <a:r>
              <a:rPr lang="en-US" altLang="en-US" sz="2200">
                <a:solidFill>
                  <a:schemeClr val="tx1"/>
                </a:solidFill>
                <a:effectLst>
                  <a:outerShdw blurRad="38100" dist="38100" dir="2700000" algn="tl">
                    <a:srgbClr val="C0C0C0"/>
                  </a:outerShdw>
                </a:effectLst>
              </a:rPr>
              <a:t> in PATH</a:t>
            </a:r>
          </a:p>
          <a:p>
            <a:pPr algn="l"/>
            <a:r>
              <a:rPr lang="en-US" altLang="en-US" sz="2200">
                <a:solidFill>
                  <a:schemeClr val="tx1"/>
                </a:solidFill>
                <a:effectLst>
                  <a:outerShdw blurRad="38100" dist="38100" dir="2700000" algn="tl">
                    <a:srgbClr val="C0C0C0"/>
                  </a:outerShdw>
                </a:effectLst>
              </a:rPr>
              <a:t>- Reporting errors and bugs</a:t>
            </a:r>
          </a:p>
          <a:p>
            <a:pPr algn="l"/>
            <a:r>
              <a:rPr lang="en-US" altLang="en-US" sz="2200">
                <a:solidFill>
                  <a:srgbClr val="FE4D3A"/>
                </a:solidFill>
                <a:effectLst>
                  <a:outerShdw blurRad="38100" dist="38100" dir="2700000" algn="tl">
                    <a:srgbClr val="C0C0C0"/>
                  </a:outerShdw>
                </a:effectLst>
              </a:rPr>
              <a:t>Obs: running on Unix or DOS prompt:</a:t>
            </a:r>
          </a:p>
          <a:p>
            <a:r>
              <a:rPr lang="en-US" altLang="en-US" sz="2200" i="1">
                <a:solidFill>
                  <a:schemeClr val="tx1"/>
                </a:solidFill>
                <a:effectLst>
                  <a:outerShdw blurRad="38100" dist="38100" dir="2700000" algn="tl">
                    <a:srgbClr val="C0C0C0"/>
                  </a:outerShdw>
                </a:effectLst>
              </a:rPr>
              <a:t>java -jar spock.jar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46" name="Picture 3074">
            <a:extLst>
              <a:ext uri="{FF2B5EF4-FFF2-40B4-BE49-F238E27FC236}">
                <a16:creationId xmlns:a16="http://schemas.microsoft.com/office/drawing/2014/main" id="{3CB2B4D7-9112-4812-9738-179F2787F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76250"/>
            <a:ext cx="1905000" cy="5905500"/>
          </a:xfrm>
          <a:prstGeom prst="rect">
            <a:avLst/>
          </a:prstGeom>
          <a:noFill/>
          <a:extLst>
            <a:ext uri="{909E8E84-426E-40DD-AFC4-6F175D3DCCD1}">
              <a14:hiddenFill xmlns:a14="http://schemas.microsoft.com/office/drawing/2010/main">
                <a:solidFill>
                  <a:srgbClr val="FFFFFF"/>
                </a:solidFill>
              </a14:hiddenFill>
            </a:ext>
          </a:extLst>
        </p:spPr>
      </p:pic>
      <p:sp>
        <p:nvSpPr>
          <p:cNvPr id="338947" name="Rectangle 3075">
            <a:extLst>
              <a:ext uri="{FF2B5EF4-FFF2-40B4-BE49-F238E27FC236}">
                <a16:creationId xmlns:a16="http://schemas.microsoft.com/office/drawing/2014/main" id="{21E4DDEC-7403-4388-B9F7-68359FBFFE1E}"/>
              </a:ext>
            </a:extLst>
          </p:cNvPr>
          <p:cNvSpPr>
            <a:spLocks noChangeArrowheads="1"/>
          </p:cNvSpPr>
          <p:nvPr/>
        </p:nvSpPr>
        <p:spPr bwMode="auto">
          <a:xfrm>
            <a:off x="4162425" y="366713"/>
            <a:ext cx="4752975" cy="44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l" eaLnBrk="0" hangingPunct="0">
              <a:spcBef>
                <a:spcPct val="0"/>
              </a:spcBef>
              <a:defRPr kumimoji="1" sz="4000">
                <a:solidFill>
                  <a:schemeClr val="tx2"/>
                </a:solidFill>
                <a:latin typeface="Arial Black" panose="020B0A04020102020204" pitchFamily="34" charset="0"/>
              </a:defRPr>
            </a:lvl1pPr>
            <a:lvl2pPr algn="l" eaLnBrk="0" hangingPunct="0">
              <a:spcBef>
                <a:spcPct val="0"/>
              </a:spcBef>
              <a:defRPr kumimoji="1" sz="4000">
                <a:solidFill>
                  <a:schemeClr val="tx2"/>
                </a:solidFill>
                <a:latin typeface="Arial Black" panose="020B0A04020102020204" pitchFamily="34" charset="0"/>
              </a:defRPr>
            </a:lvl2pPr>
            <a:lvl3pPr algn="l" eaLnBrk="0" hangingPunct="0">
              <a:spcBef>
                <a:spcPct val="0"/>
              </a:spcBef>
              <a:defRPr kumimoji="1" sz="4000">
                <a:solidFill>
                  <a:schemeClr val="tx2"/>
                </a:solidFill>
                <a:latin typeface="Arial Black" panose="020B0A04020102020204" pitchFamily="34" charset="0"/>
              </a:defRPr>
            </a:lvl3pPr>
            <a:lvl4pPr algn="l" eaLnBrk="0" hangingPunct="0">
              <a:spcBef>
                <a:spcPct val="0"/>
              </a:spcBef>
              <a:defRPr kumimoji="1" sz="4000">
                <a:solidFill>
                  <a:schemeClr val="tx2"/>
                </a:solidFill>
                <a:latin typeface="Arial Black" panose="020B0A04020102020204" pitchFamily="34" charset="0"/>
              </a:defRPr>
            </a:lvl4pPr>
            <a:lvl5pPr algn="l" eaLnBrk="0" hangingPunct="0">
              <a:spcBef>
                <a:spcPct val="0"/>
              </a:spcBef>
              <a:defRPr kumimoji="1" sz="4000">
                <a:solidFill>
                  <a:schemeClr val="tx2"/>
                </a:solidFill>
                <a:latin typeface="Arial Black" panose="020B0A04020102020204" pitchFamily="34" charset="0"/>
              </a:defRPr>
            </a:lvl5pPr>
            <a:lvl6pPr marL="457200" eaLnBrk="0" fontAlgn="base" hangingPunct="0">
              <a:spcBef>
                <a:spcPct val="0"/>
              </a:spcBef>
              <a:spcAft>
                <a:spcPct val="0"/>
              </a:spcAft>
              <a:defRPr kumimoji="1" sz="4000">
                <a:solidFill>
                  <a:schemeClr val="tx2"/>
                </a:solidFill>
                <a:latin typeface="Arial Black" panose="020B0A04020102020204" pitchFamily="34" charset="0"/>
              </a:defRPr>
            </a:lvl6pPr>
            <a:lvl7pPr marL="914400" eaLnBrk="0" fontAlgn="base" hangingPunct="0">
              <a:spcBef>
                <a:spcPct val="0"/>
              </a:spcBef>
              <a:spcAft>
                <a:spcPct val="0"/>
              </a:spcAft>
              <a:defRPr kumimoji="1" sz="4000">
                <a:solidFill>
                  <a:schemeClr val="tx2"/>
                </a:solidFill>
                <a:latin typeface="Arial Black" panose="020B0A04020102020204" pitchFamily="34" charset="0"/>
              </a:defRPr>
            </a:lvl7pPr>
            <a:lvl8pPr marL="1371600" eaLnBrk="0" fontAlgn="base" hangingPunct="0">
              <a:spcBef>
                <a:spcPct val="0"/>
              </a:spcBef>
              <a:spcAft>
                <a:spcPct val="0"/>
              </a:spcAft>
              <a:defRPr kumimoji="1" sz="4000">
                <a:solidFill>
                  <a:schemeClr val="tx2"/>
                </a:solidFill>
                <a:latin typeface="Arial Black" panose="020B0A04020102020204" pitchFamily="34" charset="0"/>
              </a:defRPr>
            </a:lvl8pPr>
            <a:lvl9pPr marL="1828800" eaLnBrk="0" fontAlgn="base" hangingPunct="0">
              <a:spcBef>
                <a:spcPct val="0"/>
              </a:spcBef>
              <a:spcAft>
                <a:spcPct val="0"/>
              </a:spcAft>
              <a:defRPr kumimoji="1" sz="4000">
                <a:solidFill>
                  <a:schemeClr val="tx2"/>
                </a:solidFill>
                <a:latin typeface="Arial Black" panose="020B0A04020102020204" pitchFamily="34" charset="0"/>
              </a:defRPr>
            </a:lvl9pPr>
          </a:lstStyle>
          <a:p>
            <a:pPr algn="ctr"/>
            <a:r>
              <a:rPr lang="en-US" altLang="en-US" sz="2800">
                <a:effectLst/>
              </a:rPr>
              <a:t>Input path structure</a:t>
            </a:r>
            <a:endParaRPr lang="en-US" altLang="en-US">
              <a:effectLst/>
            </a:endParaRPr>
          </a:p>
        </p:txBody>
      </p:sp>
      <p:sp>
        <p:nvSpPr>
          <p:cNvPr id="338949" name="Text Box 3077">
            <a:extLst>
              <a:ext uri="{FF2B5EF4-FFF2-40B4-BE49-F238E27FC236}">
                <a16:creationId xmlns:a16="http://schemas.microsoft.com/office/drawing/2014/main" id="{929D49EC-35AD-47EB-A840-E0E4B2BFDC36}"/>
              </a:ext>
            </a:extLst>
          </p:cNvPr>
          <p:cNvSpPr txBox="1">
            <a:spLocks noChangeArrowheads="1"/>
          </p:cNvSpPr>
          <p:nvPr/>
        </p:nvSpPr>
        <p:spPr bwMode="auto">
          <a:xfrm>
            <a:off x="127000" y="1371600"/>
            <a:ext cx="2540000" cy="284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0066FF"/>
                </a:solidFill>
                <a:effectLst/>
                <a:latin typeface="Times New Roman" panose="02020603050405020304" pitchFamily="18" charset="0"/>
              </a:rPr>
              <a:t>Training sequence input root directory. All subdirectories below this root will be considered a “label”. One HMM is created for each label and all HMMs are packed in one hmms.zip file, which can be opened with Winzip, unzip, etc.</a:t>
            </a:r>
          </a:p>
        </p:txBody>
      </p:sp>
      <p:sp>
        <p:nvSpPr>
          <p:cNvPr id="338950" name="Text Box 3078">
            <a:extLst>
              <a:ext uri="{FF2B5EF4-FFF2-40B4-BE49-F238E27FC236}">
                <a16:creationId xmlns:a16="http://schemas.microsoft.com/office/drawing/2014/main" id="{9941402B-4B09-4ECB-93C5-7F0F1F020586}"/>
              </a:ext>
            </a:extLst>
          </p:cNvPr>
          <p:cNvSpPr txBox="1">
            <a:spLocks noChangeArrowheads="1"/>
          </p:cNvSpPr>
          <p:nvPr/>
        </p:nvSpPr>
        <p:spPr bwMode="auto">
          <a:xfrm>
            <a:off x="5105400" y="1130300"/>
            <a:ext cx="25400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0066FF"/>
                </a:solidFill>
                <a:effectLst/>
                <a:latin typeface="Times New Roman" panose="02020603050405020304" pitchFamily="18" charset="0"/>
              </a:rPr>
              <a:t>Testing sequence input root directory. Spock assumes “test” and “train” are the directory names and both are below the same root directory (tidigits8k in this case)</a:t>
            </a:r>
          </a:p>
        </p:txBody>
      </p:sp>
      <p:sp>
        <p:nvSpPr>
          <p:cNvPr id="338951" name="Line 3079">
            <a:extLst>
              <a:ext uri="{FF2B5EF4-FFF2-40B4-BE49-F238E27FC236}">
                <a16:creationId xmlns:a16="http://schemas.microsoft.com/office/drawing/2014/main" id="{0822ADD9-0390-4ADD-959E-83E1AC3C3AA4}"/>
              </a:ext>
            </a:extLst>
          </p:cNvPr>
          <p:cNvSpPr>
            <a:spLocks noChangeShapeType="1"/>
          </p:cNvSpPr>
          <p:nvPr/>
        </p:nvSpPr>
        <p:spPr bwMode="auto">
          <a:xfrm>
            <a:off x="2667000" y="2514600"/>
            <a:ext cx="762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8952" name="Line 3080">
            <a:extLst>
              <a:ext uri="{FF2B5EF4-FFF2-40B4-BE49-F238E27FC236}">
                <a16:creationId xmlns:a16="http://schemas.microsoft.com/office/drawing/2014/main" id="{A16B7D44-973F-43EE-B198-BF066B247283}"/>
              </a:ext>
            </a:extLst>
          </p:cNvPr>
          <p:cNvSpPr>
            <a:spLocks noChangeShapeType="1"/>
          </p:cNvSpPr>
          <p:nvPr/>
        </p:nvSpPr>
        <p:spPr bwMode="auto">
          <a:xfrm flipH="1" flipV="1">
            <a:off x="3886200" y="1130300"/>
            <a:ext cx="1219200" cy="1079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8953" name="Text Box 3081">
            <a:extLst>
              <a:ext uri="{FF2B5EF4-FFF2-40B4-BE49-F238E27FC236}">
                <a16:creationId xmlns:a16="http://schemas.microsoft.com/office/drawing/2014/main" id="{F47B883E-F3AA-4DFB-A4A9-327019A59FB4}"/>
              </a:ext>
            </a:extLst>
          </p:cNvPr>
          <p:cNvSpPr txBox="1">
            <a:spLocks noChangeArrowheads="1"/>
          </p:cNvSpPr>
          <p:nvPr/>
        </p:nvSpPr>
        <p:spPr bwMode="auto">
          <a:xfrm>
            <a:off x="5105400" y="4357688"/>
            <a:ext cx="2540000" cy="20240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0066FF"/>
                </a:solidFill>
                <a:effectLst/>
                <a:latin typeface="Times New Roman" panose="02020603050405020304" pitchFamily="18" charset="0"/>
              </a:rPr>
              <a:t>Spock will recursively search all subdirectories below a “label” X directory and all files with extension WAV will be considered examples of X</a:t>
            </a:r>
          </a:p>
        </p:txBody>
      </p:sp>
      <p:sp>
        <p:nvSpPr>
          <p:cNvPr id="338954" name="Text Box 3082">
            <a:extLst>
              <a:ext uri="{FF2B5EF4-FFF2-40B4-BE49-F238E27FC236}">
                <a16:creationId xmlns:a16="http://schemas.microsoft.com/office/drawing/2014/main" id="{E93105BB-C596-47FC-A843-EE0FC0760398}"/>
              </a:ext>
            </a:extLst>
          </p:cNvPr>
          <p:cNvSpPr txBox="1">
            <a:spLocks noChangeArrowheads="1"/>
          </p:cNvSpPr>
          <p:nvPr/>
        </p:nvSpPr>
        <p:spPr bwMode="auto">
          <a:xfrm>
            <a:off x="5105400" y="3632200"/>
            <a:ext cx="25400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0066FF"/>
                </a:solidFill>
                <a:effectLst/>
                <a:latin typeface="Times New Roman" panose="02020603050405020304" pitchFamily="18" charset="0"/>
              </a:rPr>
              <a:t>“Label” directories</a:t>
            </a:r>
          </a:p>
        </p:txBody>
      </p:sp>
      <p:sp>
        <p:nvSpPr>
          <p:cNvPr id="338955" name="Line 3083">
            <a:extLst>
              <a:ext uri="{FF2B5EF4-FFF2-40B4-BE49-F238E27FC236}">
                <a16:creationId xmlns:a16="http://schemas.microsoft.com/office/drawing/2014/main" id="{22333460-07B0-4885-B6B4-7E835FEF140F}"/>
              </a:ext>
            </a:extLst>
          </p:cNvPr>
          <p:cNvSpPr>
            <a:spLocks noChangeShapeType="1"/>
          </p:cNvSpPr>
          <p:nvPr/>
        </p:nvSpPr>
        <p:spPr bwMode="auto">
          <a:xfrm flipH="1" flipV="1">
            <a:off x="4162425" y="2971800"/>
            <a:ext cx="942975"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8956" name="Line 3084">
            <a:extLst>
              <a:ext uri="{FF2B5EF4-FFF2-40B4-BE49-F238E27FC236}">
                <a16:creationId xmlns:a16="http://schemas.microsoft.com/office/drawing/2014/main" id="{6053D1FA-9792-4830-87C2-BC2FA45D401E}"/>
              </a:ext>
            </a:extLst>
          </p:cNvPr>
          <p:cNvSpPr>
            <a:spLocks noChangeShapeType="1"/>
          </p:cNvSpPr>
          <p:nvPr/>
        </p:nvSpPr>
        <p:spPr bwMode="auto">
          <a:xfrm flipH="1">
            <a:off x="4162425" y="3810000"/>
            <a:ext cx="942975" cy="236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8957" name="Line 3085">
            <a:extLst>
              <a:ext uri="{FF2B5EF4-FFF2-40B4-BE49-F238E27FC236}">
                <a16:creationId xmlns:a16="http://schemas.microsoft.com/office/drawing/2014/main" id="{FB884678-5A84-4A96-9625-07CBCAD6C10C}"/>
              </a:ext>
            </a:extLst>
          </p:cNvPr>
          <p:cNvSpPr>
            <a:spLocks noChangeShapeType="1"/>
          </p:cNvSpPr>
          <p:nvPr/>
        </p:nvSpPr>
        <p:spPr bwMode="auto">
          <a:xfrm flipH="1" flipV="1">
            <a:off x="4572000" y="4648200"/>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8" name="Group 38">
            <a:extLst>
              <a:ext uri="{FF2B5EF4-FFF2-40B4-BE49-F238E27FC236}">
                <a16:creationId xmlns:a16="http://schemas.microsoft.com/office/drawing/2014/main" id="{DA4B7691-0AE5-42CC-AB4C-7CA7EE02ACEE}"/>
              </a:ext>
            </a:extLst>
          </p:cNvPr>
          <p:cNvGrpSpPr>
            <a:grpSpLocks/>
          </p:cNvGrpSpPr>
          <p:nvPr/>
        </p:nvGrpSpPr>
        <p:grpSpPr bwMode="auto">
          <a:xfrm>
            <a:off x="381000" y="366713"/>
            <a:ext cx="8150225" cy="6229350"/>
            <a:chOff x="240" y="231"/>
            <a:chExt cx="5134" cy="3924"/>
          </a:xfrm>
        </p:grpSpPr>
        <p:pic>
          <p:nvPicPr>
            <p:cNvPr id="337926" name="Picture 6">
              <a:extLst>
                <a:ext uri="{FF2B5EF4-FFF2-40B4-BE49-F238E27FC236}">
                  <a16:creationId xmlns:a16="http://schemas.microsoft.com/office/drawing/2014/main" id="{D14425ED-A7BF-4972-8D87-DCEFBC59F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 y="231"/>
              <a:ext cx="1602" cy="3864"/>
            </a:xfrm>
            <a:prstGeom prst="rect">
              <a:avLst/>
            </a:prstGeom>
            <a:noFill/>
            <a:extLst>
              <a:ext uri="{909E8E84-426E-40DD-AFC4-6F175D3DCCD1}">
                <a14:hiddenFill xmlns:a14="http://schemas.microsoft.com/office/drawing/2010/main">
                  <a:solidFill>
                    <a:srgbClr val="FFFFFF"/>
                  </a:solidFill>
                </a14:hiddenFill>
              </a:ext>
            </a:extLst>
          </p:spPr>
        </p:pic>
        <p:sp>
          <p:nvSpPr>
            <p:cNvPr id="337927" name="Text Box 7">
              <a:extLst>
                <a:ext uri="{FF2B5EF4-FFF2-40B4-BE49-F238E27FC236}">
                  <a16:creationId xmlns:a16="http://schemas.microsoft.com/office/drawing/2014/main" id="{118B34C9-D002-42F0-8DFD-4557ED87B058}"/>
                </a:ext>
              </a:extLst>
            </p:cNvPr>
            <p:cNvSpPr txBox="1">
              <a:spLocks noChangeArrowheads="1"/>
            </p:cNvSpPr>
            <p:nvPr/>
          </p:nvSpPr>
          <p:spPr bwMode="auto">
            <a:xfrm>
              <a:off x="384" y="216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accent1"/>
                  </a:solidFill>
                  <a:effectLst>
                    <a:outerShdw blurRad="38100" dist="38100" dir="2700000" algn="tl">
                      <a:srgbClr val="C0C0C0"/>
                    </a:outerShdw>
                  </a:effectLst>
                </a:rPr>
                <a:t>HMM topology</a:t>
              </a:r>
            </a:p>
          </p:txBody>
        </p:sp>
        <p:sp>
          <p:nvSpPr>
            <p:cNvPr id="337928" name="Text Box 8">
              <a:extLst>
                <a:ext uri="{FF2B5EF4-FFF2-40B4-BE49-F238E27FC236}">
                  <a16:creationId xmlns:a16="http://schemas.microsoft.com/office/drawing/2014/main" id="{06BAE400-5AC6-4CC4-8F1E-3A49984D092F}"/>
                </a:ext>
              </a:extLst>
            </p:cNvPr>
            <p:cNvSpPr txBox="1">
              <a:spLocks noChangeArrowheads="1"/>
            </p:cNvSpPr>
            <p:nvPr/>
          </p:nvSpPr>
          <p:spPr bwMode="auto">
            <a:xfrm>
              <a:off x="384" y="912"/>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accent1"/>
                  </a:solidFill>
                  <a:effectLst>
                    <a:outerShdw blurRad="38100" dist="38100" dir="2700000" algn="tl">
                      <a:srgbClr val="C0C0C0"/>
                    </a:outerShdw>
                  </a:effectLst>
                </a:rPr>
                <a:t>feature identifier</a:t>
              </a:r>
            </a:p>
          </p:txBody>
        </p:sp>
        <p:sp>
          <p:nvSpPr>
            <p:cNvPr id="337929" name="Text Box 9">
              <a:extLst>
                <a:ext uri="{FF2B5EF4-FFF2-40B4-BE49-F238E27FC236}">
                  <a16:creationId xmlns:a16="http://schemas.microsoft.com/office/drawing/2014/main" id="{3C09F318-4DD8-48FE-B609-F1D604525FBF}"/>
                </a:ext>
              </a:extLst>
            </p:cNvPr>
            <p:cNvSpPr txBox="1">
              <a:spLocks noChangeArrowheads="1"/>
            </p:cNvSpPr>
            <p:nvPr/>
          </p:nvSpPr>
          <p:spPr bwMode="auto">
            <a:xfrm>
              <a:off x="240" y="3456"/>
              <a:ext cx="134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accent1"/>
                  </a:solidFill>
                  <a:effectLst>
                    <a:outerShdw blurRad="38100" dist="38100" dir="2700000" algn="tl">
                      <a:srgbClr val="C0C0C0"/>
                    </a:outerShdw>
                  </a:effectLst>
                </a:rPr>
                <a:t>Text files that list waveform files location</a:t>
              </a:r>
            </a:p>
          </p:txBody>
        </p:sp>
        <p:sp>
          <p:nvSpPr>
            <p:cNvPr id="337930" name="Text Box 10">
              <a:extLst>
                <a:ext uri="{FF2B5EF4-FFF2-40B4-BE49-F238E27FC236}">
                  <a16:creationId xmlns:a16="http://schemas.microsoft.com/office/drawing/2014/main" id="{8C16B9EE-BF6B-4FB2-ACBD-E9F84C7DC12C}"/>
                </a:ext>
              </a:extLst>
            </p:cNvPr>
            <p:cNvSpPr txBox="1">
              <a:spLocks noChangeArrowheads="1"/>
            </p:cNvSpPr>
            <p:nvPr/>
          </p:nvSpPr>
          <p:spPr bwMode="auto">
            <a:xfrm>
              <a:off x="400" y="2880"/>
              <a:ext cx="11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accent1"/>
                  </a:solidFill>
                  <a:effectLst>
                    <a:outerShdw blurRad="38100" dist="38100" dir="2700000" algn="tl">
                      <a:srgbClr val="C0C0C0"/>
                    </a:outerShdw>
                  </a:effectLst>
                </a:rPr>
                <a:t>HMM training algorithm</a:t>
              </a:r>
            </a:p>
          </p:txBody>
        </p:sp>
        <p:sp>
          <p:nvSpPr>
            <p:cNvPr id="337931" name="Text Box 11">
              <a:extLst>
                <a:ext uri="{FF2B5EF4-FFF2-40B4-BE49-F238E27FC236}">
                  <a16:creationId xmlns:a16="http://schemas.microsoft.com/office/drawing/2014/main" id="{38049271-DC65-4A29-8EEA-587EAD7D13C8}"/>
                </a:ext>
              </a:extLst>
            </p:cNvPr>
            <p:cNvSpPr txBox="1">
              <a:spLocks noChangeArrowheads="1"/>
            </p:cNvSpPr>
            <p:nvPr/>
          </p:nvSpPr>
          <p:spPr bwMode="auto">
            <a:xfrm>
              <a:off x="528" y="432"/>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chemeClr val="accent1"/>
                  </a:solidFill>
                  <a:effectLst>
                    <a:outerShdw blurRad="38100" dist="38100" dir="2700000" algn="tl">
                      <a:srgbClr val="C0C0C0"/>
                    </a:outerShdw>
                  </a:effectLst>
                </a:rPr>
                <a:t>database</a:t>
              </a:r>
            </a:p>
          </p:txBody>
        </p:sp>
        <p:sp>
          <p:nvSpPr>
            <p:cNvPr id="337932" name="Line 12">
              <a:extLst>
                <a:ext uri="{FF2B5EF4-FFF2-40B4-BE49-F238E27FC236}">
                  <a16:creationId xmlns:a16="http://schemas.microsoft.com/office/drawing/2014/main" id="{5DF6A378-3166-4482-802E-54C6428DD738}"/>
                </a:ext>
              </a:extLst>
            </p:cNvPr>
            <p:cNvSpPr>
              <a:spLocks noChangeShapeType="1"/>
            </p:cNvSpPr>
            <p:nvPr/>
          </p:nvSpPr>
          <p:spPr bwMode="auto">
            <a:xfrm flipV="1">
              <a:off x="1200" y="344"/>
              <a:ext cx="384" cy="1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7933" name="Line 13">
              <a:extLst>
                <a:ext uri="{FF2B5EF4-FFF2-40B4-BE49-F238E27FC236}">
                  <a16:creationId xmlns:a16="http://schemas.microsoft.com/office/drawing/2014/main" id="{5ACDA5A5-37B5-4F53-B06D-A16A30D5B390}"/>
                </a:ext>
              </a:extLst>
            </p:cNvPr>
            <p:cNvSpPr>
              <a:spLocks noChangeShapeType="1"/>
            </p:cNvSpPr>
            <p:nvPr/>
          </p:nvSpPr>
          <p:spPr bwMode="auto">
            <a:xfrm flipV="1">
              <a:off x="1104" y="432"/>
              <a:ext cx="624"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7934" name="Line 14">
              <a:extLst>
                <a:ext uri="{FF2B5EF4-FFF2-40B4-BE49-F238E27FC236}">
                  <a16:creationId xmlns:a16="http://schemas.microsoft.com/office/drawing/2014/main" id="{972C28AB-1B3B-455E-98D7-CF49C11E20D2}"/>
                </a:ext>
              </a:extLst>
            </p:cNvPr>
            <p:cNvSpPr>
              <a:spLocks noChangeShapeType="1"/>
            </p:cNvSpPr>
            <p:nvPr/>
          </p:nvSpPr>
          <p:spPr bwMode="auto">
            <a:xfrm>
              <a:off x="1104" y="1143"/>
              <a:ext cx="720" cy="10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35" name="Line 15">
              <a:extLst>
                <a:ext uri="{FF2B5EF4-FFF2-40B4-BE49-F238E27FC236}">
                  <a16:creationId xmlns:a16="http://schemas.microsoft.com/office/drawing/2014/main" id="{875EBE52-8C03-4FFD-90E0-529CB54DB1DD}"/>
                </a:ext>
              </a:extLst>
            </p:cNvPr>
            <p:cNvSpPr>
              <a:spLocks noChangeShapeType="1"/>
            </p:cNvSpPr>
            <p:nvPr/>
          </p:nvSpPr>
          <p:spPr bwMode="auto">
            <a:xfrm flipV="1">
              <a:off x="1104" y="1056"/>
              <a:ext cx="912"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7936" name="Line 16">
              <a:extLst>
                <a:ext uri="{FF2B5EF4-FFF2-40B4-BE49-F238E27FC236}">
                  <a16:creationId xmlns:a16="http://schemas.microsoft.com/office/drawing/2014/main" id="{16EBE6D4-B708-4860-BF9E-64975D1BC953}"/>
                </a:ext>
              </a:extLst>
            </p:cNvPr>
            <p:cNvSpPr>
              <a:spLocks noChangeShapeType="1"/>
            </p:cNvSpPr>
            <p:nvPr/>
          </p:nvSpPr>
          <p:spPr bwMode="auto">
            <a:xfrm>
              <a:off x="1104" y="2391"/>
              <a:ext cx="912" cy="3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38" name="Line 18">
              <a:extLst>
                <a:ext uri="{FF2B5EF4-FFF2-40B4-BE49-F238E27FC236}">
                  <a16:creationId xmlns:a16="http://schemas.microsoft.com/office/drawing/2014/main" id="{7BAF12A3-811A-406D-9E3B-88EB57A30085}"/>
                </a:ext>
              </a:extLst>
            </p:cNvPr>
            <p:cNvSpPr>
              <a:spLocks noChangeShapeType="1"/>
            </p:cNvSpPr>
            <p:nvPr/>
          </p:nvSpPr>
          <p:spPr bwMode="auto">
            <a:xfrm flipV="1">
              <a:off x="1344" y="1143"/>
              <a:ext cx="816" cy="16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39" name="Line 19">
              <a:extLst>
                <a:ext uri="{FF2B5EF4-FFF2-40B4-BE49-F238E27FC236}">
                  <a16:creationId xmlns:a16="http://schemas.microsoft.com/office/drawing/2014/main" id="{0A8120B5-9EAA-4A5D-A885-0543AE3F2183}"/>
                </a:ext>
              </a:extLst>
            </p:cNvPr>
            <p:cNvSpPr>
              <a:spLocks noChangeShapeType="1"/>
            </p:cNvSpPr>
            <p:nvPr/>
          </p:nvSpPr>
          <p:spPr bwMode="auto">
            <a:xfrm flipV="1">
              <a:off x="1344" y="3072"/>
              <a:ext cx="81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40" name="Text Box 20">
              <a:extLst>
                <a:ext uri="{FF2B5EF4-FFF2-40B4-BE49-F238E27FC236}">
                  <a16:creationId xmlns:a16="http://schemas.microsoft.com/office/drawing/2014/main" id="{D1B7B443-4F8A-43D1-AC87-0C53B88A5137}"/>
                </a:ext>
              </a:extLst>
            </p:cNvPr>
            <p:cNvSpPr txBox="1">
              <a:spLocks noChangeArrowheads="1"/>
            </p:cNvSpPr>
            <p:nvPr/>
          </p:nvSpPr>
          <p:spPr bwMode="auto">
            <a:xfrm>
              <a:off x="240" y="1411"/>
              <a:ext cx="13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accent1"/>
                  </a:solidFill>
                  <a:effectLst>
                    <a:outerShdw blurRad="38100" dist="38100" dir="2700000" algn="tl">
                      <a:srgbClr val="C0C0C0"/>
                    </a:outerShdw>
                  </a:effectLst>
                </a:rPr>
                <a:t># of Gaussians per mixture</a:t>
              </a:r>
            </a:p>
          </p:txBody>
        </p:sp>
        <p:sp>
          <p:nvSpPr>
            <p:cNvPr id="337941" name="Line 21">
              <a:extLst>
                <a:ext uri="{FF2B5EF4-FFF2-40B4-BE49-F238E27FC236}">
                  <a16:creationId xmlns:a16="http://schemas.microsoft.com/office/drawing/2014/main" id="{5EE3E98E-BC5E-4312-9EDB-25AF8DF4852E}"/>
                </a:ext>
              </a:extLst>
            </p:cNvPr>
            <p:cNvSpPr>
              <a:spLocks noChangeShapeType="1"/>
            </p:cNvSpPr>
            <p:nvPr/>
          </p:nvSpPr>
          <p:spPr bwMode="auto">
            <a:xfrm>
              <a:off x="1200" y="1728"/>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7942" name="Line 22">
              <a:extLst>
                <a:ext uri="{FF2B5EF4-FFF2-40B4-BE49-F238E27FC236}">
                  <a16:creationId xmlns:a16="http://schemas.microsoft.com/office/drawing/2014/main" id="{C6D99549-3909-4467-BB33-CFA5F7A84896}"/>
                </a:ext>
              </a:extLst>
            </p:cNvPr>
            <p:cNvSpPr>
              <a:spLocks noChangeShapeType="1"/>
            </p:cNvSpPr>
            <p:nvPr/>
          </p:nvSpPr>
          <p:spPr bwMode="auto">
            <a:xfrm>
              <a:off x="1488" y="3792"/>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43" name="Text Box 23">
              <a:extLst>
                <a:ext uri="{FF2B5EF4-FFF2-40B4-BE49-F238E27FC236}">
                  <a16:creationId xmlns:a16="http://schemas.microsoft.com/office/drawing/2014/main" id="{516BF788-BF16-497C-A64E-14A0691C64C6}"/>
                </a:ext>
              </a:extLst>
            </p:cNvPr>
            <p:cNvSpPr txBox="1">
              <a:spLocks noChangeArrowheads="1"/>
            </p:cNvSpPr>
            <p:nvPr/>
          </p:nvSpPr>
          <p:spPr bwMode="auto">
            <a:xfrm>
              <a:off x="3408" y="1411"/>
              <a:ext cx="160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rgbClr val="0066FF"/>
                  </a:solidFill>
                  <a:effectLst/>
                  <a:latin typeface="Times New Roman" panose="02020603050405020304" pitchFamily="18" charset="0"/>
                </a:rPr>
                <a:t>FEA files with features</a:t>
              </a:r>
            </a:p>
          </p:txBody>
        </p:sp>
        <p:sp>
          <p:nvSpPr>
            <p:cNvPr id="337945" name="Text Box 25">
              <a:extLst>
                <a:ext uri="{FF2B5EF4-FFF2-40B4-BE49-F238E27FC236}">
                  <a16:creationId xmlns:a16="http://schemas.microsoft.com/office/drawing/2014/main" id="{DAFF5C14-5FC8-4A8B-A2F1-43C7123A8A0E}"/>
                </a:ext>
              </a:extLst>
            </p:cNvPr>
            <p:cNvSpPr txBox="1">
              <a:spLocks noChangeArrowheads="1"/>
            </p:cNvSpPr>
            <p:nvPr/>
          </p:nvSpPr>
          <p:spPr bwMode="auto">
            <a:xfrm>
              <a:off x="3408" y="2880"/>
              <a:ext cx="1966" cy="1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0066FF"/>
                  </a:solidFill>
                  <a:effectLst/>
                  <a:latin typeface="Times New Roman" panose="02020603050405020304" pitchFamily="18" charset="0"/>
                </a:rPr>
                <a:t>Results: CMF confusion matrix, DTL lattice files (one with errors, other with matches) and summary. In “train” are stored the results obtained with data used for training models and in “test” for testing sequence</a:t>
              </a:r>
            </a:p>
          </p:txBody>
        </p:sp>
        <p:sp>
          <p:nvSpPr>
            <p:cNvPr id="337949" name="Text Box 29">
              <a:extLst>
                <a:ext uri="{FF2B5EF4-FFF2-40B4-BE49-F238E27FC236}">
                  <a16:creationId xmlns:a16="http://schemas.microsoft.com/office/drawing/2014/main" id="{0BF2FD37-1508-42A9-A19C-AB81F79CDB4E}"/>
                </a:ext>
              </a:extLst>
            </p:cNvPr>
            <p:cNvSpPr txBox="1">
              <a:spLocks noChangeArrowheads="1"/>
            </p:cNvSpPr>
            <p:nvPr/>
          </p:nvSpPr>
          <p:spPr bwMode="auto">
            <a:xfrm>
              <a:off x="3194" y="608"/>
              <a:ext cx="1600" cy="5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0066FF"/>
                  </a:solidFill>
                  <a:effectLst/>
                  <a:latin typeface="Times New Roman" panose="02020603050405020304" pitchFamily="18" charset="0"/>
                </a:rPr>
                <a:t>tableForScoring.TBL (used for organizing confusion matrix labels)</a:t>
              </a:r>
            </a:p>
          </p:txBody>
        </p:sp>
        <p:sp>
          <p:nvSpPr>
            <p:cNvPr id="337950" name="Text Box 30">
              <a:extLst>
                <a:ext uri="{FF2B5EF4-FFF2-40B4-BE49-F238E27FC236}">
                  <a16:creationId xmlns:a16="http://schemas.microsoft.com/office/drawing/2014/main" id="{1CC557C6-A44B-4A30-97AE-8BD56A575163}"/>
                </a:ext>
              </a:extLst>
            </p:cNvPr>
            <p:cNvSpPr txBox="1">
              <a:spLocks noChangeArrowheads="1"/>
            </p:cNvSpPr>
            <p:nvPr/>
          </p:nvSpPr>
          <p:spPr bwMode="auto">
            <a:xfrm>
              <a:off x="3552" y="1920"/>
              <a:ext cx="1600" cy="7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0066FF"/>
                  </a:solidFill>
                  <a:effectLst/>
                  <a:latin typeface="Times New Roman" panose="02020603050405020304" pitchFamily="18" charset="0"/>
                </a:rPr>
                <a:t>hmms.zip (file with models) and HMMReestimation.log (training information)</a:t>
              </a:r>
            </a:p>
          </p:txBody>
        </p:sp>
        <p:sp>
          <p:nvSpPr>
            <p:cNvPr id="337951" name="Line 31">
              <a:extLst>
                <a:ext uri="{FF2B5EF4-FFF2-40B4-BE49-F238E27FC236}">
                  <a16:creationId xmlns:a16="http://schemas.microsoft.com/office/drawing/2014/main" id="{7C565463-5054-477B-ACA0-295ACE112B8F}"/>
                </a:ext>
              </a:extLst>
            </p:cNvPr>
            <p:cNvSpPr>
              <a:spLocks noChangeShapeType="1"/>
            </p:cNvSpPr>
            <p:nvPr/>
          </p:nvSpPr>
          <p:spPr bwMode="auto">
            <a:xfrm flipH="1" flipV="1">
              <a:off x="2352" y="432"/>
              <a:ext cx="834"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52" name="Line 32">
              <a:extLst>
                <a:ext uri="{FF2B5EF4-FFF2-40B4-BE49-F238E27FC236}">
                  <a16:creationId xmlns:a16="http://schemas.microsoft.com/office/drawing/2014/main" id="{7DEB646C-9BBE-4754-B65B-621C11BDB770}"/>
                </a:ext>
              </a:extLst>
            </p:cNvPr>
            <p:cNvSpPr>
              <a:spLocks noChangeShapeType="1"/>
            </p:cNvSpPr>
            <p:nvPr/>
          </p:nvSpPr>
          <p:spPr bwMode="auto">
            <a:xfrm flipH="1">
              <a:off x="2248" y="912"/>
              <a:ext cx="930"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53" name="Line 33">
              <a:extLst>
                <a:ext uri="{FF2B5EF4-FFF2-40B4-BE49-F238E27FC236}">
                  <a16:creationId xmlns:a16="http://schemas.microsoft.com/office/drawing/2014/main" id="{8E44F520-5207-4D06-9A2D-D9D77B5BDD0F}"/>
                </a:ext>
              </a:extLst>
            </p:cNvPr>
            <p:cNvSpPr>
              <a:spLocks noChangeShapeType="1"/>
            </p:cNvSpPr>
            <p:nvPr/>
          </p:nvSpPr>
          <p:spPr bwMode="auto">
            <a:xfrm flipH="1" flipV="1">
              <a:off x="2496" y="768"/>
              <a:ext cx="912"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54" name="Line 34">
              <a:extLst>
                <a:ext uri="{FF2B5EF4-FFF2-40B4-BE49-F238E27FC236}">
                  <a16:creationId xmlns:a16="http://schemas.microsoft.com/office/drawing/2014/main" id="{6F2F6F45-D990-4368-AC98-589D45C24393}"/>
                </a:ext>
              </a:extLst>
            </p:cNvPr>
            <p:cNvSpPr>
              <a:spLocks noChangeShapeType="1"/>
            </p:cNvSpPr>
            <p:nvPr/>
          </p:nvSpPr>
          <p:spPr bwMode="auto">
            <a:xfrm flipH="1">
              <a:off x="2496" y="1536"/>
              <a:ext cx="912"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55" name="Line 35">
              <a:extLst>
                <a:ext uri="{FF2B5EF4-FFF2-40B4-BE49-F238E27FC236}">
                  <a16:creationId xmlns:a16="http://schemas.microsoft.com/office/drawing/2014/main" id="{A55D825E-3860-4202-A522-7690485C6749}"/>
                </a:ext>
              </a:extLst>
            </p:cNvPr>
            <p:cNvSpPr>
              <a:spLocks noChangeShapeType="1"/>
            </p:cNvSpPr>
            <p:nvPr/>
          </p:nvSpPr>
          <p:spPr bwMode="auto">
            <a:xfrm flipH="1" flipV="1">
              <a:off x="2496" y="1648"/>
              <a:ext cx="1056" cy="6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7956" name="Line 36">
              <a:extLst>
                <a:ext uri="{FF2B5EF4-FFF2-40B4-BE49-F238E27FC236}">
                  <a16:creationId xmlns:a16="http://schemas.microsoft.com/office/drawing/2014/main" id="{246A1769-F45D-40EE-BD0B-423BB00870D1}"/>
                </a:ext>
              </a:extLst>
            </p:cNvPr>
            <p:cNvSpPr>
              <a:spLocks noChangeShapeType="1"/>
            </p:cNvSpPr>
            <p:nvPr/>
          </p:nvSpPr>
          <p:spPr bwMode="auto">
            <a:xfrm flipH="1" flipV="1">
              <a:off x="2784" y="1600"/>
              <a:ext cx="624" cy="16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7957" name="Line 37">
              <a:extLst>
                <a:ext uri="{FF2B5EF4-FFF2-40B4-BE49-F238E27FC236}">
                  <a16:creationId xmlns:a16="http://schemas.microsoft.com/office/drawing/2014/main" id="{87FD50A4-AE99-462C-B3AC-1278FEF54540}"/>
                </a:ext>
              </a:extLst>
            </p:cNvPr>
            <p:cNvSpPr>
              <a:spLocks noChangeShapeType="1"/>
            </p:cNvSpPr>
            <p:nvPr/>
          </p:nvSpPr>
          <p:spPr bwMode="auto">
            <a:xfrm flipH="1">
              <a:off x="2784" y="3228"/>
              <a:ext cx="624" cy="3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37922" name="Rectangle 2">
            <a:extLst>
              <a:ext uri="{FF2B5EF4-FFF2-40B4-BE49-F238E27FC236}">
                <a16:creationId xmlns:a16="http://schemas.microsoft.com/office/drawing/2014/main" id="{CCFE22D0-BF44-4122-ABC9-56B23A3D8D74}"/>
              </a:ext>
            </a:extLst>
          </p:cNvPr>
          <p:cNvSpPr>
            <a:spLocks noGrp="1" noChangeArrowheads="1"/>
          </p:cNvSpPr>
          <p:nvPr>
            <p:ph type="title"/>
          </p:nvPr>
        </p:nvSpPr>
        <p:spPr>
          <a:xfrm>
            <a:off x="4162425" y="366713"/>
            <a:ext cx="4752975" cy="442912"/>
          </a:xfrm>
        </p:spPr>
        <p:txBody>
          <a:bodyPr/>
          <a:lstStyle/>
          <a:p>
            <a:pPr algn="ctr"/>
            <a:r>
              <a:rPr lang="en-US" altLang="en-US" sz="2800"/>
              <a:t>Output path structure</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1026">
            <a:extLst>
              <a:ext uri="{FF2B5EF4-FFF2-40B4-BE49-F238E27FC236}">
                <a16:creationId xmlns:a16="http://schemas.microsoft.com/office/drawing/2014/main" id="{F50E5B0A-B341-4849-B919-5106CF0D0D0B}"/>
              </a:ext>
            </a:extLst>
          </p:cNvPr>
          <p:cNvSpPr>
            <a:spLocks noGrp="1" noChangeArrowheads="1"/>
          </p:cNvSpPr>
          <p:nvPr>
            <p:ph type="title"/>
          </p:nvPr>
        </p:nvSpPr>
        <p:spPr>
          <a:xfrm>
            <a:off x="609600" y="533400"/>
            <a:ext cx="7772400" cy="838200"/>
          </a:xfrm>
        </p:spPr>
        <p:txBody>
          <a:bodyPr/>
          <a:lstStyle/>
          <a:p>
            <a:pPr algn="ctr"/>
            <a:r>
              <a:rPr lang="en-US" altLang="en-US">
                <a:effectLst>
                  <a:outerShdw blurRad="38100" dist="38100" dir="2700000" algn="tl">
                    <a:srgbClr val="C0C0C0"/>
                  </a:outerShdw>
                </a:effectLst>
                <a:latin typeface="Arial" panose="020B0604020202020204" pitchFamily="34" charset="0"/>
              </a:rPr>
              <a:t>Getting a summary of results</a:t>
            </a:r>
          </a:p>
        </p:txBody>
      </p:sp>
      <p:graphicFrame>
        <p:nvGraphicFramePr>
          <p:cNvPr id="350211" name="Object 1027">
            <a:extLst>
              <a:ext uri="{FF2B5EF4-FFF2-40B4-BE49-F238E27FC236}">
                <a16:creationId xmlns:a16="http://schemas.microsoft.com/office/drawing/2014/main" id="{B90B7612-702C-4C1E-AE2F-69ADE3105100}"/>
              </a:ext>
            </a:extLst>
          </p:cNvPr>
          <p:cNvGraphicFramePr>
            <a:graphicFrameLocks noChangeAspect="1"/>
          </p:cNvGraphicFramePr>
          <p:nvPr/>
        </p:nvGraphicFramePr>
        <p:xfrm>
          <a:off x="609600" y="1676400"/>
          <a:ext cx="8229600" cy="4325938"/>
        </p:xfrm>
        <a:graphic>
          <a:graphicData uri="http://schemas.openxmlformats.org/presentationml/2006/ole">
            <mc:AlternateContent xmlns:mc="http://schemas.openxmlformats.org/markup-compatibility/2006">
              <mc:Choice xmlns:v="urn:schemas-microsoft-com:vml" Requires="v">
                <p:oleObj spid="_x0000_s350212" name="Worksheet" r:id="rId3" imgW="6286805" imgH="3305556" progId="Excel.Sheet.8">
                  <p:embed/>
                </p:oleObj>
              </mc:Choice>
              <mc:Fallback>
                <p:oleObj name="Worksheet" r:id="rId3" imgW="6286805" imgH="3305556" progId="Excel.Sheet.8">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8229600" cy="432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23162CC2-47E6-4A89-8FCB-C5BBA52B08DD}"/>
              </a:ext>
            </a:extLst>
          </p:cNvPr>
          <p:cNvSpPr>
            <a:spLocks noGrp="1" noChangeArrowheads="1"/>
          </p:cNvSpPr>
          <p:nvPr>
            <p:ph type="title"/>
          </p:nvPr>
        </p:nvSpPr>
        <p:spPr>
          <a:xfrm>
            <a:off x="609600" y="228600"/>
            <a:ext cx="7772400" cy="1143000"/>
          </a:xfrm>
        </p:spPr>
        <p:txBody>
          <a:bodyPr/>
          <a:lstStyle/>
          <a:p>
            <a:pPr algn="ctr"/>
            <a:r>
              <a:rPr lang="en-US" altLang="en-US"/>
              <a:t>Outline</a:t>
            </a:r>
          </a:p>
        </p:txBody>
      </p:sp>
      <p:sp>
        <p:nvSpPr>
          <p:cNvPr id="314371" name="Text Box 3">
            <a:extLst>
              <a:ext uri="{FF2B5EF4-FFF2-40B4-BE49-F238E27FC236}">
                <a16:creationId xmlns:a16="http://schemas.microsoft.com/office/drawing/2014/main" id="{D272466C-4CE8-4BAA-95A1-83037006F4E9}"/>
              </a:ext>
            </a:extLst>
          </p:cNvPr>
          <p:cNvSpPr txBox="1">
            <a:spLocks noChangeArrowheads="1"/>
          </p:cNvSpPr>
          <p:nvPr/>
        </p:nvSpPr>
        <p:spPr bwMode="auto">
          <a:xfrm>
            <a:off x="1219200" y="1371600"/>
            <a:ext cx="67056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noProof="1">
                <a:solidFill>
                  <a:schemeClr val="tx1"/>
                </a:solidFill>
                <a:effectLst/>
                <a:latin typeface="Times New Roman" panose="02020603050405020304" pitchFamily="18" charset="0"/>
                <a:sym typeface="Wingdings" panose="05000000000000000000" pitchFamily="2" charset="2"/>
              </a:rPr>
              <a:t></a:t>
            </a:r>
            <a:r>
              <a:rPr lang="en-US" altLang="en-US" sz="2400">
                <a:solidFill>
                  <a:schemeClr val="tx1"/>
                </a:solidFill>
                <a:effectLst>
                  <a:outerShdw blurRad="38100" dist="38100" dir="2700000" algn="tl">
                    <a:srgbClr val="C0C0C0"/>
                  </a:outerShdw>
                </a:effectLst>
              </a:rPr>
              <a:t> Why speech recognition is a difficult task</a:t>
            </a:r>
          </a:p>
          <a:p>
            <a:pPr algn="l"/>
            <a:r>
              <a:rPr lang="en-US" altLang="en-US" sz="2400" noProof="1">
                <a:solidFill>
                  <a:schemeClr val="tx1"/>
                </a:solidFill>
                <a:effectLst/>
                <a:latin typeface="Times New Roman" panose="02020603050405020304" pitchFamily="18" charset="0"/>
                <a:sym typeface="Wingdings" panose="05000000000000000000" pitchFamily="2" charset="2"/>
              </a:rPr>
              <a:t></a:t>
            </a:r>
            <a:r>
              <a:rPr lang="en-US" altLang="en-US" sz="2400">
                <a:solidFill>
                  <a:schemeClr val="tx1"/>
                </a:solidFill>
                <a:effectLst>
                  <a:outerShdw blurRad="38100" dist="38100" dir="2700000" algn="tl">
                    <a:srgbClr val="C0C0C0"/>
                  </a:outerShdw>
                </a:effectLst>
              </a:rPr>
              <a:t> State of the art for digits recognition</a:t>
            </a:r>
          </a:p>
          <a:p>
            <a:pPr algn="l"/>
            <a:r>
              <a:rPr lang="en-US" altLang="en-US" sz="2400" noProof="1">
                <a:solidFill>
                  <a:schemeClr val="tx1"/>
                </a:solidFill>
                <a:effectLst/>
                <a:latin typeface="Times New Roman" panose="02020603050405020304" pitchFamily="18" charset="0"/>
                <a:sym typeface="Wingdings" panose="05000000000000000000" pitchFamily="2" charset="2"/>
              </a:rPr>
              <a:t></a:t>
            </a:r>
            <a:r>
              <a:rPr lang="en-US" altLang="en-US" sz="2400">
                <a:solidFill>
                  <a:schemeClr val="tx1"/>
                </a:solidFill>
                <a:effectLst>
                  <a:outerShdw blurRad="38100" dist="38100" dir="2700000" algn="tl">
                    <a:srgbClr val="C0C0C0"/>
                  </a:outerShdw>
                </a:effectLst>
              </a:rPr>
              <a:t> Example of using Spock</a:t>
            </a:r>
          </a:p>
          <a:p>
            <a:pPr algn="l"/>
            <a:r>
              <a:rPr lang="en-US" altLang="en-US" sz="2400" noProof="1">
                <a:solidFill>
                  <a:schemeClr val="tx1"/>
                </a:solidFill>
                <a:effectLst/>
                <a:latin typeface="Times New Roman" panose="02020603050405020304" pitchFamily="18" charset="0"/>
                <a:sym typeface="Wingdings" panose="05000000000000000000" pitchFamily="2" charset="2"/>
              </a:rPr>
              <a:t></a:t>
            </a:r>
            <a:r>
              <a:rPr lang="en-US" altLang="en-US" sz="2400">
                <a:solidFill>
                  <a:schemeClr val="tx1"/>
                </a:solidFill>
                <a:effectLst>
                  <a:outerShdw blurRad="38100" dist="38100" dir="2700000" algn="tl">
                    <a:srgbClr val="C0C0C0"/>
                  </a:outerShdw>
                </a:effectLst>
              </a:rPr>
              <a:t> Some details of front end and HMM algorithms</a:t>
            </a:r>
          </a:p>
          <a:p>
            <a:pPr algn="l"/>
            <a:r>
              <a:rPr lang="en-US" altLang="en-US" sz="2400" noProof="1">
                <a:solidFill>
                  <a:schemeClr val="tx1"/>
                </a:solidFill>
                <a:effectLst/>
                <a:latin typeface="Times New Roman" panose="02020603050405020304" pitchFamily="18" charset="0"/>
                <a:sym typeface="Wingdings" panose="05000000000000000000" pitchFamily="2" charset="2"/>
              </a:rPr>
              <a:t></a:t>
            </a:r>
            <a:r>
              <a:rPr lang="en-US" altLang="en-US" sz="2400">
                <a:solidFill>
                  <a:schemeClr val="tx1"/>
                </a:solidFill>
                <a:effectLst>
                  <a:outerShdw blurRad="38100" dist="38100" dir="2700000" algn="tl">
                    <a:srgbClr val="C0C0C0"/>
                  </a:outerShdw>
                </a:effectLst>
              </a:rPr>
              <a:t> More about Spock</a:t>
            </a:r>
          </a:p>
          <a:p>
            <a:pPr algn="l"/>
            <a:r>
              <a:rPr lang="en-US" altLang="en-US" sz="2400" noProof="1">
                <a:solidFill>
                  <a:schemeClr val="tx1"/>
                </a:solidFill>
                <a:effectLst/>
                <a:latin typeface="Times New Roman" panose="02020603050405020304" pitchFamily="18" charset="0"/>
                <a:sym typeface="Wingdings" panose="05000000000000000000" pitchFamily="2" charset="2"/>
              </a:rPr>
              <a:t> </a:t>
            </a:r>
            <a:r>
              <a:rPr lang="en-US" altLang="en-US" sz="2400">
                <a:solidFill>
                  <a:schemeClr val="tx1"/>
                </a:solidFill>
                <a:effectLst>
                  <a:outerShdw blurRad="38100" dist="38100" dir="2700000" algn="tl">
                    <a:srgbClr val="C0C0C0"/>
                  </a:outerShdw>
                </a:effectLst>
              </a:rPr>
              <a:t>Sub-word models</a:t>
            </a:r>
          </a:p>
          <a:p>
            <a:pPr algn="l"/>
            <a:r>
              <a:rPr lang="en-US" altLang="en-US" sz="2400" noProof="1">
                <a:solidFill>
                  <a:schemeClr val="tx1"/>
                </a:solidFill>
                <a:effectLst/>
                <a:latin typeface="Times New Roman" panose="02020603050405020304" pitchFamily="18" charset="0"/>
                <a:sym typeface="Wingdings" panose="05000000000000000000" pitchFamily="2" charset="2"/>
              </a:rPr>
              <a:t> </a:t>
            </a:r>
            <a:r>
              <a:rPr lang="en-US" altLang="en-US" sz="2400">
                <a:solidFill>
                  <a:schemeClr val="tx1"/>
                </a:solidFill>
                <a:effectLst>
                  <a:outerShdw blurRad="38100" dist="38100" dir="2700000" algn="tl">
                    <a:srgbClr val="C0C0C0"/>
                  </a:outerShdw>
                </a:effectLst>
              </a:rPr>
              <a:t>HTK</a:t>
            </a:r>
          </a:p>
          <a:p>
            <a:pPr algn="l"/>
            <a:r>
              <a:rPr lang="en-US" altLang="en-US" sz="2400" noProof="1">
                <a:solidFill>
                  <a:schemeClr val="tx1"/>
                </a:solidFill>
                <a:effectLst/>
                <a:latin typeface="Times New Roman" panose="02020603050405020304" pitchFamily="18" charset="0"/>
                <a:sym typeface="Wingdings" panose="05000000000000000000" pitchFamily="2" charset="2"/>
              </a:rPr>
              <a:t></a:t>
            </a:r>
            <a:r>
              <a:rPr lang="en-US" altLang="en-US" sz="2400">
                <a:solidFill>
                  <a:schemeClr val="tx1"/>
                </a:solidFill>
                <a:effectLst>
                  <a:outerShdw blurRad="38100" dist="38100" dir="2700000" algn="tl">
                    <a:srgbClr val="C0C0C0"/>
                  </a:outerShdw>
                </a:effectLst>
              </a:rPr>
              <a:t> 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B256D599-B68A-455F-9D43-F32289F4C7B2}"/>
              </a:ext>
            </a:extLst>
          </p:cNvPr>
          <p:cNvSpPr>
            <a:spLocks noGrp="1" noChangeArrowheads="1"/>
          </p:cNvSpPr>
          <p:nvPr>
            <p:ph type="title"/>
          </p:nvPr>
        </p:nvSpPr>
        <p:spPr/>
        <p:txBody>
          <a:bodyPr/>
          <a:lstStyle/>
          <a:p>
            <a:pPr algn="ctr"/>
            <a:r>
              <a:rPr lang="en-US" altLang="en-US"/>
              <a:t>Interface with Matlab</a:t>
            </a:r>
          </a:p>
        </p:txBody>
      </p:sp>
      <p:sp>
        <p:nvSpPr>
          <p:cNvPr id="339971" name="Text Box 3">
            <a:extLst>
              <a:ext uri="{FF2B5EF4-FFF2-40B4-BE49-F238E27FC236}">
                <a16:creationId xmlns:a16="http://schemas.microsoft.com/office/drawing/2014/main" id="{E6FC74A1-B890-44F7-9FA5-C0840ABFEDD2}"/>
              </a:ext>
            </a:extLst>
          </p:cNvPr>
          <p:cNvSpPr txBox="1">
            <a:spLocks noChangeArrowheads="1"/>
          </p:cNvSpPr>
          <p:nvPr/>
        </p:nvSpPr>
        <p:spPr bwMode="auto">
          <a:xfrm>
            <a:off x="1016000" y="1981200"/>
            <a:ext cx="7162800"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a:solidFill>
                  <a:srgbClr val="FE4D3A"/>
                </a:solidFill>
                <a:effectLst>
                  <a:outerShdw blurRad="38100" dist="38100" dir="2700000" algn="tl">
                    <a:srgbClr val="C0C0C0"/>
                  </a:outerShdw>
                </a:effectLst>
              </a:rPr>
              <a:t>a) Read Spock feature files to Matlab:</a:t>
            </a:r>
          </a:p>
          <a:p>
            <a:pPr algn="l"/>
            <a:r>
              <a:rPr lang="en-US" altLang="en-US" sz="2000">
                <a:solidFill>
                  <a:srgbClr val="0066FF"/>
                </a:solidFill>
                <a:effectLst/>
              </a:rPr>
              <a:t>readSpockFiles.m</a:t>
            </a:r>
            <a:endParaRPr lang="en-US" altLang="en-US" sz="2000">
              <a:solidFill>
                <a:schemeClr val="tx1"/>
              </a:solidFill>
              <a:effectLst/>
            </a:endParaRPr>
          </a:p>
          <a:p>
            <a:pPr algn="l"/>
            <a:r>
              <a:rPr lang="en-US" altLang="en-US" sz="2000">
                <a:solidFill>
                  <a:schemeClr val="tx1"/>
                </a:solidFill>
                <a:effectLst/>
              </a:rPr>
              <a:t>	 readFEAHeader.m and readFEAEntry.m</a:t>
            </a:r>
          </a:p>
          <a:p>
            <a:pPr algn="l"/>
            <a:r>
              <a:rPr lang="en-US" altLang="en-US" sz="2400">
                <a:solidFill>
                  <a:srgbClr val="FE4D3A"/>
                </a:solidFill>
                <a:effectLst>
                  <a:outerShdw blurRad="38100" dist="38100" dir="2700000" algn="tl">
                    <a:srgbClr val="C0C0C0"/>
                  </a:outerShdw>
                </a:effectLst>
              </a:rPr>
              <a:t>b) Use Spock with an external (“alien”) front end:</a:t>
            </a:r>
          </a:p>
          <a:p>
            <a:pPr algn="l"/>
            <a:r>
              <a:rPr lang="en-US" altLang="en-US" sz="2000">
                <a:solidFill>
                  <a:srgbClr val="0066FF"/>
                </a:solidFill>
                <a:effectLst/>
              </a:rPr>
              <a:t>alienFrontEnd.m</a:t>
            </a:r>
            <a:endParaRPr lang="en-US" altLang="en-US" sz="2000">
              <a:solidFill>
                <a:schemeClr val="tx1"/>
              </a:solidFill>
              <a:effectLst/>
            </a:endParaRPr>
          </a:p>
          <a:p>
            <a:pPr algn="l"/>
            <a:r>
              <a:rPr lang="en-US" altLang="en-US" sz="2000">
                <a:solidFill>
                  <a:schemeClr val="tx1"/>
                </a:solidFill>
                <a:effectLst/>
              </a:rPr>
              <a:t>	cepstrum.m and getFilesRecursion.m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997" name="Picture 5">
            <a:extLst>
              <a:ext uri="{FF2B5EF4-FFF2-40B4-BE49-F238E27FC236}">
                <a16:creationId xmlns:a16="http://schemas.microsoft.com/office/drawing/2014/main" id="{C8DE6278-87DF-4D0F-8256-F09127921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2438"/>
            <a:ext cx="8763000" cy="600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018" name="Picture 2">
            <a:extLst>
              <a:ext uri="{FF2B5EF4-FFF2-40B4-BE49-F238E27FC236}">
                <a16:creationId xmlns:a16="http://schemas.microsoft.com/office/drawing/2014/main" id="{910EB930-3FA5-4434-A013-9B9E1D381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6249988"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2020" name="Rectangle 4">
            <a:extLst>
              <a:ext uri="{FF2B5EF4-FFF2-40B4-BE49-F238E27FC236}">
                <a16:creationId xmlns:a16="http://schemas.microsoft.com/office/drawing/2014/main" id="{2BC1789E-7A3B-414D-94DE-9527A4E5BCB2}"/>
              </a:ext>
            </a:extLst>
          </p:cNvPr>
          <p:cNvSpPr>
            <a:spLocks noChangeArrowheads="1"/>
          </p:cNvSpPr>
          <p:nvPr/>
        </p:nvSpPr>
        <p:spPr bwMode="auto">
          <a:xfrm>
            <a:off x="4064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l" eaLnBrk="0" hangingPunct="0">
              <a:spcBef>
                <a:spcPct val="0"/>
              </a:spcBef>
              <a:defRPr kumimoji="1" sz="4000">
                <a:solidFill>
                  <a:schemeClr val="tx2"/>
                </a:solidFill>
                <a:latin typeface="Arial Black" panose="020B0A04020102020204" pitchFamily="34" charset="0"/>
              </a:defRPr>
            </a:lvl1pPr>
            <a:lvl2pPr algn="l" eaLnBrk="0" hangingPunct="0">
              <a:spcBef>
                <a:spcPct val="0"/>
              </a:spcBef>
              <a:defRPr kumimoji="1" sz="4000">
                <a:solidFill>
                  <a:schemeClr val="tx2"/>
                </a:solidFill>
                <a:latin typeface="Arial Black" panose="020B0A04020102020204" pitchFamily="34" charset="0"/>
              </a:defRPr>
            </a:lvl2pPr>
            <a:lvl3pPr algn="l" eaLnBrk="0" hangingPunct="0">
              <a:spcBef>
                <a:spcPct val="0"/>
              </a:spcBef>
              <a:defRPr kumimoji="1" sz="4000">
                <a:solidFill>
                  <a:schemeClr val="tx2"/>
                </a:solidFill>
                <a:latin typeface="Arial Black" panose="020B0A04020102020204" pitchFamily="34" charset="0"/>
              </a:defRPr>
            </a:lvl3pPr>
            <a:lvl4pPr algn="l" eaLnBrk="0" hangingPunct="0">
              <a:spcBef>
                <a:spcPct val="0"/>
              </a:spcBef>
              <a:defRPr kumimoji="1" sz="4000">
                <a:solidFill>
                  <a:schemeClr val="tx2"/>
                </a:solidFill>
                <a:latin typeface="Arial Black" panose="020B0A04020102020204" pitchFamily="34" charset="0"/>
              </a:defRPr>
            </a:lvl4pPr>
            <a:lvl5pPr algn="l" eaLnBrk="0" hangingPunct="0">
              <a:spcBef>
                <a:spcPct val="0"/>
              </a:spcBef>
              <a:defRPr kumimoji="1" sz="4000">
                <a:solidFill>
                  <a:schemeClr val="tx2"/>
                </a:solidFill>
                <a:latin typeface="Arial Black" panose="020B0A04020102020204" pitchFamily="34" charset="0"/>
              </a:defRPr>
            </a:lvl5pPr>
            <a:lvl6pPr marL="457200" eaLnBrk="0" fontAlgn="base" hangingPunct="0">
              <a:spcBef>
                <a:spcPct val="0"/>
              </a:spcBef>
              <a:spcAft>
                <a:spcPct val="0"/>
              </a:spcAft>
              <a:defRPr kumimoji="1" sz="4000">
                <a:solidFill>
                  <a:schemeClr val="tx2"/>
                </a:solidFill>
                <a:latin typeface="Arial Black" panose="020B0A04020102020204" pitchFamily="34" charset="0"/>
              </a:defRPr>
            </a:lvl6pPr>
            <a:lvl7pPr marL="914400" eaLnBrk="0" fontAlgn="base" hangingPunct="0">
              <a:spcBef>
                <a:spcPct val="0"/>
              </a:spcBef>
              <a:spcAft>
                <a:spcPct val="0"/>
              </a:spcAft>
              <a:defRPr kumimoji="1" sz="4000">
                <a:solidFill>
                  <a:schemeClr val="tx2"/>
                </a:solidFill>
                <a:latin typeface="Arial Black" panose="020B0A04020102020204" pitchFamily="34" charset="0"/>
              </a:defRPr>
            </a:lvl7pPr>
            <a:lvl8pPr marL="1371600" eaLnBrk="0" fontAlgn="base" hangingPunct="0">
              <a:spcBef>
                <a:spcPct val="0"/>
              </a:spcBef>
              <a:spcAft>
                <a:spcPct val="0"/>
              </a:spcAft>
              <a:defRPr kumimoji="1" sz="4000">
                <a:solidFill>
                  <a:schemeClr val="tx2"/>
                </a:solidFill>
                <a:latin typeface="Arial Black" panose="020B0A04020102020204" pitchFamily="34" charset="0"/>
              </a:defRPr>
            </a:lvl8pPr>
            <a:lvl9pPr marL="1828800" eaLnBrk="0" fontAlgn="base" hangingPunct="0">
              <a:spcBef>
                <a:spcPct val="0"/>
              </a:spcBef>
              <a:spcAft>
                <a:spcPct val="0"/>
              </a:spcAft>
              <a:defRPr kumimoji="1" sz="4000">
                <a:solidFill>
                  <a:schemeClr val="tx2"/>
                </a:solidFill>
                <a:latin typeface="Arial Black" panose="020B0A04020102020204" pitchFamily="34" charset="0"/>
              </a:defRPr>
            </a:lvl9pPr>
          </a:lstStyle>
          <a:p>
            <a:pPr algn="ctr"/>
            <a:r>
              <a:rPr lang="en-US" altLang="en-US" sz="3200">
                <a:effectLst/>
              </a:rPr>
              <a:t>One “pattern” with 38 frames and 39 MFCC’s</a:t>
            </a:r>
            <a:endParaRPr lang="en-US" altLang="en-US">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042" name="Picture 2">
            <a:extLst>
              <a:ext uri="{FF2B5EF4-FFF2-40B4-BE49-F238E27FC236}">
                <a16:creationId xmlns:a16="http://schemas.microsoft.com/office/drawing/2014/main" id="{571D19CD-0558-4388-813A-3A9C2910E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6249988"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3043" name="Rectangle 3">
            <a:extLst>
              <a:ext uri="{FF2B5EF4-FFF2-40B4-BE49-F238E27FC236}">
                <a16:creationId xmlns:a16="http://schemas.microsoft.com/office/drawing/2014/main" id="{FE1109C9-ADE9-4A2F-A7C3-18815E8E9F81}"/>
              </a:ext>
            </a:extLst>
          </p:cNvPr>
          <p:cNvSpPr>
            <a:spLocks noChangeArrowheads="1"/>
          </p:cNvSpPr>
          <p:nvPr/>
        </p:nvSpPr>
        <p:spPr bwMode="auto">
          <a:xfrm>
            <a:off x="4064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l" eaLnBrk="0" hangingPunct="0">
              <a:spcBef>
                <a:spcPct val="0"/>
              </a:spcBef>
              <a:defRPr kumimoji="1" sz="4000">
                <a:solidFill>
                  <a:schemeClr val="tx2"/>
                </a:solidFill>
                <a:latin typeface="Arial Black" panose="020B0A04020102020204" pitchFamily="34" charset="0"/>
              </a:defRPr>
            </a:lvl1pPr>
            <a:lvl2pPr algn="l" eaLnBrk="0" hangingPunct="0">
              <a:spcBef>
                <a:spcPct val="0"/>
              </a:spcBef>
              <a:defRPr kumimoji="1" sz="4000">
                <a:solidFill>
                  <a:schemeClr val="tx2"/>
                </a:solidFill>
                <a:latin typeface="Arial Black" panose="020B0A04020102020204" pitchFamily="34" charset="0"/>
              </a:defRPr>
            </a:lvl2pPr>
            <a:lvl3pPr algn="l" eaLnBrk="0" hangingPunct="0">
              <a:spcBef>
                <a:spcPct val="0"/>
              </a:spcBef>
              <a:defRPr kumimoji="1" sz="4000">
                <a:solidFill>
                  <a:schemeClr val="tx2"/>
                </a:solidFill>
                <a:latin typeface="Arial Black" panose="020B0A04020102020204" pitchFamily="34" charset="0"/>
              </a:defRPr>
            </a:lvl3pPr>
            <a:lvl4pPr algn="l" eaLnBrk="0" hangingPunct="0">
              <a:spcBef>
                <a:spcPct val="0"/>
              </a:spcBef>
              <a:defRPr kumimoji="1" sz="4000">
                <a:solidFill>
                  <a:schemeClr val="tx2"/>
                </a:solidFill>
                <a:latin typeface="Arial Black" panose="020B0A04020102020204" pitchFamily="34" charset="0"/>
              </a:defRPr>
            </a:lvl4pPr>
            <a:lvl5pPr algn="l" eaLnBrk="0" hangingPunct="0">
              <a:spcBef>
                <a:spcPct val="0"/>
              </a:spcBef>
              <a:defRPr kumimoji="1" sz="4000">
                <a:solidFill>
                  <a:schemeClr val="tx2"/>
                </a:solidFill>
                <a:latin typeface="Arial Black" panose="020B0A04020102020204" pitchFamily="34" charset="0"/>
              </a:defRPr>
            </a:lvl5pPr>
            <a:lvl6pPr marL="457200" eaLnBrk="0" fontAlgn="base" hangingPunct="0">
              <a:spcBef>
                <a:spcPct val="0"/>
              </a:spcBef>
              <a:spcAft>
                <a:spcPct val="0"/>
              </a:spcAft>
              <a:defRPr kumimoji="1" sz="4000">
                <a:solidFill>
                  <a:schemeClr val="tx2"/>
                </a:solidFill>
                <a:latin typeface="Arial Black" panose="020B0A04020102020204" pitchFamily="34" charset="0"/>
              </a:defRPr>
            </a:lvl6pPr>
            <a:lvl7pPr marL="914400" eaLnBrk="0" fontAlgn="base" hangingPunct="0">
              <a:spcBef>
                <a:spcPct val="0"/>
              </a:spcBef>
              <a:spcAft>
                <a:spcPct val="0"/>
              </a:spcAft>
              <a:defRPr kumimoji="1" sz="4000">
                <a:solidFill>
                  <a:schemeClr val="tx2"/>
                </a:solidFill>
                <a:latin typeface="Arial Black" panose="020B0A04020102020204" pitchFamily="34" charset="0"/>
              </a:defRPr>
            </a:lvl7pPr>
            <a:lvl8pPr marL="1371600" eaLnBrk="0" fontAlgn="base" hangingPunct="0">
              <a:spcBef>
                <a:spcPct val="0"/>
              </a:spcBef>
              <a:spcAft>
                <a:spcPct val="0"/>
              </a:spcAft>
              <a:defRPr kumimoji="1" sz="4000">
                <a:solidFill>
                  <a:schemeClr val="tx2"/>
                </a:solidFill>
                <a:latin typeface="Arial Black" panose="020B0A04020102020204" pitchFamily="34" charset="0"/>
              </a:defRPr>
            </a:lvl8pPr>
            <a:lvl9pPr marL="1828800" eaLnBrk="0" fontAlgn="base" hangingPunct="0">
              <a:spcBef>
                <a:spcPct val="0"/>
              </a:spcBef>
              <a:spcAft>
                <a:spcPct val="0"/>
              </a:spcAft>
              <a:defRPr kumimoji="1" sz="4000">
                <a:solidFill>
                  <a:schemeClr val="tx2"/>
                </a:solidFill>
                <a:latin typeface="Arial Black" panose="020B0A04020102020204" pitchFamily="34" charset="0"/>
              </a:defRPr>
            </a:lvl9pPr>
          </a:lstStyle>
          <a:p>
            <a:pPr algn="ctr"/>
            <a:r>
              <a:rPr lang="en-US" altLang="en-US" sz="3200">
                <a:effectLst/>
              </a:rPr>
              <a:t>One “pattern” with 70 frames and 39 MFCC’s</a:t>
            </a:r>
            <a:endParaRPr lang="en-US" altLang="en-US">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C1ADD762-0728-4789-AAA1-33FD8D892293}"/>
              </a:ext>
            </a:extLst>
          </p:cNvPr>
          <p:cNvSpPr>
            <a:spLocks noGrp="1" noChangeArrowheads="1"/>
          </p:cNvSpPr>
          <p:nvPr>
            <p:ph type="title"/>
          </p:nvPr>
        </p:nvSpPr>
        <p:spPr>
          <a:xfrm>
            <a:off x="762000" y="1143000"/>
            <a:ext cx="7772400" cy="1143000"/>
          </a:xfrm>
        </p:spPr>
        <p:txBody>
          <a:bodyPr/>
          <a:lstStyle/>
          <a:p>
            <a:pPr algn="ctr"/>
            <a:r>
              <a:rPr lang="en-US" altLang="en-US" sz="3200"/>
              <a:t>Using Spock with alien front end</a:t>
            </a:r>
            <a:endParaRPr lang="en-US" altLang="en-US"/>
          </a:p>
        </p:txBody>
      </p:sp>
      <p:sp>
        <p:nvSpPr>
          <p:cNvPr id="344068" name="Text Box 4">
            <a:extLst>
              <a:ext uri="{FF2B5EF4-FFF2-40B4-BE49-F238E27FC236}">
                <a16:creationId xmlns:a16="http://schemas.microsoft.com/office/drawing/2014/main" id="{10ECC9DA-0FB9-4A34-A47F-C2A4D91529D9}"/>
              </a:ext>
            </a:extLst>
          </p:cNvPr>
          <p:cNvSpPr txBox="1">
            <a:spLocks noChangeArrowheads="1"/>
          </p:cNvSpPr>
          <p:nvPr/>
        </p:nvSpPr>
        <p:spPr bwMode="auto">
          <a:xfrm>
            <a:off x="990600" y="2895600"/>
            <a:ext cx="7315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66FF"/>
                </a:solidFill>
                <a:effectLst>
                  <a:outerShdw blurRad="38100" dist="38100" dir="2700000" algn="tl">
                    <a:srgbClr val="C0C0C0"/>
                  </a:outerShdw>
                </a:effectLst>
              </a:rPr>
              <a:t>1) Generate big-endian float files using Matlab, C, etc. </a:t>
            </a:r>
          </a:p>
          <a:p>
            <a:pPr algn="l"/>
            <a:r>
              <a:rPr lang="en-US" altLang="en-US">
                <a:solidFill>
                  <a:srgbClr val="0066FF"/>
                </a:solidFill>
                <a:effectLst>
                  <a:outerShdw blurRad="38100" dist="38100" dir="2700000" algn="tl">
                    <a:srgbClr val="C0C0C0"/>
                  </a:outerShdw>
                </a:effectLst>
              </a:rPr>
              <a:t>2) Convert “alien” files to FEA Spock files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090" name="Picture 1026">
            <a:extLst>
              <a:ext uri="{FF2B5EF4-FFF2-40B4-BE49-F238E27FC236}">
                <a16:creationId xmlns:a16="http://schemas.microsoft.com/office/drawing/2014/main" id="{D0BE2602-F0B2-4DB6-8BCF-FF758B4AB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763000"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Text Box 1027">
            <a:extLst>
              <a:ext uri="{FF2B5EF4-FFF2-40B4-BE49-F238E27FC236}">
                <a16:creationId xmlns:a16="http://schemas.microsoft.com/office/drawing/2014/main" id="{FEDC0E43-1F3F-47D5-B446-7B2DED188E84}"/>
              </a:ext>
            </a:extLst>
          </p:cNvPr>
          <p:cNvSpPr txBox="1">
            <a:spLocks noChangeArrowheads="1"/>
          </p:cNvSpPr>
          <p:nvPr/>
        </p:nvSpPr>
        <p:spPr bwMode="auto">
          <a:xfrm>
            <a:off x="1143000" y="1981200"/>
            <a:ext cx="731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66FF"/>
                </a:solidFill>
                <a:effectLst>
                  <a:outerShdw blurRad="38100" dist="38100" dir="2700000" algn="tl">
                    <a:srgbClr val="C0C0C0"/>
                  </a:outerShdw>
                </a:effectLst>
              </a:rPr>
              <a:t>Then convert “alien” files generated by Matlab, C, etc. to FEA Spock files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026">
            <a:extLst>
              <a:ext uri="{FF2B5EF4-FFF2-40B4-BE49-F238E27FC236}">
                <a16:creationId xmlns:a16="http://schemas.microsoft.com/office/drawing/2014/main" id="{58D584D8-F8DF-45C9-BB07-17295BB0D460}"/>
              </a:ext>
            </a:extLst>
          </p:cNvPr>
          <p:cNvSpPr>
            <a:spLocks noGrp="1" noChangeArrowheads="1"/>
          </p:cNvSpPr>
          <p:nvPr>
            <p:ph type="title"/>
          </p:nvPr>
        </p:nvSpPr>
        <p:spPr/>
        <p:txBody>
          <a:bodyPr/>
          <a:lstStyle/>
          <a:p>
            <a:pPr algn="ctr"/>
            <a:r>
              <a:rPr lang="en-US" altLang="en-US"/>
              <a:t>Interface with HTK</a:t>
            </a:r>
          </a:p>
        </p:txBody>
      </p:sp>
      <p:sp>
        <p:nvSpPr>
          <p:cNvPr id="347140" name="Text Box 1028">
            <a:extLst>
              <a:ext uri="{FF2B5EF4-FFF2-40B4-BE49-F238E27FC236}">
                <a16:creationId xmlns:a16="http://schemas.microsoft.com/office/drawing/2014/main" id="{3E8BA91E-D0FF-451B-862B-FD94013587C4}"/>
              </a:ext>
            </a:extLst>
          </p:cNvPr>
          <p:cNvSpPr txBox="1">
            <a:spLocks noChangeArrowheads="1"/>
          </p:cNvSpPr>
          <p:nvPr/>
        </p:nvSpPr>
        <p:spPr bwMode="auto">
          <a:xfrm>
            <a:off x="863600" y="1676400"/>
            <a:ext cx="73152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66FF"/>
                </a:solidFill>
                <a:effectLst>
                  <a:outerShdw blurRad="38100" dist="38100" dir="2700000" algn="tl">
                    <a:srgbClr val="C0C0C0"/>
                  </a:outerShdw>
                </a:effectLst>
              </a:rPr>
              <a:t>The HMM’s are stored as binary files inside hmms.zip to save space</a:t>
            </a:r>
          </a:p>
          <a:p>
            <a:pPr algn="l"/>
            <a:r>
              <a:rPr lang="en-US" altLang="en-US">
                <a:solidFill>
                  <a:srgbClr val="0066FF"/>
                </a:solidFill>
                <a:effectLst>
                  <a:outerShdw blurRad="38100" dist="38100" dir="2700000" algn="tl">
                    <a:srgbClr val="C0C0C0"/>
                  </a:outerShdw>
                </a:effectLst>
              </a:rPr>
              <a:t>Save in text format as HTK </a:t>
            </a:r>
          </a:p>
        </p:txBody>
      </p:sp>
      <p:sp>
        <p:nvSpPr>
          <p:cNvPr id="347141" name="Text Box 1029">
            <a:extLst>
              <a:ext uri="{FF2B5EF4-FFF2-40B4-BE49-F238E27FC236}">
                <a16:creationId xmlns:a16="http://schemas.microsoft.com/office/drawing/2014/main" id="{D861B8D0-4FCA-4E1F-89C1-FB9FAC9EA27E}"/>
              </a:ext>
            </a:extLst>
          </p:cNvPr>
          <p:cNvSpPr txBox="1">
            <a:spLocks noChangeArrowheads="1"/>
          </p:cNvSpPr>
          <p:nvPr/>
        </p:nvSpPr>
        <p:spPr bwMode="auto">
          <a:xfrm>
            <a:off x="609600" y="3475038"/>
            <a:ext cx="7848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en-US" sz="1200">
                <a:solidFill>
                  <a:schemeClr val="tx1"/>
                </a:solidFill>
                <a:effectLst/>
                <a:latin typeface="Times New Roman" panose="02020603050405020304" pitchFamily="18" charset="0"/>
              </a:rPr>
              <a:t>~o</a:t>
            </a:r>
          </a:p>
          <a:p>
            <a:pPr algn="l">
              <a:spcBef>
                <a:spcPct val="0"/>
              </a:spcBef>
            </a:pPr>
            <a:r>
              <a:rPr lang="en-US" altLang="en-US" sz="1200">
                <a:solidFill>
                  <a:schemeClr val="tx1"/>
                </a:solidFill>
                <a:effectLst/>
                <a:latin typeface="Times New Roman" panose="02020603050405020304" pitchFamily="18" charset="0"/>
              </a:rPr>
              <a:t>&lt;STREAMINFO&gt; 1 39</a:t>
            </a:r>
          </a:p>
          <a:p>
            <a:pPr algn="l">
              <a:spcBef>
                <a:spcPct val="0"/>
              </a:spcBef>
            </a:pPr>
            <a:r>
              <a:rPr lang="en-US" altLang="en-US" sz="1200">
                <a:solidFill>
                  <a:schemeClr val="tx1"/>
                </a:solidFill>
                <a:effectLst/>
                <a:latin typeface="Times New Roman" panose="02020603050405020304" pitchFamily="18" charset="0"/>
              </a:rPr>
              <a:t>&lt;VECSIZE&gt; 39 &lt;NULLD&gt; &lt;MFCC_E_D_A&gt;</a:t>
            </a:r>
          </a:p>
          <a:p>
            <a:pPr algn="l">
              <a:spcBef>
                <a:spcPct val="0"/>
              </a:spcBef>
            </a:pPr>
            <a:r>
              <a:rPr lang="en-US" altLang="en-US" sz="1200">
                <a:solidFill>
                  <a:schemeClr val="tx1"/>
                </a:solidFill>
                <a:effectLst/>
                <a:latin typeface="Times New Roman" panose="02020603050405020304" pitchFamily="18" charset="0"/>
              </a:rPr>
              <a:t>~h "eight"</a:t>
            </a:r>
          </a:p>
          <a:p>
            <a:pPr algn="l">
              <a:spcBef>
                <a:spcPct val="0"/>
              </a:spcBef>
            </a:pPr>
            <a:r>
              <a:rPr lang="en-US" altLang="en-US" sz="1200">
                <a:solidFill>
                  <a:schemeClr val="tx1"/>
                </a:solidFill>
                <a:effectLst/>
                <a:latin typeface="Times New Roman" panose="02020603050405020304" pitchFamily="18" charset="0"/>
              </a:rPr>
              <a:t>&lt;BEGINHMM&gt;</a:t>
            </a:r>
          </a:p>
          <a:p>
            <a:pPr algn="l">
              <a:spcBef>
                <a:spcPct val="0"/>
              </a:spcBef>
            </a:pPr>
            <a:r>
              <a:rPr lang="en-US" altLang="en-US" sz="1200">
                <a:solidFill>
                  <a:schemeClr val="tx1"/>
                </a:solidFill>
                <a:effectLst/>
                <a:latin typeface="Times New Roman" panose="02020603050405020304" pitchFamily="18" charset="0"/>
              </a:rPr>
              <a:t>&lt;NUMSTATES&gt; 5</a:t>
            </a:r>
          </a:p>
          <a:p>
            <a:pPr algn="l">
              <a:spcBef>
                <a:spcPct val="0"/>
              </a:spcBef>
            </a:pPr>
            <a:r>
              <a:rPr lang="en-US" altLang="en-US" sz="1200">
                <a:solidFill>
                  <a:schemeClr val="tx1"/>
                </a:solidFill>
                <a:effectLst/>
                <a:latin typeface="Times New Roman" panose="02020603050405020304" pitchFamily="18" charset="0"/>
              </a:rPr>
              <a:t>&lt;STATE&gt; 2</a:t>
            </a:r>
          </a:p>
          <a:p>
            <a:pPr algn="l">
              <a:spcBef>
                <a:spcPct val="0"/>
              </a:spcBef>
            </a:pPr>
            <a:r>
              <a:rPr lang="en-US" altLang="en-US" sz="1200">
                <a:solidFill>
                  <a:schemeClr val="tx1"/>
                </a:solidFill>
                <a:effectLst/>
                <a:latin typeface="Times New Roman" panose="02020603050405020304" pitchFamily="18" charset="0"/>
              </a:rPr>
              <a:t>&lt;MEAN&gt; 39</a:t>
            </a:r>
          </a:p>
          <a:p>
            <a:pPr algn="l">
              <a:spcBef>
                <a:spcPct val="0"/>
              </a:spcBef>
            </a:pPr>
            <a:r>
              <a:rPr lang="en-US" altLang="en-US" sz="1200">
                <a:solidFill>
                  <a:schemeClr val="tx1"/>
                </a:solidFill>
                <a:effectLst/>
                <a:latin typeface="Times New Roman" panose="02020603050405020304" pitchFamily="18" charset="0"/>
              </a:rPr>
              <a:t> -8.260213E000 -1.219884E000 4.099937E-002 -1.357703E001 1.035794E000 -8.084660E-001 6.239220E-002 -&lt;VARIANCE&gt; 39</a:t>
            </a:r>
          </a:p>
          <a:p>
            <a:pPr algn="l">
              <a:spcBef>
                <a:spcPct val="0"/>
              </a:spcBef>
            </a:pPr>
            <a:r>
              <a:rPr lang="en-US" altLang="en-US" sz="1200">
                <a:solidFill>
                  <a:schemeClr val="tx1"/>
                </a:solidFill>
                <a:effectLst/>
                <a:latin typeface="Times New Roman" panose="02020603050405020304" pitchFamily="18" charset="0"/>
              </a:rPr>
              <a:t> 1.161130E001 2.512689E001 1.539824E001 9.489104E001 2.337675E001 2.114777E001 2.434778E001 1.000721E001 &lt;GCONST&gt; 85.78961181640625</a:t>
            </a:r>
          </a:p>
          <a:p>
            <a:pPr algn="l">
              <a:spcBef>
                <a:spcPct val="0"/>
              </a:spcBef>
            </a:pPr>
            <a:r>
              <a:rPr lang="en-US" altLang="en-US" sz="1200">
                <a:solidFill>
                  <a:schemeClr val="tx1"/>
                </a:solidFill>
                <a:effectLst/>
                <a:latin typeface="Times New Roman" panose="02020603050405020304" pitchFamily="18" charset="0"/>
              </a:rPr>
              <a:t>&lt;STATE&gt; 3</a:t>
            </a:r>
          </a:p>
          <a:p>
            <a:pPr algn="l">
              <a:spcBef>
                <a:spcPct val="0"/>
              </a:spcBef>
            </a:pPr>
            <a:r>
              <a:rPr lang="en-US" altLang="en-US" sz="1200">
                <a:solidFill>
                  <a:schemeClr val="tx1"/>
                </a:solidFill>
                <a:effectLst/>
                <a:latin typeface="Times New Roman" panose="02020603050405020304" pitchFamily="18" charset="0"/>
              </a:rPr>
              <a:t>&lt;MEAN&gt; 39</a:t>
            </a:r>
          </a:p>
          <a:p>
            <a:pPr algn="l">
              <a:spcBef>
                <a:spcPct val="0"/>
              </a:spcBef>
            </a:pPr>
            <a:r>
              <a:rPr lang="en-US" altLang="en-US" sz="1200">
                <a:solidFill>
                  <a:schemeClr val="tx1"/>
                </a:solidFill>
                <a:effectLst/>
                <a:latin typeface="Times New Roman" panose="02020603050405020304" pitchFamily="18" charset="0"/>
              </a:rPr>
              <a:t> -7.041616E000 5.890625E000 1.046831E-001 -2.374981E001 -2.961363E000 -6.014548E000 -6.496438E000</a:t>
            </a:r>
          </a:p>
          <a:p>
            <a:pPr algn="l">
              <a:spcBef>
                <a:spcPct val="0"/>
              </a:spcBef>
            </a:pPr>
            <a:r>
              <a:rPr lang="en-US" altLang="en-US" sz="1200">
                <a:solidFill>
                  <a:schemeClr val="tx1"/>
                </a:solidFill>
                <a:effectLst/>
                <a:latin typeface="Times New Roman" panose="02020603050405020304" pitchFamily="18" charset="0"/>
              </a:rPr>
              <a:t>...</a:t>
            </a:r>
            <a:endParaRPr lang="en-US" altLang="en-US" sz="1200">
              <a:effectLst>
                <a:outerShdw blurRad="38100" dist="38100" dir="2700000" algn="tl">
                  <a:srgbClr val="C0C0C0"/>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1026">
            <a:extLst>
              <a:ext uri="{FF2B5EF4-FFF2-40B4-BE49-F238E27FC236}">
                <a16:creationId xmlns:a16="http://schemas.microsoft.com/office/drawing/2014/main" id="{A4104313-644E-496B-BF3D-CB80BB7FC04F}"/>
              </a:ext>
            </a:extLst>
          </p:cNvPr>
          <p:cNvSpPr>
            <a:spLocks noGrp="1" noChangeArrowheads="1"/>
          </p:cNvSpPr>
          <p:nvPr>
            <p:ph type="title"/>
          </p:nvPr>
        </p:nvSpPr>
        <p:spPr/>
        <p:txBody>
          <a:bodyPr/>
          <a:lstStyle/>
          <a:p>
            <a:pPr algn="ctr"/>
            <a:r>
              <a:rPr lang="en-US" altLang="en-US"/>
              <a:t>Spock installation</a:t>
            </a:r>
          </a:p>
        </p:txBody>
      </p:sp>
      <p:sp>
        <p:nvSpPr>
          <p:cNvPr id="348163" name="Text Box 1027">
            <a:extLst>
              <a:ext uri="{FF2B5EF4-FFF2-40B4-BE49-F238E27FC236}">
                <a16:creationId xmlns:a16="http://schemas.microsoft.com/office/drawing/2014/main" id="{A67C79EF-C377-485C-994E-BC9F27F9A818}"/>
              </a:ext>
            </a:extLst>
          </p:cNvPr>
          <p:cNvSpPr txBox="1">
            <a:spLocks noChangeArrowheads="1"/>
          </p:cNvSpPr>
          <p:nvPr/>
        </p:nvSpPr>
        <p:spPr bwMode="auto">
          <a:xfrm>
            <a:off x="863600" y="1600200"/>
            <a:ext cx="73152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300">
                <a:solidFill>
                  <a:srgbClr val="0066FF"/>
                </a:solidFill>
                <a:effectLst>
                  <a:outerShdw blurRad="38100" dist="38100" dir="2700000" algn="tl">
                    <a:srgbClr val="C0C0C0"/>
                  </a:outerShdw>
                </a:effectLst>
              </a:rPr>
              <a:t>1) </a:t>
            </a:r>
            <a:r>
              <a:rPr lang="en-US" altLang="en-US" sz="2300">
                <a:solidFill>
                  <a:schemeClr val="tx1"/>
                </a:solidFill>
                <a:effectLst>
                  <a:outerShdw blurRad="38100" dist="38100" dir="2700000" algn="tl">
                    <a:srgbClr val="C0C0C0"/>
                  </a:outerShdw>
                </a:effectLst>
              </a:rPr>
              <a:t>Download</a:t>
            </a:r>
            <a:r>
              <a:rPr lang="en-US" altLang="en-US" sz="2300">
                <a:solidFill>
                  <a:srgbClr val="0066FF"/>
                </a:solidFill>
                <a:effectLst>
                  <a:outerShdw blurRad="38100" dist="38100" dir="2700000" algn="tl">
                    <a:srgbClr val="C0C0C0"/>
                  </a:outerShdw>
                </a:effectLst>
              </a:rPr>
              <a:t> Java </a:t>
            </a:r>
            <a:r>
              <a:rPr lang="en-US" altLang="en-US" sz="2300">
                <a:solidFill>
                  <a:schemeClr val="tx1"/>
                </a:solidFill>
                <a:effectLst>
                  <a:outerShdw blurRad="38100" dist="38100" dir="2700000" algn="tl">
                    <a:srgbClr val="C0C0C0"/>
                  </a:outerShdw>
                </a:effectLst>
              </a:rPr>
              <a:t>1.3</a:t>
            </a:r>
            <a:r>
              <a:rPr lang="en-US" altLang="en-US" sz="2300">
                <a:solidFill>
                  <a:srgbClr val="0066FF"/>
                </a:solidFill>
                <a:effectLst>
                  <a:outerShdw blurRad="38100" dist="38100" dir="2700000" algn="tl">
                    <a:srgbClr val="C0C0C0"/>
                  </a:outerShdw>
                </a:effectLst>
              </a:rPr>
              <a:t> JRE (5 MB) at java.sun.com. The 30 MB JDK is for people developing software in Java</a:t>
            </a:r>
          </a:p>
          <a:p>
            <a:pPr algn="l"/>
            <a:r>
              <a:rPr lang="en-US" altLang="en-US" sz="2300">
                <a:solidFill>
                  <a:srgbClr val="0066FF"/>
                </a:solidFill>
                <a:effectLst>
                  <a:outerShdw blurRad="38100" dist="38100" dir="2700000" algn="tl">
                    <a:srgbClr val="C0C0C0"/>
                  </a:outerShdw>
                </a:effectLst>
              </a:rPr>
              <a:t>2) Put </a:t>
            </a:r>
            <a:r>
              <a:rPr lang="en-US" altLang="en-US" sz="2300">
                <a:solidFill>
                  <a:schemeClr val="tx1"/>
                </a:solidFill>
                <a:effectLst>
                  <a:outerShdw blurRad="38100" dist="38100" dir="2700000" algn="tl">
                    <a:srgbClr val="C0C0C0"/>
                  </a:outerShdw>
                </a:effectLst>
              </a:rPr>
              <a:t>java.exe</a:t>
            </a:r>
            <a:r>
              <a:rPr lang="en-US" altLang="en-US" sz="2300">
                <a:solidFill>
                  <a:srgbClr val="0066FF"/>
                </a:solidFill>
                <a:effectLst>
                  <a:outerShdw blurRad="38100" dist="38100" dir="2700000" algn="tl">
                    <a:srgbClr val="C0C0C0"/>
                  </a:outerShdw>
                </a:effectLst>
              </a:rPr>
              <a:t> in your PATH</a:t>
            </a:r>
          </a:p>
          <a:p>
            <a:pPr algn="l"/>
            <a:r>
              <a:rPr lang="en-US" altLang="en-US" sz="2300">
                <a:solidFill>
                  <a:srgbClr val="0066FF"/>
                </a:solidFill>
                <a:effectLst>
                  <a:outerShdw blurRad="38100" dist="38100" dir="2700000" algn="tl">
                    <a:srgbClr val="C0C0C0"/>
                  </a:outerShdw>
                </a:effectLst>
              </a:rPr>
              <a:t>3) Test using: </a:t>
            </a:r>
            <a:r>
              <a:rPr lang="en-US" altLang="en-US" sz="2300" i="1">
                <a:solidFill>
                  <a:schemeClr val="tx1"/>
                </a:solidFill>
                <a:effectLst>
                  <a:outerShdw blurRad="38100" dist="38100" dir="2700000" algn="tl">
                    <a:srgbClr val="C0C0C0"/>
                  </a:outerShdw>
                </a:effectLst>
              </a:rPr>
              <a:t>java -version</a:t>
            </a:r>
            <a:r>
              <a:rPr lang="en-US" altLang="en-US" sz="2300">
                <a:solidFill>
                  <a:srgbClr val="0066FF"/>
                </a:solidFill>
                <a:effectLst>
                  <a:outerShdw blurRad="38100" dist="38100" dir="2700000" algn="tl">
                    <a:srgbClr val="C0C0C0"/>
                  </a:outerShdw>
                </a:effectLst>
              </a:rPr>
              <a:t> (must be &gt;= 1.3)</a:t>
            </a:r>
          </a:p>
          <a:p>
            <a:pPr algn="l"/>
            <a:r>
              <a:rPr lang="en-US" altLang="en-US" sz="2300">
                <a:solidFill>
                  <a:srgbClr val="0066FF"/>
                </a:solidFill>
                <a:effectLst>
                  <a:outerShdw blurRad="38100" dist="38100" dir="2700000" algn="tl">
                    <a:srgbClr val="C0C0C0"/>
                  </a:outerShdw>
                </a:effectLst>
              </a:rPr>
              <a:t>4) Download Spock.zip, using to c:\Spock (or /Spock on Unix if possible) and copy spock.jar to desktop</a:t>
            </a:r>
          </a:p>
          <a:p>
            <a:pPr algn="l"/>
            <a:r>
              <a:rPr lang="en-US" altLang="en-US" sz="2300">
                <a:solidFill>
                  <a:srgbClr val="0066FF"/>
                </a:solidFill>
                <a:effectLst>
                  <a:outerShdw blurRad="38100" dist="38100" dir="2700000" algn="tl">
                    <a:srgbClr val="C0C0C0"/>
                  </a:outerShdw>
                </a:effectLst>
              </a:rPr>
              <a:t>5) Put </a:t>
            </a:r>
            <a:r>
              <a:rPr lang="en-US" altLang="en-US" sz="2300">
                <a:solidFill>
                  <a:schemeClr val="tx1"/>
                </a:solidFill>
                <a:effectLst>
                  <a:outerShdw blurRad="38100" dist="38100" dir="2700000" algn="tl">
                    <a:srgbClr val="C0C0C0"/>
                  </a:outerShdw>
                </a:effectLst>
              </a:rPr>
              <a:t>lsf</a:t>
            </a:r>
            <a:r>
              <a:rPr lang="en-US" altLang="en-US" sz="2300">
                <a:solidFill>
                  <a:srgbClr val="0066FF"/>
                </a:solidFill>
                <a:effectLst>
                  <a:outerShdw blurRad="38100" dist="38100" dir="2700000" algn="tl">
                    <a:srgbClr val="C0C0C0"/>
                  </a:outerShdw>
                </a:effectLst>
              </a:rPr>
              <a:t> (.exe) and </a:t>
            </a:r>
            <a:r>
              <a:rPr lang="en-US" altLang="en-US" sz="2300">
                <a:solidFill>
                  <a:schemeClr val="tx1"/>
                </a:solidFill>
                <a:effectLst>
                  <a:outerShdw blurRad="38100" dist="38100" dir="2700000" algn="tl">
                    <a:srgbClr val="C0C0C0"/>
                  </a:outerShdw>
                </a:effectLst>
              </a:rPr>
              <a:t>rasta</a:t>
            </a:r>
            <a:r>
              <a:rPr lang="en-US" altLang="en-US" sz="2300">
                <a:solidFill>
                  <a:srgbClr val="0066FF"/>
                </a:solidFill>
                <a:effectLst>
                  <a:outerShdw blurRad="38100" dist="38100" dir="2700000" algn="tl">
                    <a:srgbClr val="C0C0C0"/>
                  </a:outerShdw>
                </a:effectLst>
              </a:rPr>
              <a:t> (.exe) in your PATH. Unix users need to compile them. Unix version of RASTA can be downloaded at </a:t>
            </a:r>
            <a:br>
              <a:rPr lang="en-US" altLang="en-US" sz="2300">
                <a:solidFill>
                  <a:srgbClr val="0066FF"/>
                </a:solidFill>
                <a:effectLst>
                  <a:outerShdw blurRad="38100" dist="38100" dir="2700000" algn="tl">
                    <a:srgbClr val="C0C0C0"/>
                  </a:outerShdw>
                </a:effectLst>
              </a:rPr>
            </a:br>
            <a:r>
              <a:rPr lang="en-US" altLang="en-US" sz="2300">
                <a:solidFill>
                  <a:srgbClr val="0066FF"/>
                </a:solidFill>
                <a:effectLst>
                  <a:outerShdw blurRad="38100" dist="38100" dir="2700000" algn="tl">
                    <a:srgbClr val="C0C0C0"/>
                  </a:outerShdw>
                </a:effectLst>
              </a:rPr>
              <a:t>	</a:t>
            </a:r>
            <a:r>
              <a:rPr lang="en-US" altLang="en-US" sz="2300" i="1">
                <a:solidFill>
                  <a:schemeClr val="tx1"/>
                </a:solidFill>
                <a:effectLst/>
                <a:latin typeface="Times New Roman" panose="02020603050405020304" pitchFamily="18" charset="0"/>
              </a:rPr>
              <a:t>http://www.icsi.berkeley.edu/real/rasta.html</a:t>
            </a:r>
            <a:endParaRPr lang="en-US" altLang="en-US" sz="2300" i="1">
              <a:solidFill>
                <a:schemeClr val="tx1"/>
              </a:solidFill>
              <a:effectLst>
                <a:outerShdw blurRad="38100" dist="38100" dir="2700000" algn="tl">
                  <a:srgbClr val="C0C0C0"/>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026">
            <a:extLst>
              <a:ext uri="{FF2B5EF4-FFF2-40B4-BE49-F238E27FC236}">
                <a16:creationId xmlns:a16="http://schemas.microsoft.com/office/drawing/2014/main" id="{9D5E9260-5EF3-4A95-A43F-D870DF295314}"/>
              </a:ext>
            </a:extLst>
          </p:cNvPr>
          <p:cNvSpPr>
            <a:spLocks noChangeArrowheads="1"/>
          </p:cNvSpPr>
          <p:nvPr/>
        </p:nvSpPr>
        <p:spPr bwMode="auto">
          <a:xfrm>
            <a:off x="406400" y="228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l" eaLnBrk="0" hangingPunct="0">
              <a:spcBef>
                <a:spcPct val="0"/>
              </a:spcBef>
              <a:defRPr kumimoji="1" sz="4000">
                <a:solidFill>
                  <a:schemeClr val="tx2"/>
                </a:solidFill>
                <a:latin typeface="Arial Black" panose="020B0A04020102020204" pitchFamily="34" charset="0"/>
              </a:defRPr>
            </a:lvl1pPr>
            <a:lvl2pPr algn="l" eaLnBrk="0" hangingPunct="0">
              <a:spcBef>
                <a:spcPct val="0"/>
              </a:spcBef>
              <a:defRPr kumimoji="1" sz="4000">
                <a:solidFill>
                  <a:schemeClr val="tx2"/>
                </a:solidFill>
                <a:latin typeface="Arial Black" panose="020B0A04020102020204" pitchFamily="34" charset="0"/>
              </a:defRPr>
            </a:lvl2pPr>
            <a:lvl3pPr algn="l" eaLnBrk="0" hangingPunct="0">
              <a:spcBef>
                <a:spcPct val="0"/>
              </a:spcBef>
              <a:defRPr kumimoji="1" sz="4000">
                <a:solidFill>
                  <a:schemeClr val="tx2"/>
                </a:solidFill>
                <a:latin typeface="Arial Black" panose="020B0A04020102020204" pitchFamily="34" charset="0"/>
              </a:defRPr>
            </a:lvl3pPr>
            <a:lvl4pPr algn="l" eaLnBrk="0" hangingPunct="0">
              <a:spcBef>
                <a:spcPct val="0"/>
              </a:spcBef>
              <a:defRPr kumimoji="1" sz="4000">
                <a:solidFill>
                  <a:schemeClr val="tx2"/>
                </a:solidFill>
                <a:latin typeface="Arial Black" panose="020B0A04020102020204" pitchFamily="34" charset="0"/>
              </a:defRPr>
            </a:lvl4pPr>
            <a:lvl5pPr algn="l" eaLnBrk="0" hangingPunct="0">
              <a:spcBef>
                <a:spcPct val="0"/>
              </a:spcBef>
              <a:defRPr kumimoji="1" sz="4000">
                <a:solidFill>
                  <a:schemeClr val="tx2"/>
                </a:solidFill>
                <a:latin typeface="Arial Black" panose="020B0A04020102020204" pitchFamily="34" charset="0"/>
              </a:defRPr>
            </a:lvl5pPr>
            <a:lvl6pPr marL="457200" eaLnBrk="0" fontAlgn="base" hangingPunct="0">
              <a:spcBef>
                <a:spcPct val="0"/>
              </a:spcBef>
              <a:spcAft>
                <a:spcPct val="0"/>
              </a:spcAft>
              <a:defRPr kumimoji="1" sz="4000">
                <a:solidFill>
                  <a:schemeClr val="tx2"/>
                </a:solidFill>
                <a:latin typeface="Arial Black" panose="020B0A04020102020204" pitchFamily="34" charset="0"/>
              </a:defRPr>
            </a:lvl6pPr>
            <a:lvl7pPr marL="914400" eaLnBrk="0" fontAlgn="base" hangingPunct="0">
              <a:spcBef>
                <a:spcPct val="0"/>
              </a:spcBef>
              <a:spcAft>
                <a:spcPct val="0"/>
              </a:spcAft>
              <a:defRPr kumimoji="1" sz="4000">
                <a:solidFill>
                  <a:schemeClr val="tx2"/>
                </a:solidFill>
                <a:latin typeface="Arial Black" panose="020B0A04020102020204" pitchFamily="34" charset="0"/>
              </a:defRPr>
            </a:lvl7pPr>
            <a:lvl8pPr marL="1371600" eaLnBrk="0" fontAlgn="base" hangingPunct="0">
              <a:spcBef>
                <a:spcPct val="0"/>
              </a:spcBef>
              <a:spcAft>
                <a:spcPct val="0"/>
              </a:spcAft>
              <a:defRPr kumimoji="1" sz="4000">
                <a:solidFill>
                  <a:schemeClr val="tx2"/>
                </a:solidFill>
                <a:latin typeface="Arial Black" panose="020B0A04020102020204" pitchFamily="34" charset="0"/>
              </a:defRPr>
            </a:lvl8pPr>
            <a:lvl9pPr marL="1828800" eaLnBrk="0" fontAlgn="base" hangingPunct="0">
              <a:spcBef>
                <a:spcPct val="0"/>
              </a:spcBef>
              <a:spcAft>
                <a:spcPct val="0"/>
              </a:spcAft>
              <a:defRPr kumimoji="1" sz="4000">
                <a:solidFill>
                  <a:schemeClr val="tx2"/>
                </a:solidFill>
                <a:latin typeface="Arial Black" panose="020B0A04020102020204" pitchFamily="34" charset="0"/>
              </a:defRPr>
            </a:lvl9pPr>
          </a:lstStyle>
          <a:p>
            <a:pPr algn="ctr"/>
            <a:r>
              <a:rPr lang="en-US" altLang="en-US">
                <a:effectLst/>
              </a:rPr>
              <a:t>Reporting bugs and errors</a:t>
            </a:r>
          </a:p>
        </p:txBody>
      </p:sp>
      <p:sp>
        <p:nvSpPr>
          <p:cNvPr id="349187" name="Text Box 1027">
            <a:extLst>
              <a:ext uri="{FF2B5EF4-FFF2-40B4-BE49-F238E27FC236}">
                <a16:creationId xmlns:a16="http://schemas.microsoft.com/office/drawing/2014/main" id="{04B30F95-3835-4A52-B4E3-5B9C4D38FD43}"/>
              </a:ext>
            </a:extLst>
          </p:cNvPr>
          <p:cNvSpPr txBox="1">
            <a:spLocks noChangeArrowheads="1"/>
          </p:cNvSpPr>
          <p:nvPr/>
        </p:nvSpPr>
        <p:spPr bwMode="auto">
          <a:xfrm>
            <a:off x="863600" y="16764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ltLang="en-US" sz="2800">
              <a:solidFill>
                <a:srgbClr val="0066FF"/>
              </a:solidFill>
              <a:effectLst>
                <a:outerShdw blurRad="38100" dist="38100" dir="2700000" algn="tl">
                  <a:srgbClr val="C0C0C0"/>
                </a:outerShdw>
              </a:effectLst>
            </a:endParaRPr>
          </a:p>
        </p:txBody>
      </p:sp>
      <p:sp>
        <p:nvSpPr>
          <p:cNvPr id="349188" name="Text Box 1028">
            <a:extLst>
              <a:ext uri="{FF2B5EF4-FFF2-40B4-BE49-F238E27FC236}">
                <a16:creationId xmlns:a16="http://schemas.microsoft.com/office/drawing/2014/main" id="{EAF9A26A-1F02-4DB4-9BF1-9E4719639AFA}"/>
              </a:ext>
            </a:extLst>
          </p:cNvPr>
          <p:cNvSpPr txBox="1">
            <a:spLocks noChangeArrowheads="1"/>
          </p:cNvSpPr>
          <p:nvPr/>
        </p:nvSpPr>
        <p:spPr bwMode="auto">
          <a:xfrm>
            <a:off x="863600" y="1828800"/>
            <a:ext cx="73152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solidFill>
                  <a:srgbClr val="FE4D3A"/>
                </a:solidFill>
                <a:effectLst>
                  <a:outerShdw blurRad="38100" dist="38100" dir="2700000" algn="tl">
                    <a:srgbClr val="C0C0C0"/>
                  </a:outerShdw>
                </a:effectLst>
              </a:rPr>
              <a:t>Run from Unix or DOS prompt using:</a:t>
            </a:r>
          </a:p>
          <a:p>
            <a:r>
              <a:rPr lang="en-US" altLang="en-US" sz="2800" i="1">
                <a:solidFill>
                  <a:schemeClr val="tx1"/>
                </a:solidFill>
                <a:effectLst>
                  <a:outerShdw blurRad="38100" dist="38100" dir="2700000" algn="tl">
                    <a:srgbClr val="C0C0C0"/>
                  </a:outerShdw>
                </a:effectLst>
              </a:rPr>
              <a:t>java -jar spock.jar</a:t>
            </a:r>
          </a:p>
          <a:p>
            <a:pPr algn="l"/>
            <a:r>
              <a:rPr lang="en-US" altLang="en-US" sz="2800">
                <a:solidFill>
                  <a:srgbClr val="FE4D3A"/>
                </a:solidFill>
                <a:effectLst>
                  <a:outerShdw blurRad="38100" dist="38100" dir="2700000" algn="tl">
                    <a:srgbClr val="C0C0C0"/>
                  </a:outerShdw>
                </a:effectLst>
              </a:rPr>
              <a:t>Send the error trace to </a:t>
            </a:r>
            <a:r>
              <a:rPr lang="en-US" altLang="en-US" sz="2400">
                <a:solidFill>
                  <a:srgbClr val="FE4D3A"/>
                </a:solidFill>
                <a:effectLst>
                  <a:outerShdw blurRad="38100" dist="38100" dir="2700000" algn="tl">
                    <a:srgbClr val="C0C0C0"/>
                  </a:outerShdw>
                </a:effectLst>
              </a:rPr>
              <a:t>ece252b@hotmail.com</a:t>
            </a:r>
            <a:r>
              <a:rPr lang="en-US" altLang="en-US" sz="2800">
                <a:solidFill>
                  <a:srgbClr val="FE4D3A"/>
                </a:solidFill>
                <a:effectLst>
                  <a:outerShdw blurRad="38100" dist="38100" dir="2700000" algn="tl">
                    <a:srgbClr val="C0C0C0"/>
                  </a:outerShdw>
                </a:effectLst>
              </a:rPr>
              <a:t>:</a:t>
            </a:r>
          </a:p>
        </p:txBody>
      </p:sp>
      <p:sp>
        <p:nvSpPr>
          <p:cNvPr id="349189" name="Text Box 1029">
            <a:extLst>
              <a:ext uri="{FF2B5EF4-FFF2-40B4-BE49-F238E27FC236}">
                <a16:creationId xmlns:a16="http://schemas.microsoft.com/office/drawing/2014/main" id="{5DF9B35C-D3C9-4B8A-9A8D-BB802AA64CA7}"/>
              </a:ext>
            </a:extLst>
          </p:cNvPr>
          <p:cNvSpPr txBox="1">
            <a:spLocks noChangeArrowheads="1"/>
          </p:cNvSpPr>
          <p:nvPr/>
        </p:nvSpPr>
        <p:spPr bwMode="auto">
          <a:xfrm>
            <a:off x="406400" y="3810000"/>
            <a:ext cx="83820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en-US" sz="1400">
                <a:solidFill>
                  <a:schemeClr val="tx1"/>
                </a:solidFill>
                <a:effectLst/>
                <a:latin typeface="Times New Roman" panose="02020603050405020304" pitchFamily="18" charset="0"/>
              </a:rPr>
              <a:t>ERROR: Can convert ALIEN files only if front end type is ALIEN. Failed because this front end type is MFCC</a:t>
            </a:r>
          </a:p>
          <a:p>
            <a:pPr algn="l">
              <a:spcBef>
                <a:spcPct val="0"/>
              </a:spcBef>
            </a:pPr>
            <a:r>
              <a:rPr lang="en-US" altLang="en-US" sz="1400">
                <a:solidFill>
                  <a:schemeClr val="tx1"/>
                </a:solidFill>
                <a:effectLst/>
                <a:latin typeface="Times New Roman" panose="02020603050405020304" pitchFamily="18" charset="0"/>
              </a:rPr>
              <a:t>Exception occurred during event dispatching:</a:t>
            </a:r>
          </a:p>
          <a:p>
            <a:pPr algn="l">
              <a:spcBef>
                <a:spcPct val="0"/>
              </a:spcBef>
            </a:pPr>
            <a:r>
              <a:rPr lang="en-US" altLang="en-US" sz="1400">
                <a:solidFill>
                  <a:schemeClr val="tx1"/>
                </a:solidFill>
                <a:effectLst/>
                <a:latin typeface="Times New Roman" panose="02020603050405020304" pitchFamily="18" charset="0"/>
              </a:rPr>
              <a:t>        at edu.ucsd.asr.End.throwError(End.java:32)</a:t>
            </a:r>
          </a:p>
          <a:p>
            <a:pPr algn="l">
              <a:spcBef>
                <a:spcPct val="0"/>
              </a:spcBef>
            </a:pPr>
            <a:r>
              <a:rPr lang="en-US" altLang="en-US" sz="1400">
                <a:solidFill>
                  <a:schemeClr val="tx1"/>
                </a:solidFill>
                <a:effectLst/>
                <a:latin typeface="Times New Roman" panose="02020603050405020304" pitchFamily="18" charset="0"/>
              </a:rPr>
              <a:t>        at edu.ucsd.asr.ConvertALIENFrontEndToSOPFiles.&lt;init&gt;(ConvertALIENFrontEndToSOPFiles.java:25)</a:t>
            </a:r>
          </a:p>
          <a:p>
            <a:pPr algn="l">
              <a:spcBef>
                <a:spcPct val="0"/>
              </a:spcBef>
            </a:pPr>
            <a:r>
              <a:rPr lang="en-US" altLang="en-US" sz="1400">
                <a:solidFill>
                  <a:schemeClr val="tx1"/>
                </a:solidFill>
                <a:effectLst/>
                <a:latin typeface="Times New Roman" panose="02020603050405020304" pitchFamily="18" charset="0"/>
              </a:rPr>
              <a:t>        at edu.ucsd.gui.SpockFrame.importAlienFrontEndFilesButton_actionPerformed(SpockFrame.java:1445)</a:t>
            </a:r>
          </a:p>
          <a:p>
            <a:pPr algn="l">
              <a:spcBef>
                <a:spcPct val="0"/>
              </a:spcBef>
            </a:pPr>
            <a:r>
              <a:rPr lang="en-US" altLang="en-US" sz="1400">
                <a:solidFill>
                  <a:schemeClr val="tx1"/>
                </a:solidFill>
                <a:effectLst/>
                <a:latin typeface="Times New Roman" panose="02020603050405020304" pitchFamily="18" charset="0"/>
              </a:rPr>
              <a:t>        at edu.ucsd.gui.SpockFrame$10.actionPerformed(SpockFrame.java:411)</a:t>
            </a:r>
          </a:p>
          <a:p>
            <a:pPr algn="l">
              <a:spcBef>
                <a:spcPct val="0"/>
              </a:spcBef>
            </a:pPr>
            <a:r>
              <a:rPr lang="en-US" altLang="en-US" sz="1400">
                <a:solidFill>
                  <a:schemeClr val="tx1"/>
                </a:solidFill>
                <a:effectLst/>
                <a:latin typeface="Times New Roman" panose="02020603050405020304" pitchFamily="18" charset="0"/>
              </a:rPr>
              <a:t>        at javax.swing.AbstractButton.fireActionPerformed(AbstractButton.java:1450)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3106" name="Object 2">
            <a:extLst>
              <a:ext uri="{FF2B5EF4-FFF2-40B4-BE49-F238E27FC236}">
                <a16:creationId xmlns:a16="http://schemas.microsoft.com/office/drawing/2014/main" id="{0B792759-A1DD-44B9-B534-CC107BF221A6}"/>
              </a:ext>
            </a:extLst>
          </p:cNvPr>
          <p:cNvGraphicFramePr>
            <a:graphicFrameLocks noChangeAspect="1"/>
          </p:cNvGraphicFramePr>
          <p:nvPr/>
        </p:nvGraphicFramePr>
        <p:xfrm>
          <a:off x="622300" y="544513"/>
          <a:ext cx="7900988" cy="5768975"/>
        </p:xfrm>
        <a:graphic>
          <a:graphicData uri="http://schemas.openxmlformats.org/presentationml/2006/ole">
            <mc:AlternateContent xmlns:mc="http://schemas.openxmlformats.org/markup-compatibility/2006">
              <mc:Choice xmlns:v="urn:schemas-microsoft-com:vml" Requires="v">
                <p:oleObj spid="_x0000_s303107" name="Document" r:id="rId3" imgW="7899480" imgH="5768280" progId="Word.Document.8">
                  <p:embed/>
                </p:oleObj>
              </mc:Choice>
              <mc:Fallback>
                <p:oleObj name="Document" r:id="rId3" imgW="7899480" imgH="57682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 y="544513"/>
                        <a:ext cx="7900988" cy="576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FA5D1569-DFAF-4B73-9FDC-9C3D63DED817}"/>
              </a:ext>
            </a:extLst>
          </p:cNvPr>
          <p:cNvSpPr>
            <a:spLocks noGrp="1" noChangeArrowheads="1"/>
          </p:cNvSpPr>
          <p:nvPr>
            <p:ph type="title"/>
          </p:nvPr>
        </p:nvSpPr>
        <p:spPr>
          <a:xfrm>
            <a:off x="685800" y="2057400"/>
            <a:ext cx="7772400" cy="1143000"/>
          </a:xfrm>
        </p:spPr>
        <p:txBody>
          <a:bodyPr/>
          <a:lstStyle/>
          <a:p>
            <a:pPr algn="ctr"/>
            <a:r>
              <a:rPr lang="en-US" altLang="en-US"/>
              <a:t>Connected words and</a:t>
            </a:r>
            <a:br>
              <a:rPr lang="en-US" altLang="en-US"/>
            </a:br>
            <a:r>
              <a:rPr lang="en-US" altLang="en-US"/>
              <a:t>large vocabulary systems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4AC463E2-D9EC-4BE7-BE7D-B8DC9607D99E}"/>
              </a:ext>
            </a:extLst>
          </p:cNvPr>
          <p:cNvSpPr>
            <a:spLocks noGrp="1" noChangeArrowheads="1"/>
          </p:cNvSpPr>
          <p:nvPr>
            <p:ph type="title"/>
          </p:nvPr>
        </p:nvSpPr>
        <p:spPr>
          <a:xfrm>
            <a:off x="990600" y="304800"/>
            <a:ext cx="7289800" cy="685800"/>
          </a:xfrm>
        </p:spPr>
        <p:txBody>
          <a:bodyPr/>
          <a:lstStyle/>
          <a:p>
            <a:pPr algn="ctr"/>
            <a:r>
              <a:rPr lang="en-US" altLang="en-US"/>
              <a:t>Why HTK ?</a:t>
            </a:r>
          </a:p>
        </p:txBody>
      </p:sp>
      <p:graphicFrame>
        <p:nvGraphicFramePr>
          <p:cNvPr id="324611" name="Object 3">
            <a:extLst>
              <a:ext uri="{FF2B5EF4-FFF2-40B4-BE49-F238E27FC236}">
                <a16:creationId xmlns:a16="http://schemas.microsoft.com/office/drawing/2014/main" id="{76D75096-BF3D-4D84-A307-5B8D99D575C5}"/>
              </a:ext>
            </a:extLst>
          </p:cNvPr>
          <p:cNvGraphicFramePr>
            <a:graphicFrameLocks noChangeAspect="1"/>
          </p:cNvGraphicFramePr>
          <p:nvPr/>
        </p:nvGraphicFramePr>
        <p:xfrm>
          <a:off x="1524000" y="1039813"/>
          <a:ext cx="5943600" cy="3989387"/>
        </p:xfrm>
        <a:graphic>
          <a:graphicData uri="http://schemas.openxmlformats.org/presentationml/2006/ole">
            <mc:AlternateContent xmlns:mc="http://schemas.openxmlformats.org/markup-compatibility/2006">
              <mc:Choice xmlns:v="urn:schemas-microsoft-com:vml" Requires="v">
                <p:oleObj spid="_x0000_s351232" name="Document" r:id="rId3" imgW="3839040" imgH="2577960" progId="Word.Document.8">
                  <p:embed/>
                </p:oleObj>
              </mc:Choice>
              <mc:Fallback>
                <p:oleObj name="Document" r:id="rId3" imgW="3839040" imgH="25779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039813"/>
                        <a:ext cx="5943600" cy="398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4612" name="Text Box 4">
            <a:extLst>
              <a:ext uri="{FF2B5EF4-FFF2-40B4-BE49-F238E27FC236}">
                <a16:creationId xmlns:a16="http://schemas.microsoft.com/office/drawing/2014/main" id="{CF564DB5-5472-4D9E-B5BD-87FC1D0A259F}"/>
              </a:ext>
            </a:extLst>
          </p:cNvPr>
          <p:cNvSpPr txBox="1">
            <a:spLocks noChangeArrowheads="1"/>
          </p:cNvSpPr>
          <p:nvPr/>
        </p:nvSpPr>
        <p:spPr bwMode="auto">
          <a:xfrm>
            <a:off x="1676400" y="5181600"/>
            <a:ext cx="6019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chemeClr val="tx1"/>
                </a:solidFill>
                <a:effectLst/>
              </a:rPr>
              <a:t>Results published by DARPA for the Broadcast News task in its 1998 workshop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a:extLst>
              <a:ext uri="{FF2B5EF4-FFF2-40B4-BE49-F238E27FC236}">
                <a16:creationId xmlns:a16="http://schemas.microsoft.com/office/drawing/2014/main" id="{27C1F129-20A9-49E5-A12F-854112CAEAAA}"/>
              </a:ext>
            </a:extLst>
          </p:cNvPr>
          <p:cNvSpPr txBox="1">
            <a:spLocks noChangeArrowheads="1"/>
          </p:cNvSpPr>
          <p:nvPr/>
        </p:nvSpPr>
        <p:spPr bwMode="auto">
          <a:xfrm>
            <a:off x="533400" y="304800"/>
            <a:ext cx="7848600" cy="504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ts val="1200"/>
              </a:spcBef>
              <a:spcAft>
                <a:spcPts val="300"/>
              </a:spcAft>
            </a:pPr>
            <a:r>
              <a:rPr lang="en-US" altLang="en-US" sz="1800" b="1" i="1">
                <a:solidFill>
                  <a:schemeClr val="tx1"/>
                </a:solidFill>
                <a:effectLst/>
              </a:rPr>
              <a:t>Definitions</a:t>
            </a:r>
            <a:endParaRPr lang="en-US" altLang="en-US" sz="1600" b="1" i="1">
              <a:solidFill>
                <a:schemeClr val="tx1"/>
              </a:solidFill>
              <a:effectLst/>
            </a:endParaRPr>
          </a:p>
          <a:p>
            <a:pPr algn="l">
              <a:spcBef>
                <a:spcPct val="0"/>
              </a:spcBef>
            </a:pPr>
            <a:r>
              <a:rPr lang="en-US" altLang="en-US" sz="1600" b="1">
                <a:solidFill>
                  <a:schemeClr val="tx1"/>
                </a:solidFill>
                <a:effectLst/>
              </a:rPr>
              <a:t>monophones</a:t>
            </a:r>
            <a:r>
              <a:rPr lang="en-US" altLang="en-US" sz="1600">
                <a:solidFill>
                  <a:schemeClr val="tx1"/>
                </a:solidFill>
                <a:effectLst/>
              </a:rPr>
              <a:t> (or </a:t>
            </a:r>
            <a:r>
              <a:rPr lang="en-US" altLang="en-US" sz="1600" b="1">
                <a:solidFill>
                  <a:schemeClr val="tx1"/>
                </a:solidFill>
                <a:effectLst/>
              </a:rPr>
              <a:t>phones</a:t>
            </a:r>
            <a:r>
              <a:rPr lang="en-US" altLang="en-US" sz="1600">
                <a:solidFill>
                  <a:schemeClr val="tx1"/>
                </a:solidFill>
                <a:effectLst/>
              </a:rPr>
              <a:t> or </a:t>
            </a:r>
            <a:r>
              <a:rPr lang="en-US" altLang="en-US" sz="1600" b="1">
                <a:solidFill>
                  <a:schemeClr val="tx1"/>
                </a:solidFill>
                <a:effectLst/>
              </a:rPr>
              <a:t>allophones</a:t>
            </a:r>
            <a:r>
              <a:rPr lang="en-US" altLang="en-US" sz="1600">
                <a:solidFill>
                  <a:schemeClr val="tx1"/>
                </a:solidFill>
                <a:effectLst/>
              </a:rPr>
              <a:t>): closely related to </a:t>
            </a:r>
            <a:r>
              <a:rPr lang="en-US" altLang="en-US" sz="1600" b="1">
                <a:solidFill>
                  <a:schemeClr val="tx1"/>
                </a:solidFill>
                <a:effectLst/>
              </a:rPr>
              <a:t>phonemes</a:t>
            </a:r>
            <a:r>
              <a:rPr lang="en-US" altLang="en-US" sz="1600">
                <a:solidFill>
                  <a:schemeClr val="tx1"/>
                </a:solidFill>
                <a:effectLst/>
              </a:rPr>
              <a:t>.</a:t>
            </a:r>
          </a:p>
          <a:p>
            <a:pPr algn="l">
              <a:spcBef>
                <a:spcPct val="0"/>
              </a:spcBef>
            </a:pPr>
            <a:r>
              <a:rPr lang="en-US" altLang="en-US" sz="1600">
                <a:solidFill>
                  <a:schemeClr val="accent1"/>
                </a:solidFill>
                <a:effectLst/>
              </a:rPr>
              <a:t>Problem 1</a:t>
            </a:r>
            <a:r>
              <a:rPr lang="en-US" altLang="en-US" sz="1600">
                <a:solidFill>
                  <a:schemeClr val="tx1"/>
                </a:solidFill>
                <a:effectLst/>
              </a:rPr>
              <a:t>: </a:t>
            </a:r>
            <a:r>
              <a:rPr lang="en-US" altLang="en-US" sz="1600" b="1">
                <a:solidFill>
                  <a:schemeClr val="tx1"/>
                </a:solidFill>
                <a:effectLst/>
              </a:rPr>
              <a:t>coarticulation</a:t>
            </a:r>
            <a:r>
              <a:rPr lang="en-US" altLang="en-US" sz="1600">
                <a:solidFill>
                  <a:schemeClr val="tx1"/>
                </a:solidFill>
                <a:effectLst/>
              </a:rPr>
              <a:t>, neighbors (</a:t>
            </a:r>
            <a:r>
              <a:rPr lang="en-US" altLang="en-US" sz="1600" b="1">
                <a:solidFill>
                  <a:schemeClr val="tx1"/>
                </a:solidFill>
                <a:effectLst/>
              </a:rPr>
              <a:t>context</a:t>
            </a:r>
            <a:r>
              <a:rPr lang="en-US" altLang="en-US" sz="1600">
                <a:solidFill>
                  <a:schemeClr val="tx1"/>
                </a:solidFill>
                <a:effectLst/>
              </a:rPr>
              <a:t> left and right) influence sound.</a:t>
            </a:r>
          </a:p>
          <a:p>
            <a:pPr algn="l">
              <a:spcBef>
                <a:spcPct val="0"/>
              </a:spcBef>
            </a:pPr>
            <a:r>
              <a:rPr lang="en-US" altLang="en-US" sz="1600" b="1">
                <a:solidFill>
                  <a:schemeClr val="tx1"/>
                </a:solidFill>
                <a:effectLst/>
              </a:rPr>
              <a:t>triphones</a:t>
            </a:r>
            <a:r>
              <a:rPr lang="en-US" altLang="en-US" sz="1600">
                <a:solidFill>
                  <a:schemeClr val="tx1"/>
                </a:solidFill>
                <a:effectLst/>
              </a:rPr>
              <a:t>: central phone with 2 neighbors. Two ways of defining triphones: </a:t>
            </a:r>
            <a:r>
              <a:rPr lang="en-US" altLang="en-US" sz="1600" b="1">
                <a:solidFill>
                  <a:schemeClr val="tx1"/>
                </a:solidFill>
                <a:effectLst/>
              </a:rPr>
              <a:t>word</a:t>
            </a:r>
            <a:r>
              <a:rPr lang="en-US" altLang="en-US" sz="1600">
                <a:solidFill>
                  <a:schemeClr val="tx1"/>
                </a:solidFill>
                <a:effectLst/>
              </a:rPr>
              <a:t>-</a:t>
            </a:r>
            <a:r>
              <a:rPr lang="en-US" altLang="en-US" sz="1600" b="1">
                <a:solidFill>
                  <a:schemeClr val="tx1"/>
                </a:solidFill>
                <a:effectLst/>
              </a:rPr>
              <a:t>internal</a:t>
            </a:r>
            <a:r>
              <a:rPr lang="en-US" altLang="en-US" sz="1600">
                <a:solidFill>
                  <a:schemeClr val="tx1"/>
                </a:solidFill>
                <a:effectLst/>
              </a:rPr>
              <a:t> (simpler) and </a:t>
            </a:r>
            <a:r>
              <a:rPr lang="en-US" altLang="en-US" sz="1600" b="1">
                <a:solidFill>
                  <a:schemeClr val="tx1"/>
                </a:solidFill>
                <a:effectLst/>
              </a:rPr>
              <a:t>cross</a:t>
            </a:r>
            <a:r>
              <a:rPr lang="en-US" altLang="en-US" sz="1600">
                <a:solidFill>
                  <a:schemeClr val="tx1"/>
                </a:solidFill>
                <a:effectLst/>
              </a:rPr>
              <a:t>-</a:t>
            </a:r>
            <a:r>
              <a:rPr lang="en-US" altLang="en-US" sz="1600" b="1">
                <a:solidFill>
                  <a:schemeClr val="tx1"/>
                </a:solidFill>
                <a:effectLst/>
              </a:rPr>
              <a:t>word</a:t>
            </a:r>
            <a:r>
              <a:rPr lang="en-US" altLang="en-US" sz="1600">
                <a:solidFill>
                  <a:schemeClr val="tx1"/>
                </a:solidFill>
                <a:effectLst/>
              </a:rPr>
              <a:t> (better results).</a:t>
            </a:r>
          </a:p>
          <a:p>
            <a:pPr algn="l">
              <a:spcBef>
                <a:spcPct val="0"/>
              </a:spcBef>
            </a:pPr>
            <a:r>
              <a:rPr lang="en-US" altLang="en-US" sz="1600">
                <a:solidFill>
                  <a:schemeClr val="accent1"/>
                </a:solidFill>
                <a:effectLst/>
              </a:rPr>
              <a:t>Problem 2</a:t>
            </a:r>
            <a:r>
              <a:rPr lang="en-US" altLang="en-US" sz="1600">
                <a:solidFill>
                  <a:schemeClr val="tx1"/>
                </a:solidFill>
                <a:effectLst/>
              </a:rPr>
              <a:t>: data does not suffice to train so many triphones. Solution: </a:t>
            </a:r>
            <a:r>
              <a:rPr lang="en-US" altLang="en-US" sz="1600" b="1">
                <a:solidFill>
                  <a:schemeClr val="tx1"/>
                </a:solidFill>
                <a:effectLst/>
              </a:rPr>
              <a:t>tying</a:t>
            </a:r>
            <a:r>
              <a:rPr lang="en-US" altLang="en-US" sz="1600">
                <a:solidFill>
                  <a:schemeClr val="tx1"/>
                </a:solidFill>
                <a:effectLst/>
              </a:rPr>
              <a:t> (</a:t>
            </a:r>
            <a:r>
              <a:rPr lang="en-US" altLang="en-US" sz="1600" b="1">
                <a:solidFill>
                  <a:schemeClr val="tx1"/>
                </a:solidFill>
                <a:effectLst/>
              </a:rPr>
              <a:t>sharing</a:t>
            </a:r>
            <a:r>
              <a:rPr lang="en-US" altLang="en-US" sz="1600">
                <a:solidFill>
                  <a:schemeClr val="tx1"/>
                </a:solidFill>
                <a:effectLst/>
              </a:rPr>
              <a:t>, </a:t>
            </a:r>
            <a:r>
              <a:rPr lang="en-US" altLang="en-US" sz="1600" b="1">
                <a:solidFill>
                  <a:schemeClr val="tx1"/>
                </a:solidFill>
                <a:effectLst/>
              </a:rPr>
              <a:t>clustering</a:t>
            </a:r>
            <a:r>
              <a:rPr lang="en-US" altLang="en-US" sz="1600">
                <a:solidFill>
                  <a:schemeClr val="tx1"/>
                </a:solidFill>
                <a:effectLst/>
              </a:rPr>
              <a:t>) HMM parameters. </a:t>
            </a:r>
            <a:r>
              <a:rPr lang="en-US" altLang="en-US" sz="1600">
                <a:solidFill>
                  <a:schemeClr val="accent1"/>
                </a:solidFill>
                <a:effectLst/>
              </a:rPr>
              <a:t>Problem 3</a:t>
            </a:r>
            <a:r>
              <a:rPr lang="en-US" altLang="en-US" sz="1600">
                <a:solidFill>
                  <a:schemeClr val="tx1"/>
                </a:solidFill>
                <a:effectLst/>
              </a:rPr>
              <a:t>: many cross-word triphones are not present in training data (phone ng, for example).</a:t>
            </a:r>
          </a:p>
          <a:p>
            <a:pPr algn="l">
              <a:spcBef>
                <a:spcPct val="0"/>
              </a:spcBef>
            </a:pPr>
            <a:r>
              <a:rPr lang="en-US" altLang="en-US" sz="1600">
                <a:solidFill>
                  <a:schemeClr val="tx1"/>
                </a:solidFill>
                <a:effectLst/>
              </a:rPr>
              <a:t>Example of tying techniques: </a:t>
            </a:r>
            <a:r>
              <a:rPr lang="en-US" altLang="en-US" sz="1600" b="1">
                <a:solidFill>
                  <a:schemeClr val="tx1"/>
                </a:solidFill>
                <a:effectLst/>
              </a:rPr>
              <a:t>data-driven</a:t>
            </a:r>
            <a:r>
              <a:rPr lang="en-US" altLang="en-US" sz="1600">
                <a:solidFill>
                  <a:schemeClr val="tx1"/>
                </a:solidFill>
                <a:effectLst/>
              </a:rPr>
              <a:t> and </a:t>
            </a:r>
            <a:r>
              <a:rPr lang="en-US" altLang="en-US" sz="1600" b="1">
                <a:solidFill>
                  <a:schemeClr val="tx1"/>
                </a:solidFill>
                <a:effectLst/>
              </a:rPr>
              <a:t>tree</a:t>
            </a:r>
            <a:r>
              <a:rPr lang="en-US" altLang="en-US" sz="1600">
                <a:solidFill>
                  <a:schemeClr val="tx1"/>
                </a:solidFill>
                <a:effectLst/>
              </a:rPr>
              <a:t>-</a:t>
            </a:r>
            <a:r>
              <a:rPr lang="en-US" altLang="en-US" sz="1600" b="1">
                <a:solidFill>
                  <a:schemeClr val="tx1"/>
                </a:solidFill>
                <a:effectLst/>
              </a:rPr>
              <a:t>clustering</a:t>
            </a:r>
            <a:r>
              <a:rPr lang="en-US" altLang="en-US" sz="1600">
                <a:solidFill>
                  <a:schemeClr val="tx1"/>
                </a:solidFill>
                <a:effectLst/>
              </a:rPr>
              <a:t> (can be used to synthesize "unseen" triphones).</a:t>
            </a:r>
          </a:p>
          <a:p>
            <a:pPr algn="l">
              <a:spcBef>
                <a:spcPct val="0"/>
              </a:spcBef>
            </a:pPr>
            <a:r>
              <a:rPr lang="en-US" altLang="en-US" sz="1600" b="1">
                <a:solidFill>
                  <a:schemeClr val="tx1"/>
                </a:solidFill>
                <a:effectLst/>
              </a:rPr>
              <a:t>Classification</a:t>
            </a:r>
            <a:r>
              <a:rPr lang="en-US" altLang="en-US" sz="1600">
                <a:solidFill>
                  <a:schemeClr val="tx1"/>
                </a:solidFill>
                <a:effectLst/>
              </a:rPr>
              <a:t> vs. </a:t>
            </a:r>
            <a:r>
              <a:rPr lang="en-US" altLang="en-US" sz="1600" b="1">
                <a:solidFill>
                  <a:schemeClr val="tx1"/>
                </a:solidFill>
                <a:effectLst/>
              </a:rPr>
              <a:t>recognition</a:t>
            </a:r>
            <a:r>
              <a:rPr lang="en-US" altLang="en-US" sz="1600">
                <a:solidFill>
                  <a:schemeClr val="tx1"/>
                </a:solidFill>
                <a:effectLst/>
              </a:rPr>
              <a:t>: classification assumes speech was segmented beforehand. TIMIT is a </a:t>
            </a:r>
            <a:r>
              <a:rPr lang="en-US" altLang="en-US" sz="1600" b="1">
                <a:solidFill>
                  <a:schemeClr val="tx1"/>
                </a:solidFill>
                <a:effectLst/>
              </a:rPr>
              <a:t>labeled</a:t>
            </a:r>
            <a:r>
              <a:rPr lang="en-US" altLang="en-US" sz="1600">
                <a:solidFill>
                  <a:schemeClr val="tx1"/>
                </a:solidFill>
                <a:effectLst/>
              </a:rPr>
              <a:t> database that allow us to do classification. Recognition is usually done for a whole sentence, without assuming the phone boundaries are known. For evaluation, the recognized sequence of phonemes is aligned with the correct one according to software distributed by </a:t>
            </a:r>
            <a:r>
              <a:rPr lang="en-US" altLang="en-US" sz="1600" b="1">
                <a:solidFill>
                  <a:schemeClr val="tx1"/>
                </a:solidFill>
                <a:effectLst/>
              </a:rPr>
              <a:t>NIST</a:t>
            </a:r>
            <a:r>
              <a:rPr lang="en-US" altLang="en-US" sz="1600">
                <a:solidFill>
                  <a:schemeClr val="tx1"/>
                </a:solidFill>
                <a:effectLst/>
              </a:rPr>
              <a:t>. Then, the number of </a:t>
            </a:r>
            <a:r>
              <a:rPr lang="en-US" altLang="en-US" sz="1600" b="1">
                <a:solidFill>
                  <a:schemeClr val="tx1"/>
                </a:solidFill>
                <a:effectLst/>
              </a:rPr>
              <a:t>insertions</a:t>
            </a:r>
            <a:r>
              <a:rPr lang="en-US" altLang="en-US" sz="1600">
                <a:solidFill>
                  <a:schemeClr val="tx1"/>
                </a:solidFill>
                <a:effectLst/>
              </a:rPr>
              <a:t> (I) , </a:t>
            </a:r>
            <a:r>
              <a:rPr lang="en-US" altLang="en-US" sz="1600" b="1">
                <a:solidFill>
                  <a:schemeClr val="tx1"/>
                </a:solidFill>
                <a:effectLst/>
              </a:rPr>
              <a:t>deletions</a:t>
            </a:r>
            <a:r>
              <a:rPr lang="en-US" altLang="en-US" sz="1600">
                <a:solidFill>
                  <a:schemeClr val="tx1"/>
                </a:solidFill>
                <a:effectLst/>
              </a:rPr>
              <a:t> (D) and </a:t>
            </a:r>
            <a:r>
              <a:rPr lang="en-US" altLang="en-US" sz="1600" b="1">
                <a:solidFill>
                  <a:schemeClr val="tx1"/>
                </a:solidFill>
                <a:effectLst/>
              </a:rPr>
              <a:t>substitutions</a:t>
            </a:r>
            <a:r>
              <a:rPr lang="en-US" altLang="en-US" sz="1600">
                <a:solidFill>
                  <a:schemeClr val="tx1"/>
                </a:solidFill>
                <a:effectLst/>
              </a:rPr>
              <a:t> (S) are counted. Below, N is the number of labels in reference transcriptions.</a:t>
            </a:r>
          </a:p>
          <a:p>
            <a:pPr algn="l">
              <a:spcBef>
                <a:spcPct val="0"/>
              </a:spcBef>
            </a:pPr>
            <a:r>
              <a:rPr lang="en-US" altLang="en-US" sz="1600">
                <a:solidFill>
                  <a:schemeClr val="tx1"/>
                </a:solidFill>
                <a:effectLst/>
              </a:rPr>
              <a:t>In search, parameters as </a:t>
            </a:r>
            <a:r>
              <a:rPr lang="en-US" altLang="en-US" sz="1600" b="1">
                <a:solidFill>
                  <a:schemeClr val="tx1"/>
                </a:solidFill>
                <a:effectLst/>
              </a:rPr>
              <a:t>grammar scale </a:t>
            </a:r>
            <a:r>
              <a:rPr lang="en-US" altLang="en-US" sz="1600">
                <a:solidFill>
                  <a:schemeClr val="tx1"/>
                </a:solidFill>
                <a:effectLst/>
              </a:rPr>
              <a:t>control the rate I / D. Example:</a:t>
            </a:r>
          </a:p>
          <a:p>
            <a:pPr algn="l">
              <a:spcBef>
                <a:spcPct val="0"/>
              </a:spcBef>
            </a:pPr>
            <a:r>
              <a:rPr lang="en-US" altLang="en-US" sz="1600" i="1">
                <a:solidFill>
                  <a:schemeClr val="tx1"/>
                </a:solidFill>
                <a:effectLst/>
              </a:rPr>
              <a:t>%Corr=60.46, Acc=49.14 [H=104868, D=14076, S=54506, I=19628, N=173450], </a:t>
            </a:r>
            <a:r>
              <a:rPr lang="en-US" altLang="en-US" sz="1600">
                <a:solidFill>
                  <a:schemeClr val="tx1"/>
                </a:solidFill>
                <a:effectLst/>
              </a:rPr>
              <a:t>where N = H + D + S.</a:t>
            </a:r>
          </a:p>
        </p:txBody>
      </p:sp>
      <p:graphicFrame>
        <p:nvGraphicFramePr>
          <p:cNvPr id="316419" name="Object 3">
            <a:extLst>
              <a:ext uri="{FF2B5EF4-FFF2-40B4-BE49-F238E27FC236}">
                <a16:creationId xmlns:a16="http://schemas.microsoft.com/office/drawing/2014/main" id="{AAC4B381-09D2-4F73-B842-7CDB5C11019D}"/>
              </a:ext>
            </a:extLst>
          </p:cNvPr>
          <p:cNvGraphicFramePr>
            <a:graphicFrameLocks noChangeAspect="1"/>
          </p:cNvGraphicFramePr>
          <p:nvPr/>
        </p:nvGraphicFramePr>
        <p:xfrm>
          <a:off x="914400" y="5324475"/>
          <a:ext cx="6705600" cy="387350"/>
        </p:xfrm>
        <a:graphic>
          <a:graphicData uri="http://schemas.openxmlformats.org/presentationml/2006/ole">
            <mc:AlternateContent xmlns:mc="http://schemas.openxmlformats.org/markup-compatibility/2006">
              <mc:Choice xmlns:v="urn:schemas-microsoft-com:vml" Requires="v">
                <p:oleObj spid="_x0000_s352256" name="Document" r:id="rId3" imgW="4750560" imgH="276120" progId="Word.Document.8">
                  <p:embed/>
                </p:oleObj>
              </mc:Choice>
              <mc:Fallback>
                <p:oleObj name="Document" r:id="rId3" imgW="4750560" imgH="27612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324475"/>
                        <a:ext cx="67056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6420" name="Object 4">
            <a:extLst>
              <a:ext uri="{FF2B5EF4-FFF2-40B4-BE49-F238E27FC236}">
                <a16:creationId xmlns:a16="http://schemas.microsoft.com/office/drawing/2014/main" id="{7CD6A9AB-E8DF-463D-9E25-CF1D7D2557A0}"/>
              </a:ext>
            </a:extLst>
          </p:cNvPr>
          <p:cNvGraphicFramePr>
            <a:graphicFrameLocks noChangeAspect="1"/>
          </p:cNvGraphicFramePr>
          <p:nvPr/>
        </p:nvGraphicFramePr>
        <p:xfrm>
          <a:off x="685800" y="5899150"/>
          <a:ext cx="7086600" cy="411163"/>
        </p:xfrm>
        <a:graphic>
          <a:graphicData uri="http://schemas.openxmlformats.org/presentationml/2006/ole">
            <mc:AlternateContent xmlns:mc="http://schemas.openxmlformats.org/markup-compatibility/2006">
              <mc:Choice xmlns:v="urn:schemas-microsoft-com:vml" Requires="v">
                <p:oleObj spid="_x0000_s352257" name="Document" r:id="rId5" imgW="4750560" imgH="276120" progId="Word.Document.8">
                  <p:embed/>
                </p:oleObj>
              </mc:Choice>
              <mc:Fallback>
                <p:oleObj name="Document" r:id="rId5" imgW="4750560" imgH="27612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899150"/>
                        <a:ext cx="708660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874" name="Object 2">
            <a:extLst>
              <a:ext uri="{FF2B5EF4-FFF2-40B4-BE49-F238E27FC236}">
                <a16:creationId xmlns:a16="http://schemas.microsoft.com/office/drawing/2014/main" id="{A561FFB5-F8A5-4064-9EC9-FFE08687611D}"/>
              </a:ext>
            </a:extLst>
          </p:cNvPr>
          <p:cNvGraphicFramePr>
            <a:graphicFrameLocks noChangeAspect="1"/>
          </p:cNvGraphicFramePr>
          <p:nvPr/>
        </p:nvGraphicFramePr>
        <p:xfrm>
          <a:off x="533400" y="733425"/>
          <a:ext cx="4643438" cy="5648325"/>
        </p:xfrm>
        <a:graphic>
          <a:graphicData uri="http://schemas.openxmlformats.org/presentationml/2006/ole">
            <mc:AlternateContent xmlns:mc="http://schemas.openxmlformats.org/markup-compatibility/2006">
              <mc:Choice xmlns:v="urn:schemas-microsoft-com:vml" Requires="v">
                <p:oleObj spid="_x0000_s353280" name="Document" r:id="rId3" imgW="4431600" imgH="5391000" progId="Word.Document.8">
                  <p:embed/>
                </p:oleObj>
              </mc:Choice>
              <mc:Fallback>
                <p:oleObj name="Document" r:id="rId3" imgW="4431600" imgH="53910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33425"/>
                        <a:ext cx="464343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5875" name="Object 3">
            <a:extLst>
              <a:ext uri="{FF2B5EF4-FFF2-40B4-BE49-F238E27FC236}">
                <a16:creationId xmlns:a16="http://schemas.microsoft.com/office/drawing/2014/main" id="{2CB64A28-C613-4935-A0AB-50A696F27BDE}"/>
              </a:ext>
            </a:extLst>
          </p:cNvPr>
          <p:cNvGraphicFramePr>
            <a:graphicFrameLocks noChangeAspect="1"/>
          </p:cNvGraphicFramePr>
          <p:nvPr/>
        </p:nvGraphicFramePr>
        <p:xfrm>
          <a:off x="5715000" y="1524000"/>
          <a:ext cx="2809875" cy="2638425"/>
        </p:xfrm>
        <a:graphic>
          <a:graphicData uri="http://schemas.openxmlformats.org/presentationml/2006/ole">
            <mc:AlternateContent xmlns:mc="http://schemas.openxmlformats.org/markup-compatibility/2006">
              <mc:Choice xmlns:v="urn:schemas-microsoft-com:vml" Requires="v">
                <p:oleObj spid="_x0000_s353281" name="Document" r:id="rId5" imgW="2804760" imgH="2638440" progId="Word.Document.8">
                  <p:embed/>
                </p:oleObj>
              </mc:Choice>
              <mc:Fallback>
                <p:oleObj name="Document" r:id="rId5" imgW="2804760" imgH="26384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524000"/>
                        <a:ext cx="28098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5876" name="Text Box 4">
            <a:extLst>
              <a:ext uri="{FF2B5EF4-FFF2-40B4-BE49-F238E27FC236}">
                <a16:creationId xmlns:a16="http://schemas.microsoft.com/office/drawing/2014/main" id="{FF36F848-DFA4-41CC-8A08-6C0C73FD3F12}"/>
              </a:ext>
            </a:extLst>
          </p:cNvPr>
          <p:cNvSpPr txBox="1">
            <a:spLocks noChangeArrowheads="1"/>
          </p:cNvSpPr>
          <p:nvPr/>
        </p:nvSpPr>
        <p:spPr bwMode="auto">
          <a:xfrm>
            <a:off x="5575300" y="4333875"/>
            <a:ext cx="32639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a:solidFill>
                  <a:schemeClr val="tx1"/>
                </a:solidFill>
                <a:effectLst/>
              </a:rPr>
              <a:t>Short pause </a:t>
            </a:r>
            <a:r>
              <a:rPr lang="en-US" altLang="en-US" sz="1600" i="1">
                <a:solidFill>
                  <a:schemeClr val="accent1"/>
                </a:solidFill>
                <a:effectLst/>
              </a:rPr>
              <a:t>tee-model</a:t>
            </a:r>
            <a:r>
              <a:rPr lang="en-US" altLang="en-US" sz="1600">
                <a:solidFill>
                  <a:schemeClr val="tx1"/>
                </a:solidFill>
                <a:effectLst/>
              </a:rPr>
              <a:t> which has a direct transition from entry to exit node (two </a:t>
            </a:r>
            <a:r>
              <a:rPr lang="en-US" altLang="en-US" sz="1600">
                <a:solidFill>
                  <a:schemeClr val="accent1"/>
                </a:solidFill>
                <a:effectLst/>
              </a:rPr>
              <a:t>non-emitting</a:t>
            </a:r>
            <a:r>
              <a:rPr lang="en-US" altLang="en-US" sz="1600">
                <a:solidFill>
                  <a:schemeClr val="tx1"/>
                </a:solidFill>
                <a:effectLst/>
              </a:rPr>
              <a:t> states). This </a:t>
            </a:r>
            <a:r>
              <a:rPr lang="en-US" altLang="en-US" sz="1600">
                <a:solidFill>
                  <a:schemeClr val="tx1"/>
                </a:solidFill>
                <a:effectLst/>
                <a:latin typeface="Courier New" panose="02070309020205020404" pitchFamily="49" charset="0"/>
              </a:rPr>
              <a:t>sp</a:t>
            </a:r>
            <a:r>
              <a:rPr lang="en-US" altLang="en-US" sz="1600">
                <a:solidFill>
                  <a:schemeClr val="tx1"/>
                </a:solidFill>
                <a:effectLst/>
              </a:rPr>
              <a:t> model has its emitting state tied to the center state of the silence model to avoid "competition" between the two silence models. </a:t>
            </a:r>
          </a:p>
        </p:txBody>
      </p:sp>
      <p:sp>
        <p:nvSpPr>
          <p:cNvPr id="335877" name="Rectangle 5">
            <a:extLst>
              <a:ext uri="{FF2B5EF4-FFF2-40B4-BE49-F238E27FC236}">
                <a16:creationId xmlns:a16="http://schemas.microsoft.com/office/drawing/2014/main" id="{C6ED386A-FFFF-4847-A6E2-094DC9897867}"/>
              </a:ext>
            </a:extLst>
          </p:cNvPr>
          <p:cNvSpPr>
            <a:spLocks noChangeArrowheads="1"/>
          </p:cNvSpPr>
          <p:nvPr/>
        </p:nvSpPr>
        <p:spPr bwMode="auto">
          <a:xfrm>
            <a:off x="990600" y="254000"/>
            <a:ext cx="7289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l" eaLnBrk="0" hangingPunct="0">
              <a:spcBef>
                <a:spcPct val="0"/>
              </a:spcBef>
              <a:defRPr kumimoji="1" sz="4000">
                <a:solidFill>
                  <a:schemeClr val="tx2"/>
                </a:solidFill>
                <a:latin typeface="Arial Black" panose="020B0A04020102020204" pitchFamily="34" charset="0"/>
              </a:defRPr>
            </a:lvl1pPr>
            <a:lvl2pPr algn="l" eaLnBrk="0" hangingPunct="0">
              <a:spcBef>
                <a:spcPct val="0"/>
              </a:spcBef>
              <a:defRPr kumimoji="1" sz="4000">
                <a:solidFill>
                  <a:schemeClr val="tx2"/>
                </a:solidFill>
                <a:latin typeface="Arial Black" panose="020B0A04020102020204" pitchFamily="34" charset="0"/>
              </a:defRPr>
            </a:lvl2pPr>
            <a:lvl3pPr algn="l" eaLnBrk="0" hangingPunct="0">
              <a:spcBef>
                <a:spcPct val="0"/>
              </a:spcBef>
              <a:defRPr kumimoji="1" sz="4000">
                <a:solidFill>
                  <a:schemeClr val="tx2"/>
                </a:solidFill>
                <a:latin typeface="Arial Black" panose="020B0A04020102020204" pitchFamily="34" charset="0"/>
              </a:defRPr>
            </a:lvl3pPr>
            <a:lvl4pPr algn="l" eaLnBrk="0" hangingPunct="0">
              <a:spcBef>
                <a:spcPct val="0"/>
              </a:spcBef>
              <a:defRPr kumimoji="1" sz="4000">
                <a:solidFill>
                  <a:schemeClr val="tx2"/>
                </a:solidFill>
                <a:latin typeface="Arial Black" panose="020B0A04020102020204" pitchFamily="34" charset="0"/>
              </a:defRPr>
            </a:lvl4pPr>
            <a:lvl5pPr algn="l" eaLnBrk="0" hangingPunct="0">
              <a:spcBef>
                <a:spcPct val="0"/>
              </a:spcBef>
              <a:defRPr kumimoji="1" sz="4000">
                <a:solidFill>
                  <a:schemeClr val="tx2"/>
                </a:solidFill>
                <a:latin typeface="Arial Black" panose="020B0A04020102020204" pitchFamily="34" charset="0"/>
              </a:defRPr>
            </a:lvl5pPr>
            <a:lvl6pPr marL="457200" eaLnBrk="0" fontAlgn="base" hangingPunct="0">
              <a:spcBef>
                <a:spcPct val="0"/>
              </a:spcBef>
              <a:spcAft>
                <a:spcPct val="0"/>
              </a:spcAft>
              <a:defRPr kumimoji="1" sz="4000">
                <a:solidFill>
                  <a:schemeClr val="tx2"/>
                </a:solidFill>
                <a:latin typeface="Arial Black" panose="020B0A04020102020204" pitchFamily="34" charset="0"/>
              </a:defRPr>
            </a:lvl6pPr>
            <a:lvl7pPr marL="914400" eaLnBrk="0" fontAlgn="base" hangingPunct="0">
              <a:spcBef>
                <a:spcPct val="0"/>
              </a:spcBef>
              <a:spcAft>
                <a:spcPct val="0"/>
              </a:spcAft>
              <a:defRPr kumimoji="1" sz="4000">
                <a:solidFill>
                  <a:schemeClr val="tx2"/>
                </a:solidFill>
                <a:latin typeface="Arial Black" panose="020B0A04020102020204" pitchFamily="34" charset="0"/>
              </a:defRPr>
            </a:lvl7pPr>
            <a:lvl8pPr marL="1371600" eaLnBrk="0" fontAlgn="base" hangingPunct="0">
              <a:spcBef>
                <a:spcPct val="0"/>
              </a:spcBef>
              <a:spcAft>
                <a:spcPct val="0"/>
              </a:spcAft>
              <a:defRPr kumimoji="1" sz="4000">
                <a:solidFill>
                  <a:schemeClr val="tx2"/>
                </a:solidFill>
                <a:latin typeface="Arial Black" panose="020B0A04020102020204" pitchFamily="34" charset="0"/>
              </a:defRPr>
            </a:lvl8pPr>
            <a:lvl9pPr marL="1828800" eaLnBrk="0" fontAlgn="base" hangingPunct="0">
              <a:spcBef>
                <a:spcPct val="0"/>
              </a:spcBef>
              <a:spcAft>
                <a:spcPct val="0"/>
              </a:spcAft>
              <a:defRPr kumimoji="1" sz="4000">
                <a:solidFill>
                  <a:schemeClr val="tx2"/>
                </a:solidFill>
                <a:latin typeface="Arial Black" panose="020B0A04020102020204" pitchFamily="34" charset="0"/>
              </a:defRPr>
            </a:lvl9pPr>
          </a:lstStyle>
          <a:p>
            <a:pPr algn="ctr"/>
            <a:r>
              <a:rPr lang="en-US" altLang="en-US" sz="3200">
                <a:effectLst/>
              </a:rPr>
              <a:t>Training sub-word models</a:t>
            </a:r>
            <a:endParaRPr lang="en-US" altLang="en-US">
              <a:effectLst/>
            </a:endParaRPr>
          </a:p>
        </p:txBody>
      </p:sp>
      <p:sp>
        <p:nvSpPr>
          <p:cNvPr id="335878" name="Text Box 6">
            <a:extLst>
              <a:ext uri="{FF2B5EF4-FFF2-40B4-BE49-F238E27FC236}">
                <a16:creationId xmlns:a16="http://schemas.microsoft.com/office/drawing/2014/main" id="{3338BFF5-A13C-4F6F-A953-3A6654A49041}"/>
              </a:ext>
            </a:extLst>
          </p:cNvPr>
          <p:cNvSpPr txBox="1">
            <a:spLocks noChangeArrowheads="1"/>
          </p:cNvSpPr>
          <p:nvPr/>
        </p:nvSpPr>
        <p:spPr bwMode="auto">
          <a:xfrm>
            <a:off x="5715000" y="939800"/>
            <a:ext cx="280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chemeClr val="accent1"/>
                </a:solidFill>
                <a:effectLst>
                  <a:outerShdw blurRad="38100" dist="38100" dir="2700000" algn="tl">
                    <a:srgbClr val="C0C0C0"/>
                  </a:outerShdw>
                </a:effectLst>
              </a:rPr>
              <a:t>Tying (sharing)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a:extLst>
              <a:ext uri="{FF2B5EF4-FFF2-40B4-BE49-F238E27FC236}">
                <a16:creationId xmlns:a16="http://schemas.microsoft.com/office/drawing/2014/main" id="{7B6F9C7A-6610-4E09-9F89-D40CE7922CAE}"/>
              </a:ext>
            </a:extLst>
          </p:cNvPr>
          <p:cNvSpPr txBox="1">
            <a:spLocks noChangeArrowheads="1"/>
          </p:cNvSpPr>
          <p:nvPr/>
        </p:nvSpPr>
        <p:spPr bwMode="auto">
          <a:xfrm>
            <a:off x="457200" y="80963"/>
            <a:ext cx="8229600" cy="65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1200"/>
              </a:spcBef>
              <a:spcAft>
                <a:spcPts val="300"/>
              </a:spcAft>
            </a:pPr>
            <a:r>
              <a:rPr lang="en-US" altLang="en-US" sz="1100" b="1">
                <a:solidFill>
                  <a:schemeClr val="tx1"/>
                </a:solidFill>
                <a:effectLst/>
              </a:rPr>
              <a:t>Results from HTK documentation for RM  task</a:t>
            </a:r>
          </a:p>
          <a:p>
            <a:pPr algn="l">
              <a:spcBef>
                <a:spcPct val="0"/>
              </a:spcBef>
            </a:pPr>
            <a:endParaRPr lang="en-US" altLang="en-US" sz="1100">
              <a:solidFill>
                <a:schemeClr val="tx1"/>
              </a:solidFill>
              <a:effectLst/>
            </a:endParaRPr>
          </a:p>
          <a:p>
            <a:pPr algn="l">
              <a:spcBef>
                <a:spcPct val="0"/>
              </a:spcBef>
            </a:pPr>
            <a:r>
              <a:rPr lang="en-US" altLang="en-US" sz="1100">
                <a:solidFill>
                  <a:schemeClr val="tx1"/>
                </a:solidFill>
                <a:effectLst/>
              </a:rPr>
              <a:t>Flat start with 49 models, 39 parameters, 1 stream, diagonal covariances.</a:t>
            </a:r>
          </a:p>
          <a:p>
            <a:pPr algn="l">
              <a:spcBef>
                <a:spcPct val="0"/>
              </a:spcBef>
            </a:pPr>
            <a:endParaRPr lang="en-US" altLang="en-US" sz="1100">
              <a:solidFill>
                <a:schemeClr val="tx1"/>
              </a:solidFill>
              <a:effectLst/>
            </a:endParaRPr>
          </a:p>
          <a:p>
            <a:pPr algn="l">
              <a:spcBef>
                <a:spcPct val="0"/>
              </a:spcBef>
            </a:pPr>
            <a:r>
              <a:rPr lang="en-US" altLang="en-US" sz="1100">
                <a:solidFill>
                  <a:schemeClr val="tx1"/>
                </a:solidFill>
                <a:effectLst/>
              </a:rPr>
              <a:t>Plain monophones</a:t>
            </a:r>
          </a:p>
          <a:p>
            <a:pPr algn="l">
              <a:spcBef>
                <a:spcPct val="0"/>
              </a:spcBef>
            </a:pPr>
            <a:r>
              <a:rPr lang="en-US" altLang="en-US" sz="1100" b="1">
                <a:solidFill>
                  <a:schemeClr val="tx1"/>
                </a:solidFill>
                <a:effectLst/>
              </a:rPr>
              <a:t>1- ci_1G: 4 iterations of embedded training</a:t>
            </a:r>
          </a:p>
          <a:p>
            <a:pPr algn="l">
              <a:spcBef>
                <a:spcPct val="0"/>
              </a:spcBef>
            </a:pPr>
            <a:r>
              <a:rPr lang="en-US" altLang="en-US" sz="1100" b="1">
                <a:solidFill>
                  <a:schemeClr val="tx1"/>
                </a:solidFill>
                <a:effectLst/>
              </a:rPr>
              <a:t>2- ci_2G: mixture splitting, choose components with largest weight and perturb the mean. 4 embedded</a:t>
            </a:r>
          </a:p>
          <a:p>
            <a:pPr algn="l">
              <a:spcBef>
                <a:spcPct val="0"/>
              </a:spcBef>
            </a:pPr>
            <a:r>
              <a:rPr lang="en-US" altLang="en-US" sz="1100" b="1">
                <a:solidFill>
                  <a:schemeClr val="tx1"/>
                </a:solidFill>
                <a:effectLst/>
              </a:rPr>
              <a:t>3- ci_3G idem</a:t>
            </a:r>
          </a:p>
          <a:p>
            <a:pPr algn="l">
              <a:spcBef>
                <a:spcPct val="0"/>
              </a:spcBef>
            </a:pPr>
            <a:r>
              <a:rPr lang="en-US" altLang="en-US" sz="1100" b="1">
                <a:solidFill>
                  <a:schemeClr val="tx1"/>
                </a:solidFill>
                <a:effectLst/>
              </a:rPr>
              <a:t>4- ci_4G idem</a:t>
            </a:r>
          </a:p>
          <a:p>
            <a:pPr algn="l">
              <a:spcBef>
                <a:spcPct val="0"/>
              </a:spcBef>
            </a:pPr>
            <a:endParaRPr lang="en-US" altLang="en-US" sz="1100">
              <a:solidFill>
                <a:schemeClr val="tx1"/>
              </a:solidFill>
              <a:effectLst/>
            </a:endParaRPr>
          </a:p>
          <a:p>
            <a:pPr algn="l">
              <a:spcBef>
                <a:spcPct val="0"/>
              </a:spcBef>
            </a:pPr>
            <a:r>
              <a:rPr lang="en-US" altLang="en-US" sz="1100">
                <a:solidFill>
                  <a:schemeClr val="tx1"/>
                </a:solidFill>
                <a:effectLst/>
              </a:rPr>
              <a:t>Tied (semi-continuous) monophones</a:t>
            </a:r>
          </a:p>
          <a:p>
            <a:pPr algn="l">
              <a:spcBef>
                <a:spcPct val="0"/>
              </a:spcBef>
            </a:pPr>
            <a:r>
              <a:rPr lang="en-US" altLang="en-US" sz="1100" b="1">
                <a:solidFill>
                  <a:schemeClr val="tx1"/>
                </a:solidFill>
                <a:effectLst/>
              </a:rPr>
              <a:t>5- ci_ti128G:</a:t>
            </a:r>
          </a:p>
          <a:p>
            <a:pPr algn="l">
              <a:spcBef>
                <a:spcPct val="0"/>
              </a:spcBef>
            </a:pPr>
            <a:r>
              <a:rPr lang="en-US" altLang="en-US" sz="1100">
                <a:solidFill>
                  <a:schemeClr val="tx1"/>
                </a:solidFill>
                <a:effectLst/>
              </a:rPr>
              <a:t>a) set of 128 Gaussians are pooled by choosing those with highest weights. If the original number is smaller, use splitting</a:t>
            </a:r>
          </a:p>
          <a:p>
            <a:pPr algn="l">
              <a:spcBef>
                <a:spcPct val="0"/>
              </a:spcBef>
            </a:pPr>
            <a:r>
              <a:rPr lang="en-US" altLang="en-US" sz="1100">
                <a:solidFill>
                  <a:schemeClr val="tx1"/>
                </a:solidFill>
                <a:effectLst/>
              </a:rPr>
              <a:t>b) models are rebuilt to share the Gaussians</a:t>
            </a:r>
          </a:p>
          <a:p>
            <a:pPr algn="l">
              <a:spcBef>
                <a:spcPct val="0"/>
              </a:spcBef>
            </a:pPr>
            <a:r>
              <a:rPr lang="en-US" altLang="en-US" sz="1100">
                <a:solidFill>
                  <a:schemeClr val="tx1"/>
                </a:solidFill>
                <a:effectLst/>
              </a:rPr>
              <a:t>c) models change to TIEDHS</a:t>
            </a:r>
          </a:p>
          <a:p>
            <a:pPr algn="l">
              <a:spcBef>
                <a:spcPct val="0"/>
              </a:spcBef>
            </a:pPr>
            <a:r>
              <a:rPr lang="en-US" altLang="en-US" sz="1100">
                <a:solidFill>
                  <a:schemeClr val="tx1"/>
                </a:solidFill>
                <a:effectLst/>
              </a:rPr>
              <a:t>d) for testing: grammar scale set to 2.0 rather than 7.0 and pruning beam width from 200.0 to 100.0</a:t>
            </a:r>
          </a:p>
          <a:p>
            <a:pPr algn="l">
              <a:spcBef>
                <a:spcPct val="0"/>
              </a:spcBef>
            </a:pPr>
            <a:endParaRPr lang="en-US" altLang="en-US" sz="1100">
              <a:solidFill>
                <a:schemeClr val="tx1"/>
              </a:solidFill>
              <a:effectLst/>
            </a:endParaRPr>
          </a:p>
          <a:p>
            <a:pPr algn="l">
              <a:spcBef>
                <a:spcPct val="0"/>
              </a:spcBef>
            </a:pPr>
            <a:r>
              <a:rPr lang="en-US" altLang="en-US" sz="1100">
                <a:solidFill>
                  <a:schemeClr val="tx1"/>
                </a:solidFill>
                <a:effectLst/>
              </a:rPr>
              <a:t>Discrete monophones</a:t>
            </a:r>
          </a:p>
          <a:p>
            <a:pPr algn="l">
              <a:spcBef>
                <a:spcPct val="0"/>
              </a:spcBef>
            </a:pPr>
            <a:r>
              <a:rPr lang="en-US" altLang="en-US" sz="1100" b="1">
                <a:solidFill>
                  <a:schemeClr val="tx1"/>
                </a:solidFill>
                <a:effectLst/>
              </a:rPr>
              <a:t>6- ci_disc:</a:t>
            </a:r>
          </a:p>
          <a:p>
            <a:pPr algn="l">
              <a:spcBef>
                <a:spcPct val="0"/>
              </a:spcBef>
            </a:pPr>
            <a:endParaRPr lang="en-US" altLang="en-US" sz="1100">
              <a:solidFill>
                <a:schemeClr val="tx1"/>
              </a:solidFill>
              <a:effectLst/>
            </a:endParaRPr>
          </a:p>
          <a:p>
            <a:pPr algn="l">
              <a:spcBef>
                <a:spcPct val="0"/>
              </a:spcBef>
            </a:pPr>
            <a:r>
              <a:rPr lang="en-US" altLang="en-US" sz="1100">
                <a:solidFill>
                  <a:schemeClr val="tx1"/>
                </a:solidFill>
                <a:effectLst/>
              </a:rPr>
              <a:t>Word-internal triphones</a:t>
            </a:r>
          </a:p>
          <a:p>
            <a:pPr algn="l">
              <a:spcBef>
                <a:spcPct val="0"/>
              </a:spcBef>
            </a:pPr>
            <a:r>
              <a:rPr lang="en-US" altLang="en-US" sz="1100" b="1">
                <a:solidFill>
                  <a:schemeClr val="tx1"/>
                </a:solidFill>
                <a:effectLst/>
              </a:rPr>
              <a:t>7- cdwi_1G:</a:t>
            </a:r>
          </a:p>
          <a:p>
            <a:pPr algn="l">
              <a:spcBef>
                <a:spcPct val="0"/>
              </a:spcBef>
            </a:pPr>
            <a:endParaRPr lang="en-US" altLang="en-US" sz="1100">
              <a:solidFill>
                <a:schemeClr val="tx1"/>
              </a:solidFill>
              <a:effectLst/>
            </a:endParaRPr>
          </a:p>
          <a:p>
            <a:pPr algn="l">
              <a:spcBef>
                <a:spcPct val="0"/>
              </a:spcBef>
            </a:pPr>
            <a:r>
              <a:rPr lang="en-US" altLang="en-US" sz="1100">
                <a:solidFill>
                  <a:schemeClr val="tx1"/>
                </a:solidFill>
                <a:effectLst/>
              </a:rPr>
              <a:t>Tied word-internal triphones</a:t>
            </a:r>
          </a:p>
          <a:p>
            <a:pPr algn="l">
              <a:spcBef>
                <a:spcPct val="0"/>
              </a:spcBef>
            </a:pPr>
            <a:r>
              <a:rPr lang="en-US" altLang="en-US" sz="1100" b="1">
                <a:solidFill>
                  <a:schemeClr val="tx1"/>
                </a:solidFill>
                <a:effectLst/>
              </a:rPr>
              <a:t>8- cdwi_ti4s: from 1 to 4 streams - 128, 128, 128 and 32 Gaussians</a:t>
            </a:r>
          </a:p>
          <a:p>
            <a:pPr algn="l">
              <a:spcBef>
                <a:spcPct val="0"/>
              </a:spcBef>
            </a:pPr>
            <a:r>
              <a:rPr lang="en-US" altLang="en-US" sz="1100" b="1">
                <a:solidFill>
                  <a:schemeClr val="tx1"/>
                </a:solidFill>
                <a:effectLst/>
              </a:rPr>
              <a:t>9- cdwi_ti4s_smo: smooth using deleted interpolation</a:t>
            </a:r>
          </a:p>
          <a:p>
            <a:pPr algn="l">
              <a:spcBef>
                <a:spcPct val="0"/>
              </a:spcBef>
            </a:pPr>
            <a:endParaRPr lang="en-US" altLang="en-US" sz="1100" b="1">
              <a:solidFill>
                <a:schemeClr val="tx1"/>
              </a:solidFill>
              <a:effectLst/>
            </a:endParaRPr>
          </a:p>
          <a:p>
            <a:pPr algn="l">
              <a:spcBef>
                <a:spcPct val="0"/>
              </a:spcBef>
            </a:pPr>
            <a:r>
              <a:rPr lang="en-US" altLang="en-US" sz="1100">
                <a:solidFill>
                  <a:schemeClr val="tx1"/>
                </a:solidFill>
                <a:effectLst/>
              </a:rPr>
              <a:t>State-clustered word-internal triphones (share models of step 4)</a:t>
            </a:r>
          </a:p>
          <a:p>
            <a:pPr algn="l">
              <a:spcBef>
                <a:spcPct val="0"/>
              </a:spcBef>
            </a:pPr>
            <a:r>
              <a:rPr lang="en-US" altLang="en-US" sz="1100" b="1">
                <a:solidFill>
                  <a:schemeClr val="tx1"/>
                </a:solidFill>
                <a:effectLst/>
              </a:rPr>
              <a:t>Minimum number of state occupation = 100</a:t>
            </a:r>
          </a:p>
          <a:p>
            <a:pPr algn="l">
              <a:spcBef>
                <a:spcPct val="0"/>
              </a:spcBef>
            </a:pPr>
            <a:r>
              <a:rPr lang="en-US" altLang="en-US" sz="1100" b="1">
                <a:solidFill>
                  <a:schemeClr val="tx1"/>
                </a:solidFill>
                <a:effectLst/>
              </a:rPr>
              <a:t>[10 : 15]- cdwi_shXG, X=1,...,6 - word-internal models, 4 embedded after splitting mixtures</a:t>
            </a:r>
          </a:p>
          <a:p>
            <a:pPr algn="l">
              <a:spcBef>
                <a:spcPct val="0"/>
              </a:spcBef>
            </a:pPr>
            <a:endParaRPr lang="en-US" altLang="en-US" sz="1100">
              <a:solidFill>
                <a:schemeClr val="tx1"/>
              </a:solidFill>
              <a:effectLst/>
            </a:endParaRPr>
          </a:p>
          <a:p>
            <a:pPr algn="l">
              <a:spcBef>
                <a:spcPct val="0"/>
              </a:spcBef>
            </a:pPr>
            <a:r>
              <a:rPr lang="en-US" altLang="en-US" sz="1100">
                <a:solidFill>
                  <a:schemeClr val="tx1"/>
                </a:solidFill>
                <a:effectLst/>
              </a:rPr>
              <a:t>Tree-clustered cross-word triphones</a:t>
            </a:r>
          </a:p>
          <a:p>
            <a:pPr algn="l">
              <a:spcBef>
                <a:spcPct val="0"/>
              </a:spcBef>
            </a:pPr>
            <a:r>
              <a:rPr lang="en-US" altLang="en-US" sz="1100" b="1">
                <a:solidFill>
                  <a:schemeClr val="tx1"/>
                </a:solidFill>
                <a:effectLst/>
              </a:rPr>
              <a:t>16- cdcw_sh1G</a:t>
            </a:r>
          </a:p>
          <a:p>
            <a:pPr algn="l">
              <a:spcBef>
                <a:spcPct val="0"/>
              </a:spcBef>
            </a:pPr>
            <a:r>
              <a:rPr lang="en-US" altLang="en-US" sz="1100" b="1">
                <a:solidFill>
                  <a:schemeClr val="tx1"/>
                </a:solidFill>
                <a:effectLst/>
              </a:rPr>
              <a:t>17- cdcw_sh6G - cross-word models, 4 embedded training after splitting mixtures</a:t>
            </a:r>
            <a:endParaRPr lang="en-US" altLang="en-US" sz="1100">
              <a:solidFill>
                <a:schemeClr val="tx1"/>
              </a:solidFill>
              <a:effectLst/>
            </a:endParaRPr>
          </a:p>
          <a:p>
            <a:pPr algn="l">
              <a:spcBef>
                <a:spcPct val="0"/>
              </a:spcBef>
            </a:pPr>
            <a:endParaRPr lang="en-US" altLang="en-US" sz="1100">
              <a:solidFill>
                <a:schemeClr val="tx1"/>
              </a:solidFill>
              <a:effectLst/>
            </a:endParaRPr>
          </a:p>
          <a:p>
            <a:pPr algn="l">
              <a:spcBef>
                <a:spcPct val="0"/>
              </a:spcBef>
            </a:pPr>
            <a:r>
              <a:rPr lang="en-US" altLang="en-US" sz="1100">
                <a:solidFill>
                  <a:schemeClr val="tx1"/>
                </a:solidFill>
                <a:effectLst/>
              </a:rPr>
              <a:t>Example of adaptation (1 speaker)</a:t>
            </a:r>
          </a:p>
          <a:p>
            <a:pPr algn="l">
              <a:spcBef>
                <a:spcPct val="0"/>
              </a:spcBef>
            </a:pPr>
            <a:r>
              <a:rPr lang="en-US" altLang="en-US" sz="1100" b="1">
                <a:solidFill>
                  <a:schemeClr val="tx1"/>
                </a:solidFill>
                <a:effectLst/>
              </a:rPr>
              <a:t>before: 89.04</a:t>
            </a:r>
          </a:p>
          <a:p>
            <a:pPr algn="l">
              <a:spcBef>
                <a:spcPct val="0"/>
              </a:spcBef>
            </a:pPr>
            <a:r>
              <a:rPr lang="en-US" altLang="en-US" sz="1100" b="1">
                <a:solidFill>
                  <a:schemeClr val="tx1"/>
                </a:solidFill>
                <a:effectLst/>
              </a:rPr>
              <a:t>after: 94.25</a:t>
            </a:r>
            <a:endParaRPr lang="en-US" altLang="en-US" sz="1100">
              <a:effectLst>
                <a:outerShdw blurRad="38100" dist="38100" dir="2700000" algn="tl">
                  <a:srgbClr val="C0C0C0"/>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66" name="Object 2">
            <a:extLst>
              <a:ext uri="{FF2B5EF4-FFF2-40B4-BE49-F238E27FC236}">
                <a16:creationId xmlns:a16="http://schemas.microsoft.com/office/drawing/2014/main" id="{061B6F07-059C-40C2-B54E-DF16CF96B578}"/>
              </a:ext>
            </a:extLst>
          </p:cNvPr>
          <p:cNvGraphicFramePr>
            <a:graphicFrameLocks noChangeAspect="1"/>
          </p:cNvGraphicFramePr>
          <p:nvPr/>
        </p:nvGraphicFramePr>
        <p:xfrm>
          <a:off x="609600" y="530225"/>
          <a:ext cx="8001000" cy="1679575"/>
        </p:xfrm>
        <a:graphic>
          <a:graphicData uri="http://schemas.openxmlformats.org/presentationml/2006/ole">
            <mc:AlternateContent xmlns:mc="http://schemas.openxmlformats.org/markup-compatibility/2006">
              <mc:Choice xmlns:v="urn:schemas-microsoft-com:vml" Requires="v">
                <p:oleObj spid="_x0000_s354304" name="Document" r:id="rId3" imgW="5858640" imgH="1230480" progId="Word.Document.8">
                  <p:embed/>
                </p:oleObj>
              </mc:Choice>
              <mc:Fallback>
                <p:oleObj name="Document" r:id="rId3" imgW="5858640" imgH="12304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0225"/>
                        <a:ext cx="8001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467" name="Object 3">
            <a:extLst>
              <a:ext uri="{FF2B5EF4-FFF2-40B4-BE49-F238E27FC236}">
                <a16:creationId xmlns:a16="http://schemas.microsoft.com/office/drawing/2014/main" id="{32623FD8-EEA9-4950-ADC6-DCB5BB2D6460}"/>
              </a:ext>
            </a:extLst>
          </p:cNvPr>
          <p:cNvGraphicFramePr>
            <a:graphicFrameLocks noChangeAspect="1"/>
          </p:cNvGraphicFramePr>
          <p:nvPr/>
        </p:nvGraphicFramePr>
        <p:xfrm>
          <a:off x="1828800" y="2209800"/>
          <a:ext cx="5670550" cy="4270375"/>
        </p:xfrm>
        <a:graphic>
          <a:graphicData uri="http://schemas.openxmlformats.org/presentationml/2006/ole">
            <mc:AlternateContent xmlns:mc="http://schemas.openxmlformats.org/markup-compatibility/2006">
              <mc:Choice xmlns:v="urn:schemas-microsoft-com:vml" Requires="v">
                <p:oleObj spid="_x0000_s354305" name="Document" r:id="rId5" imgW="5245560" imgH="3950280" progId="Word.Document.8">
                  <p:embed/>
                </p:oleObj>
              </mc:Choice>
              <mc:Fallback>
                <p:oleObj name="Document" r:id="rId5" imgW="5245560" imgH="395028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209800"/>
                        <a:ext cx="56705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B404D79A-AFCE-444B-9D8D-4B27BD190A89}"/>
              </a:ext>
            </a:extLst>
          </p:cNvPr>
          <p:cNvSpPr>
            <a:spLocks noGrp="1" noChangeArrowheads="1"/>
          </p:cNvSpPr>
          <p:nvPr>
            <p:ph type="title"/>
          </p:nvPr>
        </p:nvSpPr>
        <p:spPr/>
        <p:txBody>
          <a:bodyPr/>
          <a:lstStyle/>
          <a:p>
            <a:pPr algn="ctr"/>
            <a:r>
              <a:rPr lang="en-US" altLang="en-US"/>
              <a:t>Conclusions</a:t>
            </a:r>
          </a:p>
        </p:txBody>
      </p:sp>
      <p:sp>
        <p:nvSpPr>
          <p:cNvPr id="310275" name="Text Box 3">
            <a:extLst>
              <a:ext uri="{FF2B5EF4-FFF2-40B4-BE49-F238E27FC236}">
                <a16:creationId xmlns:a16="http://schemas.microsoft.com/office/drawing/2014/main" id="{EEC87B71-2243-4ED5-865C-00E332860BF6}"/>
              </a:ext>
            </a:extLst>
          </p:cNvPr>
          <p:cNvSpPr txBox="1">
            <a:spLocks noChangeArrowheads="1"/>
          </p:cNvSpPr>
          <p:nvPr/>
        </p:nvSpPr>
        <p:spPr bwMode="auto">
          <a:xfrm>
            <a:off x="1066800" y="3200400"/>
            <a:ext cx="7391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noProof="1">
                <a:solidFill>
                  <a:schemeClr val="tx1"/>
                </a:solidFill>
                <a:effectLst/>
                <a:latin typeface="Times New Roman" panose="02020603050405020304" pitchFamily="18" charset="0"/>
                <a:sym typeface="Wingdings" panose="05000000000000000000" pitchFamily="2" charset="2"/>
              </a:rPr>
              <a:t></a:t>
            </a:r>
            <a:r>
              <a:rPr lang="en-US" altLang="en-US" sz="1600">
                <a:solidFill>
                  <a:schemeClr val="tx1"/>
                </a:solidFill>
                <a:effectLst/>
                <a:latin typeface="Times New Roman" panose="02020603050405020304" pitchFamily="18" charset="0"/>
              </a:rPr>
              <a:t> </a:t>
            </a:r>
            <a:r>
              <a:rPr lang="en-US" altLang="en-US" sz="2400">
                <a:solidFill>
                  <a:schemeClr val="tx1"/>
                </a:solidFill>
                <a:effectLst>
                  <a:outerShdw blurRad="38100" dist="38100" dir="2700000" algn="tl">
                    <a:srgbClr val="C0C0C0"/>
                  </a:outerShdw>
                </a:effectLst>
              </a:rPr>
              <a:t>8AM is too early for a class</a:t>
            </a:r>
          </a:p>
          <a:p>
            <a:pPr algn="l"/>
            <a:r>
              <a:rPr lang="en-US" altLang="en-US" sz="1600" noProof="1">
                <a:solidFill>
                  <a:schemeClr val="tx1"/>
                </a:solidFill>
                <a:effectLst/>
                <a:latin typeface="Times New Roman" panose="02020603050405020304" pitchFamily="18" charset="0"/>
                <a:sym typeface="Wingdings" panose="05000000000000000000" pitchFamily="2" charset="2"/>
              </a:rPr>
              <a:t></a:t>
            </a:r>
            <a:r>
              <a:rPr lang="en-US" altLang="en-US" sz="1600">
                <a:solidFill>
                  <a:schemeClr val="tx1"/>
                </a:solidFill>
                <a:effectLst/>
                <a:latin typeface="Times New Roman" panose="02020603050405020304" pitchFamily="18" charset="0"/>
              </a:rPr>
              <a:t> </a:t>
            </a:r>
            <a:r>
              <a:rPr lang="en-US" altLang="en-US" sz="2400">
                <a:solidFill>
                  <a:schemeClr val="tx1"/>
                </a:solidFill>
                <a:effectLst>
                  <a:outerShdw blurRad="38100" dist="38100" dir="2700000" algn="tl">
                    <a:srgbClr val="C0C0C0"/>
                  </a:outerShdw>
                </a:effectLst>
              </a:rPr>
              <a:t>Spock is a useful guy, at least in Star Trek</a:t>
            </a:r>
          </a:p>
          <a:p>
            <a:pPr algn="l"/>
            <a:r>
              <a:rPr lang="en-US" altLang="en-US" sz="1600" noProof="1">
                <a:solidFill>
                  <a:schemeClr val="tx1"/>
                </a:solidFill>
                <a:effectLst/>
                <a:latin typeface="Times New Roman" panose="02020603050405020304" pitchFamily="18" charset="0"/>
                <a:sym typeface="Wingdings" panose="05000000000000000000" pitchFamily="2" charset="2"/>
              </a:rPr>
              <a:t></a:t>
            </a:r>
            <a:r>
              <a:rPr lang="en-US" altLang="en-US" sz="1600">
                <a:solidFill>
                  <a:schemeClr val="tx1"/>
                </a:solidFill>
                <a:effectLst/>
                <a:latin typeface="Times New Roman" panose="02020603050405020304" pitchFamily="18" charset="0"/>
              </a:rPr>
              <a:t> </a:t>
            </a:r>
            <a:r>
              <a:rPr lang="en-US" altLang="en-US" sz="2400">
                <a:solidFill>
                  <a:schemeClr val="tx1"/>
                </a:solidFill>
                <a:effectLst>
                  <a:outerShdw blurRad="38100" dist="38100" dir="2700000" algn="tl">
                    <a:srgbClr val="C0C0C0"/>
                  </a:outerShdw>
                </a:effectLst>
              </a:rPr>
              <a:t>Brazilians speaking English is a problem for ASR</a:t>
            </a:r>
          </a:p>
        </p:txBody>
      </p:sp>
      <p:graphicFrame>
        <p:nvGraphicFramePr>
          <p:cNvPr id="310276" name="Object 4">
            <a:extLst>
              <a:ext uri="{FF2B5EF4-FFF2-40B4-BE49-F238E27FC236}">
                <a16:creationId xmlns:a16="http://schemas.microsoft.com/office/drawing/2014/main" id="{6780FE1C-FB49-4AD6-A1ED-33F29980F669}"/>
              </a:ext>
            </a:extLst>
          </p:cNvPr>
          <p:cNvGraphicFramePr>
            <a:graphicFrameLocks noChangeAspect="1"/>
          </p:cNvGraphicFramePr>
          <p:nvPr/>
        </p:nvGraphicFramePr>
        <p:xfrm>
          <a:off x="6173788" y="1600200"/>
          <a:ext cx="2471737" cy="1190625"/>
        </p:xfrm>
        <a:graphic>
          <a:graphicData uri="http://schemas.openxmlformats.org/presentationml/2006/ole">
            <mc:AlternateContent xmlns:mc="http://schemas.openxmlformats.org/markup-compatibility/2006">
              <mc:Choice xmlns:v="urn:schemas-microsoft-com:vml" Requires="v">
                <p:oleObj spid="_x0000_s355328" name="Document" r:id="rId3" imgW="2471400" imgH="1190520" progId="Word.Document.8">
                  <p:embed/>
                </p:oleObj>
              </mc:Choice>
              <mc:Fallback>
                <p:oleObj name="Document" r:id="rId3" imgW="2471400" imgH="11905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600200"/>
                        <a:ext cx="24717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050">
            <a:extLst>
              <a:ext uri="{FF2B5EF4-FFF2-40B4-BE49-F238E27FC236}">
                <a16:creationId xmlns:a16="http://schemas.microsoft.com/office/drawing/2014/main" id="{CA2FDF4A-7C91-4DCD-9A02-36BC1AB0FD27}"/>
              </a:ext>
            </a:extLst>
          </p:cNvPr>
          <p:cNvSpPr txBox="1">
            <a:spLocks noChangeArrowheads="1"/>
          </p:cNvSpPr>
          <p:nvPr/>
        </p:nvSpPr>
        <p:spPr bwMode="auto">
          <a:xfrm>
            <a:off x="990600" y="457200"/>
            <a:ext cx="716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FF0000"/>
                </a:solidFill>
                <a:effectLst/>
                <a:latin typeface="Times New Roman" panose="02020603050405020304" pitchFamily="18" charset="0"/>
              </a:rPr>
              <a:t>Why is speech recognition difficult?</a:t>
            </a:r>
          </a:p>
        </p:txBody>
      </p:sp>
      <p:graphicFrame>
        <p:nvGraphicFramePr>
          <p:cNvPr id="330755" name="Object 2051">
            <a:extLst>
              <a:ext uri="{FF2B5EF4-FFF2-40B4-BE49-F238E27FC236}">
                <a16:creationId xmlns:a16="http://schemas.microsoft.com/office/drawing/2014/main" id="{CC1D191F-1ED5-461A-B2A7-AF14826A6986}"/>
              </a:ext>
            </a:extLst>
          </p:cNvPr>
          <p:cNvGraphicFramePr>
            <a:graphicFrameLocks noChangeAspect="1"/>
          </p:cNvGraphicFramePr>
          <p:nvPr/>
        </p:nvGraphicFramePr>
        <p:xfrm>
          <a:off x="3657600" y="3233738"/>
          <a:ext cx="4678363" cy="2824162"/>
        </p:xfrm>
        <a:graphic>
          <a:graphicData uri="http://schemas.openxmlformats.org/presentationml/2006/ole">
            <mc:AlternateContent xmlns:mc="http://schemas.openxmlformats.org/markup-compatibility/2006">
              <mc:Choice xmlns:v="urn:schemas-microsoft-com:vml" Requires="v">
                <p:oleObj spid="_x0000_s330762" name="Document" r:id="rId3" imgW="6612120" imgH="3990600" progId="Word.Document.8">
                  <p:embed/>
                </p:oleObj>
              </mc:Choice>
              <mc:Fallback>
                <p:oleObj name="Document" r:id="rId3" imgW="6612120" imgH="3990600" progId="Word.Document.8">
                  <p:embed/>
                  <p:pic>
                    <p:nvPicPr>
                      <p:cNvPr id="0" name="Object 20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233738"/>
                        <a:ext cx="4678363"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0756" name="Object 2052">
            <a:extLst>
              <a:ext uri="{FF2B5EF4-FFF2-40B4-BE49-F238E27FC236}">
                <a16:creationId xmlns:a16="http://schemas.microsoft.com/office/drawing/2014/main" id="{59AC89C8-A119-4084-AF93-449406310074}"/>
              </a:ext>
            </a:extLst>
          </p:cNvPr>
          <p:cNvGraphicFramePr>
            <a:graphicFrameLocks noChangeAspect="1"/>
          </p:cNvGraphicFramePr>
          <p:nvPr/>
        </p:nvGraphicFramePr>
        <p:xfrm>
          <a:off x="4343400" y="1143000"/>
          <a:ext cx="3482975" cy="1800225"/>
        </p:xfrm>
        <a:graphic>
          <a:graphicData uri="http://schemas.openxmlformats.org/presentationml/2006/ole">
            <mc:AlternateContent xmlns:mc="http://schemas.openxmlformats.org/markup-compatibility/2006">
              <mc:Choice xmlns:v="urn:schemas-microsoft-com:vml" Requires="v">
                <p:oleObj spid="_x0000_s330763" name="Document" r:id="rId5" imgW="3482280" imgH="1800360" progId="Word.Document.8">
                  <p:embed/>
                </p:oleObj>
              </mc:Choice>
              <mc:Fallback>
                <p:oleObj name="Document" r:id="rId5" imgW="3482280" imgH="1800360" progId="Word.Document.8">
                  <p:embed/>
                  <p:pic>
                    <p:nvPicPr>
                      <p:cNvPr id="0" name="Object 20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143000"/>
                        <a:ext cx="34829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0757" name="Text Box 2053">
            <a:extLst>
              <a:ext uri="{FF2B5EF4-FFF2-40B4-BE49-F238E27FC236}">
                <a16:creationId xmlns:a16="http://schemas.microsoft.com/office/drawing/2014/main" id="{491433AF-C022-4A15-87A7-7B22321A4E72}"/>
              </a:ext>
            </a:extLst>
          </p:cNvPr>
          <p:cNvSpPr txBox="1">
            <a:spLocks noChangeArrowheads="1"/>
          </p:cNvSpPr>
          <p:nvPr/>
        </p:nvSpPr>
        <p:spPr bwMode="auto">
          <a:xfrm>
            <a:off x="381000" y="1143000"/>
            <a:ext cx="3962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solidFill>
                  <a:schemeClr val="tx1"/>
                </a:solidFill>
                <a:effectLst>
                  <a:outerShdw blurRad="38100" dist="38100" dir="2700000" algn="tl">
                    <a:srgbClr val="C0C0C0"/>
                  </a:outerShdw>
                </a:effectLst>
              </a:rPr>
              <a:t>Theory</a:t>
            </a:r>
            <a:r>
              <a:rPr lang="en-US" altLang="en-US" sz="2800">
                <a:solidFill>
                  <a:srgbClr val="14948E"/>
                </a:solidFill>
                <a:effectLst>
                  <a:outerShdw blurRad="38100" dist="38100" dir="2700000" algn="tl">
                    <a:srgbClr val="C0C0C0"/>
                  </a:outerShdw>
                </a:effectLst>
              </a:rPr>
              <a:t>:</a:t>
            </a:r>
          </a:p>
          <a:p>
            <a:pPr algn="l"/>
            <a:r>
              <a:rPr lang="en-US" altLang="en-US" sz="2800">
                <a:solidFill>
                  <a:srgbClr val="14948E"/>
                </a:solidFill>
                <a:effectLst>
                  <a:outerShdw blurRad="38100" dist="38100" dir="2700000" algn="tl">
                    <a:srgbClr val="C0C0C0"/>
                  </a:outerShdw>
                </a:effectLst>
              </a:rPr>
              <a:t>from book</a:t>
            </a:r>
            <a:br>
              <a:rPr lang="en-US" altLang="en-US" sz="2800">
                <a:solidFill>
                  <a:srgbClr val="14948E"/>
                </a:solidFill>
                <a:effectLst>
                  <a:outerShdw blurRad="38100" dist="38100" dir="2700000" algn="tl">
                    <a:srgbClr val="C0C0C0"/>
                  </a:outerShdw>
                </a:effectLst>
              </a:rPr>
            </a:br>
            <a:r>
              <a:rPr lang="en-US" altLang="en-US" sz="2800">
                <a:solidFill>
                  <a:srgbClr val="14948E"/>
                </a:solidFill>
                <a:effectLst>
                  <a:outerShdw blurRad="38100" dist="38100" dir="2700000" algn="tl">
                    <a:srgbClr val="C0C0C0"/>
                  </a:outerShdw>
                </a:effectLst>
              </a:rPr>
              <a:t>“Visible Speech”</a:t>
            </a:r>
            <a:endParaRPr lang="en-US" altLang="en-US" sz="2800">
              <a:effectLst>
                <a:outerShdw blurRad="38100" dist="38100" dir="2700000" algn="tl">
                  <a:srgbClr val="C0C0C0"/>
                </a:outerShdw>
              </a:effectLst>
            </a:endParaRPr>
          </a:p>
        </p:txBody>
      </p:sp>
      <p:sp>
        <p:nvSpPr>
          <p:cNvPr id="330758" name="Text Box 2054">
            <a:extLst>
              <a:ext uri="{FF2B5EF4-FFF2-40B4-BE49-F238E27FC236}">
                <a16:creationId xmlns:a16="http://schemas.microsoft.com/office/drawing/2014/main" id="{5C64D279-A9B5-4E69-9B74-983F472543EB}"/>
              </a:ext>
            </a:extLst>
          </p:cNvPr>
          <p:cNvSpPr txBox="1">
            <a:spLocks noChangeArrowheads="1"/>
          </p:cNvSpPr>
          <p:nvPr/>
        </p:nvSpPr>
        <p:spPr bwMode="auto">
          <a:xfrm>
            <a:off x="381000" y="3505200"/>
            <a:ext cx="32766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solidFill>
                  <a:schemeClr val="tx1"/>
                </a:solidFill>
                <a:effectLst>
                  <a:outerShdw blurRad="38100" dist="38100" dir="2700000" algn="tl">
                    <a:srgbClr val="C0C0C0"/>
                  </a:outerShdw>
                </a:effectLst>
              </a:rPr>
              <a:t>Practice</a:t>
            </a:r>
            <a:r>
              <a:rPr lang="en-US" altLang="en-US" sz="2800">
                <a:solidFill>
                  <a:srgbClr val="14948E"/>
                </a:solidFill>
                <a:effectLst>
                  <a:outerShdw blurRad="38100" dist="38100" dir="2700000" algn="tl">
                    <a:srgbClr val="C0C0C0"/>
                  </a:outerShdw>
                </a:effectLst>
              </a:rPr>
              <a:t>:</a:t>
            </a:r>
          </a:p>
          <a:p>
            <a:pPr algn="l"/>
            <a:r>
              <a:rPr lang="en-US" altLang="en-US" sz="2800">
                <a:solidFill>
                  <a:srgbClr val="14948E"/>
                </a:solidFill>
                <a:effectLst>
                  <a:outerShdw blurRad="38100" dist="38100" dir="2700000" algn="tl">
                    <a:srgbClr val="C0C0C0"/>
                  </a:outerShdw>
                </a:effectLst>
              </a:rPr>
              <a:t>coarticulation, target undershoot, etc.</a:t>
            </a:r>
            <a:endParaRPr lang="en-US" altLang="en-US" sz="2800">
              <a:effectLst>
                <a:outerShdw blurRad="38100" dist="38100" dir="2700000" algn="tl">
                  <a:srgbClr val="C0C0C0"/>
                </a:outerShdw>
              </a:effectLst>
            </a:endParaRPr>
          </a:p>
        </p:txBody>
      </p:sp>
      <p:sp>
        <p:nvSpPr>
          <p:cNvPr id="330759" name="Line 2055">
            <a:extLst>
              <a:ext uri="{FF2B5EF4-FFF2-40B4-BE49-F238E27FC236}">
                <a16:creationId xmlns:a16="http://schemas.microsoft.com/office/drawing/2014/main" id="{E6B0B6BF-BE35-4FBF-826C-23AEC62AA333}"/>
              </a:ext>
            </a:extLst>
          </p:cNvPr>
          <p:cNvSpPr>
            <a:spLocks noChangeShapeType="1"/>
          </p:cNvSpPr>
          <p:nvPr/>
        </p:nvSpPr>
        <p:spPr bwMode="auto">
          <a:xfrm>
            <a:off x="0" y="30067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0760" name="Line 2056">
            <a:extLst>
              <a:ext uri="{FF2B5EF4-FFF2-40B4-BE49-F238E27FC236}">
                <a16:creationId xmlns:a16="http://schemas.microsoft.com/office/drawing/2014/main" id="{BF0EEC9F-3351-4CA0-B7B8-28A52C4A50D5}"/>
              </a:ext>
            </a:extLst>
          </p:cNvPr>
          <p:cNvSpPr>
            <a:spLocks noChangeShapeType="1"/>
          </p:cNvSpPr>
          <p:nvPr/>
        </p:nvSpPr>
        <p:spPr bwMode="auto">
          <a:xfrm flipV="1">
            <a:off x="3810000" y="6057900"/>
            <a:ext cx="0" cy="49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0761" name="Line 2057">
            <a:extLst>
              <a:ext uri="{FF2B5EF4-FFF2-40B4-BE49-F238E27FC236}">
                <a16:creationId xmlns:a16="http://schemas.microsoft.com/office/drawing/2014/main" id="{2C0F77DC-0C52-4CBD-83AA-6146286A06E3}"/>
              </a:ext>
            </a:extLst>
          </p:cNvPr>
          <p:cNvSpPr>
            <a:spLocks noChangeShapeType="1"/>
          </p:cNvSpPr>
          <p:nvPr/>
        </p:nvSpPr>
        <p:spPr bwMode="auto">
          <a:xfrm flipV="1">
            <a:off x="7505700" y="6057900"/>
            <a:ext cx="0" cy="49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40" name="Rectangle 4">
            <a:extLst>
              <a:ext uri="{FF2B5EF4-FFF2-40B4-BE49-F238E27FC236}">
                <a16:creationId xmlns:a16="http://schemas.microsoft.com/office/drawing/2014/main" id="{61636543-7C64-4B87-AF03-023272B5EC99}"/>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95953" name="Clip" r:id="rId3" imgW="0" imgH="0" progId="MS_ClipArt_Gallery.2">
                  <p:embed/>
                </p:oleObj>
              </mc:Choice>
              <mc:Fallback>
                <p:oleObj name="Clip" r:id="rId3" imgW="0" imgH="0" progId="MS_ClipArt_Gallery.2">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5952" name="Group 16">
            <a:extLst>
              <a:ext uri="{FF2B5EF4-FFF2-40B4-BE49-F238E27FC236}">
                <a16:creationId xmlns:a16="http://schemas.microsoft.com/office/drawing/2014/main" id="{637F3A49-F5E7-46CA-A29F-65C5B20CC5EC}"/>
              </a:ext>
            </a:extLst>
          </p:cNvPr>
          <p:cNvGrpSpPr>
            <a:grpSpLocks/>
          </p:cNvGrpSpPr>
          <p:nvPr/>
        </p:nvGrpSpPr>
        <p:grpSpPr bwMode="auto">
          <a:xfrm>
            <a:off x="152400" y="762000"/>
            <a:ext cx="8839200" cy="5461000"/>
            <a:chOff x="96" y="880"/>
            <a:chExt cx="5568" cy="3440"/>
          </a:xfrm>
        </p:grpSpPr>
        <p:grpSp>
          <p:nvGrpSpPr>
            <p:cNvPr id="295951" name="Group 15">
              <a:extLst>
                <a:ext uri="{FF2B5EF4-FFF2-40B4-BE49-F238E27FC236}">
                  <a16:creationId xmlns:a16="http://schemas.microsoft.com/office/drawing/2014/main" id="{6030D0AB-DFFB-426D-A9AC-DE992BF566E3}"/>
                </a:ext>
              </a:extLst>
            </p:cNvPr>
            <p:cNvGrpSpPr>
              <a:grpSpLocks/>
            </p:cNvGrpSpPr>
            <p:nvPr/>
          </p:nvGrpSpPr>
          <p:grpSpPr bwMode="auto">
            <a:xfrm>
              <a:off x="96" y="880"/>
              <a:ext cx="5568" cy="3440"/>
              <a:chOff x="96" y="880"/>
              <a:chExt cx="5568" cy="3440"/>
            </a:xfrm>
          </p:grpSpPr>
          <p:pic>
            <p:nvPicPr>
              <p:cNvPr id="295941" name="Picture 5">
                <a:extLst>
                  <a:ext uri="{FF2B5EF4-FFF2-40B4-BE49-F238E27FC236}">
                    <a16:creationId xmlns:a16="http://schemas.microsoft.com/office/drawing/2014/main" id="{39E2B3BD-C5A8-4C24-937E-1FB631FFF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1268"/>
                <a:ext cx="1903" cy="21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5942" name="Object 6">
                <a:extLst>
                  <a:ext uri="{FF2B5EF4-FFF2-40B4-BE49-F238E27FC236}">
                    <a16:creationId xmlns:a16="http://schemas.microsoft.com/office/drawing/2014/main" id="{8DF7F807-A59B-4FDA-A0DD-C222B69B07C4}"/>
                  </a:ext>
                </a:extLst>
              </p:cNvPr>
              <p:cNvGraphicFramePr>
                <a:graphicFrameLocks noChangeAspect="1"/>
              </p:cNvGraphicFramePr>
              <p:nvPr/>
            </p:nvGraphicFramePr>
            <p:xfrm>
              <a:off x="432" y="1920"/>
              <a:ext cx="2944" cy="1053"/>
            </p:xfrm>
            <a:graphic>
              <a:graphicData uri="http://schemas.openxmlformats.org/presentationml/2006/ole">
                <mc:AlternateContent xmlns:mc="http://schemas.openxmlformats.org/markup-compatibility/2006">
                  <mc:Choice xmlns:v="urn:schemas-microsoft-com:vml" Requires="v">
                    <p:oleObj spid="_x0000_s295954" name="Document" r:id="rId5" imgW="6147360" imgH="2198880" progId="Word.Document.8">
                      <p:embed/>
                    </p:oleObj>
                  </mc:Choice>
                  <mc:Fallback>
                    <p:oleObj name="Document" r:id="rId5" imgW="6147360" imgH="219888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1920"/>
                            <a:ext cx="2944" cy="1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5943" name="Text Box 7">
                <a:extLst>
                  <a:ext uri="{FF2B5EF4-FFF2-40B4-BE49-F238E27FC236}">
                    <a16:creationId xmlns:a16="http://schemas.microsoft.com/office/drawing/2014/main" id="{68408DD9-E40B-43F0-9216-4AD8A23AAE7F}"/>
                  </a:ext>
                </a:extLst>
              </p:cNvPr>
              <p:cNvSpPr txBox="1">
                <a:spLocks noChangeArrowheads="1"/>
              </p:cNvSpPr>
              <p:nvPr/>
            </p:nvSpPr>
            <p:spPr bwMode="auto">
              <a:xfrm>
                <a:off x="672" y="1104"/>
                <a:ext cx="259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FE4D3A"/>
                    </a:solidFill>
                    <a:effectLst>
                      <a:outerShdw blurRad="38100" dist="38100" dir="2700000" algn="tl">
                        <a:srgbClr val="C0C0C0"/>
                      </a:outerShdw>
                    </a:effectLst>
                  </a:rPr>
                  <a:t>State-of-art system for continuous digits</a:t>
                </a:r>
              </a:p>
            </p:txBody>
          </p:sp>
          <p:sp>
            <p:nvSpPr>
              <p:cNvPr id="295944" name="Text Box 8">
                <a:extLst>
                  <a:ext uri="{FF2B5EF4-FFF2-40B4-BE49-F238E27FC236}">
                    <a16:creationId xmlns:a16="http://schemas.microsoft.com/office/drawing/2014/main" id="{88E883D6-7BD2-4486-8696-D2BD7F9805A6}"/>
                  </a:ext>
                </a:extLst>
              </p:cNvPr>
              <p:cNvSpPr txBox="1">
                <a:spLocks noChangeArrowheads="1"/>
              </p:cNvSpPr>
              <p:nvPr/>
            </p:nvSpPr>
            <p:spPr bwMode="auto">
              <a:xfrm>
                <a:off x="3120" y="880"/>
                <a:ext cx="20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effectLst>
                      <a:outerShdw blurRad="38100" dist="38100" dir="2700000" algn="tl">
                        <a:srgbClr val="C0C0C0"/>
                      </a:outerShdw>
                    </a:effectLst>
                  </a:rPr>
                  <a:t>Voice activated dialing</a:t>
                </a:r>
              </a:p>
            </p:txBody>
          </p:sp>
          <p:sp>
            <p:nvSpPr>
              <p:cNvPr id="295947" name="AutoShape 11">
                <a:extLst>
                  <a:ext uri="{FF2B5EF4-FFF2-40B4-BE49-F238E27FC236}">
                    <a16:creationId xmlns:a16="http://schemas.microsoft.com/office/drawing/2014/main" id="{ADA39846-CB7C-42EC-B3FB-D655E5584CD4}"/>
                  </a:ext>
                </a:extLst>
              </p:cNvPr>
              <p:cNvSpPr>
                <a:spLocks noChangeArrowheads="1"/>
              </p:cNvSpPr>
              <p:nvPr/>
            </p:nvSpPr>
            <p:spPr bwMode="auto">
              <a:xfrm>
                <a:off x="96" y="3120"/>
                <a:ext cx="5568" cy="1200"/>
              </a:xfrm>
              <a:prstGeom prst="irregularSeal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5949" name="Text Box 13">
                <a:extLst>
                  <a:ext uri="{FF2B5EF4-FFF2-40B4-BE49-F238E27FC236}">
                    <a16:creationId xmlns:a16="http://schemas.microsoft.com/office/drawing/2014/main" id="{8C30D6EC-A9F8-4F8C-AB0F-DED5F82884E8}"/>
                  </a:ext>
                </a:extLst>
              </p:cNvPr>
              <p:cNvSpPr txBox="1">
                <a:spLocks noChangeArrowheads="1"/>
              </p:cNvSpPr>
              <p:nvPr/>
            </p:nvSpPr>
            <p:spPr bwMode="auto">
              <a:xfrm>
                <a:off x="1216" y="3552"/>
                <a:ext cx="33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1"/>
                    </a:solidFill>
                    <a:effectLst>
                      <a:outerShdw blurRad="38100" dist="38100" dir="2700000" algn="tl">
                        <a:srgbClr val="C0C0C0"/>
                      </a:outerShdw>
                    </a:effectLst>
                  </a:rPr>
                  <a:t>Big market!</a:t>
                </a:r>
                <a:endParaRPr lang="en-US" altLang="en-US" sz="2000">
                  <a:effectLst>
                    <a:outerShdw blurRad="38100" dist="38100" dir="2700000" algn="tl">
                      <a:srgbClr val="C0C0C0"/>
                    </a:outerShdw>
                  </a:effectLst>
                </a:endParaRPr>
              </a:p>
            </p:txBody>
          </p:sp>
        </p:grpSp>
        <p:sp>
          <p:nvSpPr>
            <p:cNvPr id="295945" name="Line 9">
              <a:extLst>
                <a:ext uri="{FF2B5EF4-FFF2-40B4-BE49-F238E27FC236}">
                  <a16:creationId xmlns:a16="http://schemas.microsoft.com/office/drawing/2014/main" id="{94A4BCBA-A1CE-4212-AFF0-20310549FC2F}"/>
                </a:ext>
              </a:extLst>
            </p:cNvPr>
            <p:cNvSpPr>
              <a:spLocks noChangeShapeType="1"/>
            </p:cNvSpPr>
            <p:nvPr/>
          </p:nvSpPr>
          <p:spPr bwMode="auto">
            <a:xfrm>
              <a:off x="3568" y="1130"/>
              <a:ext cx="240" cy="7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D3A19F9E-EA2B-4413-BBDC-8BEBC181B699}"/>
              </a:ext>
            </a:extLst>
          </p:cNvPr>
          <p:cNvSpPr>
            <a:spLocks noGrp="1" noChangeArrowheads="1"/>
          </p:cNvSpPr>
          <p:nvPr>
            <p:ph type="title"/>
          </p:nvPr>
        </p:nvSpPr>
        <p:spPr/>
        <p:txBody>
          <a:bodyPr/>
          <a:lstStyle/>
          <a:p>
            <a:pPr algn="ctr"/>
            <a:r>
              <a:rPr lang="en-US" altLang="en-US" sz="3200"/>
              <a:t>Automatic speech recognition (ASR) overview</a:t>
            </a:r>
            <a:endParaRPr lang="en-US" altLang="en-US"/>
          </a:p>
        </p:txBody>
      </p:sp>
      <p:grpSp>
        <p:nvGrpSpPr>
          <p:cNvPr id="315397" name="Group 5">
            <a:extLst>
              <a:ext uri="{FF2B5EF4-FFF2-40B4-BE49-F238E27FC236}">
                <a16:creationId xmlns:a16="http://schemas.microsoft.com/office/drawing/2014/main" id="{3FF4CDFE-B01D-4643-807D-06F274DFB1EF}"/>
              </a:ext>
            </a:extLst>
          </p:cNvPr>
          <p:cNvGrpSpPr>
            <a:grpSpLocks/>
          </p:cNvGrpSpPr>
          <p:nvPr/>
        </p:nvGrpSpPr>
        <p:grpSpPr bwMode="auto">
          <a:xfrm>
            <a:off x="685800" y="1752600"/>
            <a:ext cx="7772400" cy="1281113"/>
            <a:chOff x="1152" y="2448"/>
            <a:chExt cx="12240" cy="2016"/>
          </a:xfrm>
        </p:grpSpPr>
        <p:sp>
          <p:nvSpPr>
            <p:cNvPr id="315398" name="Text Box 6">
              <a:extLst>
                <a:ext uri="{FF2B5EF4-FFF2-40B4-BE49-F238E27FC236}">
                  <a16:creationId xmlns:a16="http://schemas.microsoft.com/office/drawing/2014/main" id="{31AEE012-82FA-4A73-802B-005EC6E94975}"/>
                </a:ext>
              </a:extLst>
            </p:cNvPr>
            <p:cNvSpPr txBox="1">
              <a:spLocks noChangeArrowheads="1"/>
            </p:cNvSpPr>
            <p:nvPr/>
          </p:nvSpPr>
          <p:spPr bwMode="auto">
            <a:xfrm>
              <a:off x="2880" y="2448"/>
              <a:ext cx="3312" cy="20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0"/>
                </a:spcBef>
              </a:pPr>
              <a:endParaRPr lang="pt-BR" altLang="en-US" sz="2400">
                <a:solidFill>
                  <a:srgbClr val="FF0000"/>
                </a:solidFill>
                <a:effectLst/>
                <a:latin typeface="Times New Roman" panose="02020603050405020304" pitchFamily="18" charset="0"/>
              </a:endParaRPr>
            </a:p>
            <a:p>
              <a:pPr>
                <a:spcBef>
                  <a:spcPct val="0"/>
                </a:spcBef>
              </a:pPr>
              <a:r>
                <a:rPr lang="pt-BR" altLang="en-US" sz="2400">
                  <a:solidFill>
                    <a:srgbClr val="FF0000"/>
                  </a:solidFill>
                  <a:effectLst/>
                </a:rPr>
                <a:t>Front end</a:t>
              </a:r>
            </a:p>
          </p:txBody>
        </p:sp>
        <p:sp>
          <p:nvSpPr>
            <p:cNvPr id="315399" name="Text Box 7">
              <a:extLst>
                <a:ext uri="{FF2B5EF4-FFF2-40B4-BE49-F238E27FC236}">
                  <a16:creationId xmlns:a16="http://schemas.microsoft.com/office/drawing/2014/main" id="{060C345E-54F9-45AD-82CB-28B6FB856535}"/>
                </a:ext>
              </a:extLst>
            </p:cNvPr>
            <p:cNvSpPr txBox="1">
              <a:spLocks noChangeArrowheads="1"/>
            </p:cNvSpPr>
            <p:nvPr/>
          </p:nvSpPr>
          <p:spPr bwMode="auto">
            <a:xfrm>
              <a:off x="8352" y="2448"/>
              <a:ext cx="3312" cy="20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0"/>
                </a:spcBef>
              </a:pPr>
              <a:endParaRPr lang="pt-BR" altLang="en-US" sz="1200">
                <a:solidFill>
                  <a:srgbClr val="FF0000"/>
                </a:solidFill>
                <a:effectLst/>
                <a:latin typeface="Times New Roman" panose="02020603050405020304" pitchFamily="18" charset="0"/>
              </a:endParaRPr>
            </a:p>
            <a:p>
              <a:pPr>
                <a:spcBef>
                  <a:spcPct val="0"/>
                </a:spcBef>
              </a:pPr>
              <a:r>
                <a:rPr lang="pt-BR" altLang="en-US" sz="2400">
                  <a:solidFill>
                    <a:srgbClr val="FF0000"/>
                  </a:solidFill>
                  <a:effectLst/>
                </a:rPr>
                <a:t>Pattern recognition</a:t>
              </a:r>
            </a:p>
          </p:txBody>
        </p:sp>
        <p:sp>
          <p:nvSpPr>
            <p:cNvPr id="315400" name="Line 8">
              <a:extLst>
                <a:ext uri="{FF2B5EF4-FFF2-40B4-BE49-F238E27FC236}">
                  <a16:creationId xmlns:a16="http://schemas.microsoft.com/office/drawing/2014/main" id="{30101E52-5A18-4426-84AD-F7CF995DBEB2}"/>
                </a:ext>
              </a:extLst>
            </p:cNvPr>
            <p:cNvSpPr>
              <a:spLocks noChangeShapeType="1"/>
            </p:cNvSpPr>
            <p:nvPr/>
          </p:nvSpPr>
          <p:spPr bwMode="auto">
            <a:xfrm>
              <a:off x="6192" y="3456"/>
              <a:ext cx="21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5401" name="Line 9">
              <a:extLst>
                <a:ext uri="{FF2B5EF4-FFF2-40B4-BE49-F238E27FC236}">
                  <a16:creationId xmlns:a16="http://schemas.microsoft.com/office/drawing/2014/main" id="{4A638C6C-8530-4404-AD20-347B60680CB1}"/>
                </a:ext>
              </a:extLst>
            </p:cNvPr>
            <p:cNvSpPr>
              <a:spLocks noChangeShapeType="1"/>
            </p:cNvSpPr>
            <p:nvPr/>
          </p:nvSpPr>
          <p:spPr bwMode="auto">
            <a:xfrm>
              <a:off x="11664" y="3456"/>
              <a:ext cx="115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5402" name="Line 10">
              <a:extLst>
                <a:ext uri="{FF2B5EF4-FFF2-40B4-BE49-F238E27FC236}">
                  <a16:creationId xmlns:a16="http://schemas.microsoft.com/office/drawing/2014/main" id="{A63DB27C-BD24-4708-80E5-CD4259509D42}"/>
                </a:ext>
              </a:extLst>
            </p:cNvPr>
            <p:cNvSpPr>
              <a:spLocks noChangeShapeType="1"/>
            </p:cNvSpPr>
            <p:nvPr/>
          </p:nvSpPr>
          <p:spPr bwMode="auto">
            <a:xfrm>
              <a:off x="1872" y="3456"/>
              <a:ext cx="100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5403" name="Text Box 11">
              <a:extLst>
                <a:ext uri="{FF2B5EF4-FFF2-40B4-BE49-F238E27FC236}">
                  <a16:creationId xmlns:a16="http://schemas.microsoft.com/office/drawing/2014/main" id="{CD438067-B966-4553-9F8B-117C7B12049B}"/>
                </a:ext>
              </a:extLst>
            </p:cNvPr>
            <p:cNvSpPr txBox="1">
              <a:spLocks noChangeArrowheads="1"/>
            </p:cNvSpPr>
            <p:nvPr/>
          </p:nvSpPr>
          <p:spPr bwMode="auto">
            <a:xfrm>
              <a:off x="1152" y="2592"/>
              <a:ext cx="1584" cy="72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pPr>
              <a:r>
                <a:rPr lang="pt-BR" altLang="en-US" sz="2000" i="1">
                  <a:solidFill>
                    <a:schemeClr val="tx1"/>
                  </a:solidFill>
                  <a:effectLst/>
                  <a:latin typeface="Times New Roman" panose="02020603050405020304" pitchFamily="18" charset="0"/>
                </a:rPr>
                <a:t>speech</a:t>
              </a:r>
            </a:p>
          </p:txBody>
        </p:sp>
        <p:sp>
          <p:nvSpPr>
            <p:cNvPr id="315404" name="Text Box 12">
              <a:extLst>
                <a:ext uri="{FF2B5EF4-FFF2-40B4-BE49-F238E27FC236}">
                  <a16:creationId xmlns:a16="http://schemas.microsoft.com/office/drawing/2014/main" id="{986008CC-9EA8-4D76-B77F-058850F8561D}"/>
                </a:ext>
              </a:extLst>
            </p:cNvPr>
            <p:cNvSpPr txBox="1">
              <a:spLocks noChangeArrowheads="1"/>
            </p:cNvSpPr>
            <p:nvPr/>
          </p:nvSpPr>
          <p:spPr bwMode="auto">
            <a:xfrm>
              <a:off x="6336" y="2592"/>
              <a:ext cx="1728" cy="72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pPr>
              <a:r>
                <a:rPr lang="pt-BR" altLang="en-US" sz="2000" i="1">
                  <a:solidFill>
                    <a:schemeClr val="tx1"/>
                  </a:solidFill>
                  <a:effectLst/>
                  <a:latin typeface="Times New Roman" panose="02020603050405020304" pitchFamily="18" charset="0"/>
                </a:rPr>
                <a:t>features</a:t>
              </a:r>
            </a:p>
          </p:txBody>
        </p:sp>
        <p:sp>
          <p:nvSpPr>
            <p:cNvPr id="315405" name="Text Box 13">
              <a:extLst>
                <a:ext uri="{FF2B5EF4-FFF2-40B4-BE49-F238E27FC236}">
                  <a16:creationId xmlns:a16="http://schemas.microsoft.com/office/drawing/2014/main" id="{D934EE08-9DF7-44B8-985B-0294714D8B9F}"/>
                </a:ext>
              </a:extLst>
            </p:cNvPr>
            <p:cNvSpPr txBox="1">
              <a:spLocks noChangeArrowheads="1"/>
            </p:cNvSpPr>
            <p:nvPr/>
          </p:nvSpPr>
          <p:spPr bwMode="auto">
            <a:xfrm>
              <a:off x="11808" y="2592"/>
              <a:ext cx="1584" cy="72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0"/>
                </a:spcBef>
              </a:pPr>
              <a:r>
                <a:rPr lang="pt-BR" altLang="en-US" sz="2000" i="1">
                  <a:solidFill>
                    <a:schemeClr val="tx1"/>
                  </a:solidFill>
                  <a:effectLst/>
                  <a:latin typeface="Times New Roman" panose="02020603050405020304" pitchFamily="18" charset="0"/>
                </a:rPr>
                <a:t>words</a:t>
              </a:r>
            </a:p>
          </p:txBody>
        </p:sp>
      </p:grpSp>
      <p:sp>
        <p:nvSpPr>
          <p:cNvPr id="315406" name="Text Box 14">
            <a:extLst>
              <a:ext uri="{FF2B5EF4-FFF2-40B4-BE49-F238E27FC236}">
                <a16:creationId xmlns:a16="http://schemas.microsoft.com/office/drawing/2014/main" id="{6CAAC6B9-DA1A-40D3-A5DD-53F531FA3BB4}"/>
              </a:ext>
            </a:extLst>
          </p:cNvPr>
          <p:cNvSpPr txBox="1">
            <a:spLocks noChangeArrowheads="1"/>
          </p:cNvSpPr>
          <p:nvPr/>
        </p:nvSpPr>
        <p:spPr bwMode="auto">
          <a:xfrm>
            <a:off x="0" y="3200400"/>
            <a:ext cx="8178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gn="l">
              <a:spcBef>
                <a:spcPct val="0"/>
              </a:spcBef>
              <a:buFont typeface="Wingdings" panose="05000000000000000000" pitchFamily="2" charset="2"/>
              <a:buChar char="Ø"/>
            </a:pPr>
            <a:r>
              <a:rPr lang="en-US" altLang="en-US" sz="2400" i="1">
                <a:solidFill>
                  <a:schemeClr val="tx1"/>
                </a:solidFill>
                <a:effectLst/>
                <a:latin typeface="Times New Roman" panose="02020603050405020304" pitchFamily="18" charset="0"/>
              </a:rPr>
              <a:t>Front ends</a:t>
            </a:r>
            <a:r>
              <a:rPr lang="en-US" altLang="en-US" sz="2400">
                <a:solidFill>
                  <a:schemeClr val="tx1"/>
                </a:solidFill>
                <a:effectLst/>
                <a:latin typeface="Times New Roman" panose="02020603050405020304" pitchFamily="18" charset="0"/>
              </a:rPr>
              <a:t>:</a:t>
            </a:r>
          </a:p>
          <a:p>
            <a:pPr lvl="3" algn="l">
              <a:spcBef>
                <a:spcPct val="0"/>
              </a:spcBef>
              <a:buFont typeface="Wingdings" panose="05000000000000000000" pitchFamily="2" charset="2"/>
              <a:buChar char="§"/>
            </a:pPr>
            <a:r>
              <a:rPr lang="en-US" altLang="en-US" sz="2400">
                <a:solidFill>
                  <a:schemeClr val="tx1"/>
                </a:solidFill>
                <a:effectLst/>
                <a:latin typeface="Courier New" panose="02070309020205020404" pitchFamily="49" charset="0"/>
              </a:rPr>
              <a:t>Mel-frequency cepstral coef. (MFCC)</a:t>
            </a:r>
          </a:p>
          <a:p>
            <a:pPr lvl="3" algn="l">
              <a:spcBef>
                <a:spcPct val="0"/>
              </a:spcBef>
              <a:buFont typeface="Wingdings" panose="05000000000000000000" pitchFamily="2" charset="2"/>
              <a:buChar char="§"/>
            </a:pPr>
            <a:r>
              <a:rPr lang="en-US" altLang="en-US" sz="2400">
                <a:solidFill>
                  <a:schemeClr val="tx1"/>
                </a:solidFill>
                <a:effectLst/>
                <a:latin typeface="Courier New" panose="02070309020205020404" pitchFamily="49" charset="0"/>
              </a:rPr>
              <a:t>Perceptual linear prediction (PLP)</a:t>
            </a:r>
          </a:p>
          <a:p>
            <a:pPr lvl="3" algn="l">
              <a:spcBef>
                <a:spcPct val="0"/>
              </a:spcBef>
              <a:buFont typeface="Wingdings" panose="05000000000000000000" pitchFamily="2" charset="2"/>
              <a:buChar char="§"/>
            </a:pPr>
            <a:r>
              <a:rPr lang="en-US" altLang="en-US" sz="2400">
                <a:solidFill>
                  <a:schemeClr val="tx1"/>
                </a:solidFill>
                <a:effectLst/>
                <a:latin typeface="Courier New" panose="02070309020205020404" pitchFamily="49" charset="0"/>
              </a:rPr>
              <a:t>Relative Spectrum (RASTA)</a:t>
            </a:r>
          </a:p>
          <a:p>
            <a:pPr lvl="2" algn="l">
              <a:spcBef>
                <a:spcPct val="0"/>
              </a:spcBef>
              <a:buFont typeface="Wingdings" panose="05000000000000000000" pitchFamily="2" charset="2"/>
              <a:buChar char="Ø"/>
            </a:pPr>
            <a:r>
              <a:rPr lang="en-US" altLang="en-US" sz="2400" i="1">
                <a:solidFill>
                  <a:schemeClr val="tx1"/>
                </a:solidFill>
                <a:effectLst/>
                <a:latin typeface="Times New Roman" panose="02020603050405020304" pitchFamily="18" charset="0"/>
              </a:rPr>
              <a:t>Pattern recognition</a:t>
            </a:r>
            <a:r>
              <a:rPr lang="en-US" altLang="en-US" sz="2400">
                <a:solidFill>
                  <a:schemeClr val="tx1"/>
                </a:solidFill>
                <a:effectLst/>
                <a:latin typeface="Times New Roman" panose="02020603050405020304" pitchFamily="18" charset="0"/>
              </a:rPr>
              <a:t>:</a:t>
            </a:r>
          </a:p>
          <a:p>
            <a:pPr lvl="3" algn="l">
              <a:spcBef>
                <a:spcPct val="0"/>
              </a:spcBef>
              <a:buFont typeface="Wingdings" panose="05000000000000000000" pitchFamily="2" charset="2"/>
              <a:buChar char="§"/>
            </a:pPr>
            <a:r>
              <a:rPr lang="en-US" altLang="en-US" sz="2400">
                <a:solidFill>
                  <a:schemeClr val="tx1"/>
                </a:solidFill>
                <a:effectLst/>
                <a:latin typeface="Courier New" panose="02070309020205020404" pitchFamily="49" charset="0"/>
              </a:rPr>
              <a:t>Hidden Markov model (HMM)</a:t>
            </a:r>
          </a:p>
          <a:p>
            <a:pPr lvl="3" algn="l">
              <a:spcBef>
                <a:spcPct val="0"/>
              </a:spcBef>
              <a:buFont typeface="Wingdings" panose="05000000000000000000" pitchFamily="2" charset="2"/>
              <a:buChar char="§"/>
            </a:pPr>
            <a:r>
              <a:rPr lang="en-US" altLang="en-US" sz="2400">
                <a:solidFill>
                  <a:schemeClr val="tx1"/>
                </a:solidFill>
                <a:effectLst/>
                <a:latin typeface="Courier New" panose="02070309020205020404" pitchFamily="49" charset="0"/>
              </a:rPr>
              <a:t>Dynamic time warping (DTW)</a:t>
            </a:r>
          </a:p>
          <a:p>
            <a:pPr lvl="3" algn="l">
              <a:spcBef>
                <a:spcPct val="0"/>
              </a:spcBef>
              <a:buFont typeface="Wingdings" panose="05000000000000000000" pitchFamily="2" charset="2"/>
              <a:buChar char="§"/>
            </a:pPr>
            <a:r>
              <a:rPr lang="en-US" altLang="en-US" sz="2400">
                <a:solidFill>
                  <a:schemeClr val="tx1"/>
                </a:solidFill>
                <a:effectLst/>
                <a:latin typeface="Courier New" panose="02070309020205020404" pitchFamily="49" charset="0"/>
              </a:rPr>
              <a:t>Artificial neural network (ANN)</a:t>
            </a:r>
            <a:endParaRPr lang="en-US" altLang="en-US">
              <a:effectLst>
                <a:outerShdw blurRad="38100" dist="38100" dir="2700000" algn="tl">
                  <a:srgbClr val="C0C0C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561BD663-BD2E-4CA0-8800-4B595C87E0B1}"/>
              </a:ext>
            </a:extLst>
          </p:cNvPr>
          <p:cNvSpPr>
            <a:spLocks noGrp="1" noChangeArrowheads="1"/>
          </p:cNvSpPr>
          <p:nvPr>
            <p:ph type="title"/>
          </p:nvPr>
        </p:nvSpPr>
        <p:spPr>
          <a:xfrm>
            <a:off x="609600" y="228600"/>
            <a:ext cx="7772400" cy="1143000"/>
          </a:xfrm>
        </p:spPr>
        <p:txBody>
          <a:bodyPr/>
          <a:lstStyle/>
          <a:p>
            <a:pPr algn="ctr"/>
            <a:r>
              <a:rPr lang="en-US" altLang="en-US"/>
              <a:t>Software publicly available</a:t>
            </a:r>
          </a:p>
        </p:txBody>
      </p:sp>
      <p:graphicFrame>
        <p:nvGraphicFramePr>
          <p:cNvPr id="331782" name="Object 6">
            <a:extLst>
              <a:ext uri="{FF2B5EF4-FFF2-40B4-BE49-F238E27FC236}">
                <a16:creationId xmlns:a16="http://schemas.microsoft.com/office/drawing/2014/main" id="{A7B330DF-EBE1-4F1E-BF7A-DDB443FD7960}"/>
              </a:ext>
            </a:extLst>
          </p:cNvPr>
          <p:cNvGraphicFramePr>
            <a:graphicFrameLocks noChangeAspect="1"/>
          </p:cNvGraphicFramePr>
          <p:nvPr/>
        </p:nvGraphicFramePr>
        <p:xfrm>
          <a:off x="406400" y="1600200"/>
          <a:ext cx="8407400" cy="4700588"/>
        </p:xfrm>
        <a:graphic>
          <a:graphicData uri="http://schemas.openxmlformats.org/presentationml/2006/ole">
            <mc:AlternateContent xmlns:mc="http://schemas.openxmlformats.org/markup-compatibility/2006">
              <mc:Choice xmlns:v="urn:schemas-microsoft-com:vml" Requires="v">
                <p:oleObj spid="_x0000_s331783" name="Documento" r:id="rId3" imgW="8406000" imgH="4700520" progId="Word.Document.8">
                  <p:embed/>
                </p:oleObj>
              </mc:Choice>
              <mc:Fallback>
                <p:oleObj name="Documento" r:id="rId3" imgW="8406000" imgH="470052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600200"/>
                        <a:ext cx="8407400" cy="470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35FCC8E7-3A46-4AA0-8CB1-D983FB822385}"/>
              </a:ext>
            </a:extLst>
          </p:cNvPr>
          <p:cNvSpPr>
            <a:spLocks noGrp="1" noChangeArrowheads="1"/>
          </p:cNvSpPr>
          <p:nvPr>
            <p:ph type="title"/>
          </p:nvPr>
        </p:nvSpPr>
        <p:spPr>
          <a:xfrm>
            <a:off x="635000" y="228600"/>
            <a:ext cx="7772400" cy="1143000"/>
          </a:xfrm>
        </p:spPr>
        <p:txBody>
          <a:bodyPr/>
          <a:lstStyle/>
          <a:p>
            <a:pPr algn="ctr"/>
            <a:r>
              <a:rPr lang="en-US" altLang="en-US"/>
              <a:t>Spock - basics</a:t>
            </a:r>
          </a:p>
        </p:txBody>
      </p:sp>
      <p:sp>
        <p:nvSpPr>
          <p:cNvPr id="322563" name="Text Box 3">
            <a:extLst>
              <a:ext uri="{FF2B5EF4-FFF2-40B4-BE49-F238E27FC236}">
                <a16:creationId xmlns:a16="http://schemas.microsoft.com/office/drawing/2014/main" id="{66175A56-8541-4478-A904-592BC5CE0221}"/>
              </a:ext>
            </a:extLst>
          </p:cNvPr>
          <p:cNvSpPr txBox="1">
            <a:spLocks noChangeArrowheads="1"/>
          </p:cNvSpPr>
          <p:nvPr/>
        </p:nvSpPr>
        <p:spPr bwMode="auto">
          <a:xfrm>
            <a:off x="635000" y="1524000"/>
            <a:ext cx="7543800"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FE4D3A"/>
                </a:solidFill>
                <a:effectLst>
                  <a:outerShdw blurRad="38100" dist="38100" dir="2700000" algn="tl">
                    <a:srgbClr val="C0C0C0"/>
                  </a:outerShdw>
                </a:effectLst>
              </a:rPr>
              <a:t>Design and test an ASR system</a:t>
            </a:r>
          </a:p>
          <a:p>
            <a:pPr algn="l"/>
            <a:r>
              <a:rPr lang="en-US" altLang="en-US" sz="2000">
                <a:solidFill>
                  <a:schemeClr val="tx1"/>
                </a:solidFill>
                <a:effectLst>
                  <a:outerShdw blurRad="38100" dist="38100" dir="2700000" algn="tl">
                    <a:srgbClr val="C0C0C0"/>
                  </a:outerShdw>
                </a:effectLst>
              </a:rPr>
              <a:t>Small database with 6 repetitions of 10 digits</a:t>
            </a:r>
            <a:endParaRPr lang="en-US" altLang="en-US">
              <a:solidFill>
                <a:srgbClr val="FE4D3A"/>
              </a:solidFill>
              <a:effectLst>
                <a:outerShdw blurRad="38100" dist="38100" dir="2700000" algn="tl">
                  <a:srgbClr val="C0C0C0"/>
                </a:outerShdw>
              </a:effectLst>
            </a:endParaRPr>
          </a:p>
        </p:txBody>
      </p:sp>
      <p:pic>
        <p:nvPicPr>
          <p:cNvPr id="322564" name="Picture 4">
            <a:extLst>
              <a:ext uri="{FF2B5EF4-FFF2-40B4-BE49-F238E27FC236}">
                <a16:creationId xmlns:a16="http://schemas.microsoft.com/office/drawing/2014/main" id="{50C7B59A-2C71-47E0-9CB5-45BAA9E1A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70200"/>
            <a:ext cx="4267200" cy="348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A2F8FE7F-9394-4E04-A2F4-1995F33185E8}"/>
              </a:ext>
            </a:extLst>
          </p:cNvPr>
          <p:cNvSpPr>
            <a:spLocks noGrp="1" noChangeArrowheads="1"/>
          </p:cNvSpPr>
          <p:nvPr>
            <p:ph type="title"/>
          </p:nvPr>
        </p:nvSpPr>
        <p:spPr/>
        <p:txBody>
          <a:bodyPr/>
          <a:lstStyle/>
          <a:p>
            <a:pPr algn="ctr"/>
            <a:r>
              <a:rPr lang="en-US" altLang="en-US"/>
              <a:t>Algorithm details</a:t>
            </a:r>
          </a:p>
        </p:txBody>
      </p:sp>
      <p:sp>
        <p:nvSpPr>
          <p:cNvPr id="332803" name="Text Box 3">
            <a:extLst>
              <a:ext uri="{FF2B5EF4-FFF2-40B4-BE49-F238E27FC236}">
                <a16:creationId xmlns:a16="http://schemas.microsoft.com/office/drawing/2014/main" id="{C194AB8C-1052-47E9-B31E-1C8BF79B86E2}"/>
              </a:ext>
            </a:extLst>
          </p:cNvPr>
          <p:cNvSpPr txBox="1">
            <a:spLocks noChangeArrowheads="1"/>
          </p:cNvSpPr>
          <p:nvPr/>
        </p:nvSpPr>
        <p:spPr bwMode="auto">
          <a:xfrm>
            <a:off x="1066800" y="1524000"/>
            <a:ext cx="69596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noProof="1">
                <a:solidFill>
                  <a:schemeClr val="tx1"/>
                </a:solidFill>
                <a:effectLst/>
                <a:sym typeface="Wingdings" panose="05000000000000000000" pitchFamily="2" charset="2"/>
              </a:rPr>
              <a:t></a:t>
            </a:r>
            <a:r>
              <a:rPr lang="en-US" altLang="en-US" sz="2400">
                <a:solidFill>
                  <a:schemeClr val="tx1"/>
                </a:solidFill>
                <a:effectLst/>
              </a:rPr>
              <a:t> </a:t>
            </a:r>
            <a:r>
              <a:rPr lang="en-US" altLang="en-US" sz="2400">
                <a:solidFill>
                  <a:srgbClr val="FE4D3A"/>
                </a:solidFill>
                <a:effectLst>
                  <a:outerShdw blurRad="38100" dist="38100" dir="2700000" algn="tl">
                    <a:srgbClr val="C0C0C0"/>
                  </a:outerShdw>
                </a:effectLst>
              </a:rPr>
              <a:t>Front end</a:t>
            </a:r>
          </a:p>
          <a:p>
            <a:pPr lvl="1" algn="l"/>
            <a:r>
              <a:rPr lang="en-US" altLang="en-US" sz="2400">
                <a:solidFill>
                  <a:srgbClr val="FE4D3A"/>
                </a:solidFill>
                <a:effectLst>
                  <a:outerShdw blurRad="38100" dist="38100" dir="2700000" algn="tl">
                    <a:srgbClr val="C0C0C0"/>
                  </a:outerShdw>
                </a:effectLst>
              </a:rPr>
              <a:t>MFCC</a:t>
            </a:r>
          </a:p>
          <a:p>
            <a:pPr lvl="1" algn="l"/>
            <a:r>
              <a:rPr lang="en-US" altLang="en-US" sz="2400">
                <a:solidFill>
                  <a:schemeClr val="tx1"/>
                </a:solidFill>
                <a:effectLst>
                  <a:outerShdw blurRad="38100" dist="38100" dir="2700000" algn="tl">
                    <a:srgbClr val="C0C0C0"/>
                  </a:outerShdw>
                </a:effectLst>
              </a:rPr>
              <a:t>PLP / RASTA</a:t>
            </a:r>
          </a:p>
          <a:p>
            <a:pPr lvl="1" algn="l"/>
            <a:r>
              <a:rPr lang="en-US" altLang="en-US" sz="2400">
                <a:solidFill>
                  <a:schemeClr val="tx1"/>
                </a:solidFill>
                <a:effectLst>
                  <a:outerShdw blurRad="38100" dist="38100" dir="2700000" algn="tl">
                    <a:srgbClr val="C0C0C0"/>
                  </a:outerShdw>
                </a:effectLst>
              </a:rPr>
              <a:t>LSF</a:t>
            </a:r>
            <a:endParaRPr lang="en-US" altLang="en-US" sz="2400">
              <a:solidFill>
                <a:srgbClr val="FE4D3A"/>
              </a:solidFill>
              <a:effectLst>
                <a:outerShdw blurRad="38100" dist="38100" dir="2700000" algn="tl">
                  <a:srgbClr val="C0C0C0"/>
                </a:outerShdw>
              </a:effectLst>
            </a:endParaRPr>
          </a:p>
          <a:p>
            <a:pPr algn="l"/>
            <a:r>
              <a:rPr lang="en-US" altLang="en-US" sz="2400" noProof="1">
                <a:solidFill>
                  <a:schemeClr val="tx1"/>
                </a:solidFill>
                <a:effectLst/>
                <a:sym typeface="Wingdings" panose="05000000000000000000" pitchFamily="2" charset="2"/>
              </a:rPr>
              <a:t></a:t>
            </a:r>
            <a:r>
              <a:rPr lang="en-US" altLang="en-US" sz="2400">
                <a:solidFill>
                  <a:schemeClr val="tx1"/>
                </a:solidFill>
                <a:effectLst/>
              </a:rPr>
              <a:t> </a:t>
            </a:r>
            <a:r>
              <a:rPr lang="en-US" altLang="en-US" sz="2400">
                <a:solidFill>
                  <a:srgbClr val="FE4D3A"/>
                </a:solidFill>
                <a:effectLst>
                  <a:outerShdw blurRad="38100" dist="38100" dir="2700000" algn="tl">
                    <a:srgbClr val="C0C0C0"/>
                  </a:outerShdw>
                </a:effectLst>
              </a:rPr>
              <a:t>HMM training</a:t>
            </a:r>
          </a:p>
          <a:p>
            <a:pPr lvl="1" algn="l"/>
            <a:r>
              <a:rPr lang="en-US" altLang="en-US" sz="2400">
                <a:solidFill>
                  <a:srgbClr val="FE4D3A"/>
                </a:solidFill>
                <a:effectLst>
                  <a:outerShdw blurRad="38100" dist="38100" dir="2700000" algn="tl">
                    <a:srgbClr val="C0C0C0"/>
                  </a:outerShdw>
                </a:effectLst>
              </a:rPr>
              <a:t>Segmental K-means</a:t>
            </a:r>
          </a:p>
          <a:p>
            <a:pPr lvl="1" algn="l"/>
            <a:r>
              <a:rPr lang="en-US" altLang="en-US" sz="2400">
                <a:solidFill>
                  <a:srgbClr val="FE4D3A"/>
                </a:solidFill>
                <a:effectLst>
                  <a:outerShdw blurRad="38100" dist="38100" dir="2700000" algn="tl">
                    <a:srgbClr val="C0C0C0"/>
                  </a:outerShdw>
                </a:effectLst>
              </a:rPr>
              <a:t>Baum-Welch</a:t>
            </a:r>
          </a:p>
          <a:p>
            <a:pPr lvl="1" algn="l"/>
            <a:r>
              <a:rPr lang="en-US" altLang="en-US" sz="2400">
                <a:solidFill>
                  <a:schemeClr val="tx1"/>
                </a:solidFill>
                <a:effectLst>
                  <a:outerShdw blurRad="38100" dist="38100" dir="2700000" algn="tl">
                    <a:srgbClr val="C0C0C0"/>
                  </a:outerShdw>
                </a:effectLst>
              </a:rPr>
              <a:t>Embedded Baum-Welch</a:t>
            </a:r>
          </a:p>
        </p:txBody>
      </p:sp>
    </p:spTree>
  </p:cSld>
  <p:clrMapOvr>
    <a:masterClrMapping/>
  </p:clrMapOvr>
</p:sld>
</file>

<file path=ppt/theme/theme1.xml><?xml version="1.0" encoding="utf-8"?>
<a:theme xmlns:a="http://schemas.openxmlformats.org/drawingml/2006/main" name="Contemporary Portrait.pot">
  <a:themeElements>
    <a:clrScheme name="Contemporary Portrait.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po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3200" b="0" i="0" u="none" strike="noStrike" cap="none" normalizeH="0" baseline="0" smtClean="0">
            <a:ln>
              <a:noFill/>
            </a:ln>
            <a:solidFill>
              <a:srgbClr val="FFFF99"/>
            </a:solidFill>
            <a:effectLst>
              <a:outerShdw blurRad="38100" dist="38100" dir="2700000" algn="tl">
                <a:srgbClr val="000000">
                  <a:alpha val="43137"/>
                </a:srgbClr>
              </a:outerShdw>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3200" b="0" i="0" u="none" strike="noStrike" cap="none" normalizeH="0" baseline="0" smtClean="0">
            <a:ln>
              <a:noFill/>
            </a:ln>
            <a:solidFill>
              <a:srgbClr val="FFFF99"/>
            </a:solidFill>
            <a:effectLst>
              <a:outerShdw blurRad="38100" dist="38100" dir="2700000" algn="tl">
                <a:srgbClr val="000000">
                  <a:alpha val="43137"/>
                </a:srgbClr>
              </a:outerShdw>
            </a:effectLst>
            <a:latin typeface="Arial" panose="020B0604020202020204" pitchFamily="34" charset="0"/>
          </a:defRPr>
        </a:defPPr>
      </a:lstStyle>
    </a:lnDef>
  </a:objectDefaults>
  <a:extraClrSchemeLst>
    <a:extraClrScheme>
      <a:clrScheme name="Contemporary Portrait.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7060</TotalTime>
  <Words>1808</Words>
  <Application>Microsoft Office PowerPoint</Application>
  <PresentationFormat>On-screen Show (4:3)</PresentationFormat>
  <Paragraphs>198</Paragraphs>
  <Slides>36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5</vt:i4>
      </vt:variant>
      <vt:variant>
        <vt:lpstr>Slide Titles</vt:lpstr>
      </vt:variant>
      <vt:variant>
        <vt:i4>36</vt:i4>
      </vt:variant>
    </vt:vector>
  </HeadingPairs>
  <TitlesOfParts>
    <vt:vector size="49" baseType="lpstr">
      <vt:lpstr>Times New Roman</vt:lpstr>
      <vt:lpstr>Arial Black</vt:lpstr>
      <vt:lpstr>Tahoma</vt:lpstr>
      <vt:lpstr>Monotype Sorts</vt:lpstr>
      <vt:lpstr>Arial</vt:lpstr>
      <vt:lpstr>Wingdings</vt:lpstr>
      <vt:lpstr>Courier New</vt:lpstr>
      <vt:lpstr>Contemporary Portrait.pot</vt:lpstr>
      <vt:lpstr>Microsoft Word Document</vt:lpstr>
      <vt:lpstr>Microsoft Clip Gallery</vt:lpstr>
      <vt:lpstr>Documento do Microsoft Word </vt:lpstr>
      <vt:lpstr>Adobe Photoshop Image</vt:lpstr>
      <vt:lpstr>Microsoft Excel Worksheet</vt:lpstr>
      <vt:lpstr>Software for speech recognition</vt:lpstr>
      <vt:lpstr>Outline</vt:lpstr>
      <vt:lpstr>PowerPoint Presentation</vt:lpstr>
      <vt:lpstr>PowerPoint Presentation</vt:lpstr>
      <vt:lpstr>PowerPoint Presentation</vt:lpstr>
      <vt:lpstr>Automatic speech recognition (ASR) overview</vt:lpstr>
      <vt:lpstr>Software publicly available</vt:lpstr>
      <vt:lpstr>Spock - basics</vt:lpstr>
      <vt:lpstr>Algorithm details</vt:lpstr>
      <vt:lpstr>PowerPoint Presentation</vt:lpstr>
      <vt:lpstr>PowerPoint Presentation</vt:lpstr>
      <vt:lpstr>PowerPoint Presentation</vt:lpstr>
      <vt:lpstr>PowerPoint Presentation</vt:lpstr>
      <vt:lpstr>PowerPoint Presentation</vt:lpstr>
      <vt:lpstr>HMM Training</vt:lpstr>
      <vt:lpstr>Spock - advanced topics</vt:lpstr>
      <vt:lpstr>PowerPoint Presentation</vt:lpstr>
      <vt:lpstr>Output path structure</vt:lpstr>
      <vt:lpstr>Getting a summary of results</vt:lpstr>
      <vt:lpstr>Interface with Matlab</vt:lpstr>
      <vt:lpstr>PowerPoint Presentation</vt:lpstr>
      <vt:lpstr>PowerPoint Presentation</vt:lpstr>
      <vt:lpstr>PowerPoint Presentation</vt:lpstr>
      <vt:lpstr>Using Spock with alien front end</vt:lpstr>
      <vt:lpstr>PowerPoint Presentation</vt:lpstr>
      <vt:lpstr>PowerPoint Presentation</vt:lpstr>
      <vt:lpstr>Interface with HTK</vt:lpstr>
      <vt:lpstr>Spock installation</vt:lpstr>
      <vt:lpstr>PowerPoint Presentation</vt:lpstr>
      <vt:lpstr>Connected words and large vocabulary systems</vt:lpstr>
      <vt:lpstr>Why HTK ?</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Aldebaro Klautau</dc:creator>
  <cp:lastModifiedBy>Aldebaro B. R. Klautau Jr.</cp:lastModifiedBy>
  <cp:revision>299</cp:revision>
  <cp:lastPrinted>2001-04-03T17:38:59Z</cp:lastPrinted>
  <dcterms:modified xsi:type="dcterms:W3CDTF">2021-12-07T13:44:46Z</dcterms:modified>
</cp:coreProperties>
</file>