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72" r:id="rId14"/>
    <p:sldId id="265" r:id="rId15"/>
    <p:sldId id="268" r:id="rId16"/>
    <p:sldId id="274" r:id="rId17"/>
    <p:sldId id="275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0" d="100"/>
          <a:sy n="70" d="100"/>
        </p:scale>
        <p:origin x="-73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1E6D-E95E-482B-8700-53376DD4FE22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87254-4800-4DEE-BB3E-4204D8272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70E38-3F7A-4ACB-A3D0-1DC604D83837}" type="datetimeFigureOut">
              <a:rPr lang="pt-BR" smtClean="0"/>
              <a:t>13/12/2016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2E8D-DEEE-477F-A73B-B93E247149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35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6,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Aldebaro Klautau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9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35" y="1178612"/>
            <a:ext cx="6069010" cy="60690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April 6,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Aldebaro Klautau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7E1D-C3BD-4B21-B329-26461843C0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93280"/>
            <a:ext cx="1635842" cy="18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FIR Digital Filter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554" y="419991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Aldebaro Klautau</a:t>
            </a:r>
          </a:p>
          <a:p>
            <a:r>
              <a:rPr lang="en-US" dirty="0" smtClean="0"/>
              <a:t>Federal </a:t>
            </a:r>
            <a:r>
              <a:rPr lang="en-US" dirty="0"/>
              <a:t>University of Para (</a:t>
            </a:r>
            <a:r>
              <a:rPr lang="en-US" dirty="0" smtClean="0"/>
              <a:t>UFPA), </a:t>
            </a:r>
            <a:r>
              <a:rPr lang="en-US" dirty="0" err="1"/>
              <a:t>Belém</a:t>
            </a:r>
            <a:r>
              <a:rPr lang="en-US" dirty="0"/>
              <a:t>, Brazil</a:t>
            </a:r>
          </a:p>
          <a:p>
            <a:r>
              <a:rPr lang="en-US" dirty="0" smtClean="0"/>
              <a:t>Sensors and Embedded Systems Laboratory (LASSE)</a:t>
            </a:r>
          </a:p>
          <a:p>
            <a:r>
              <a:rPr lang="fr-FR" dirty="0" smtClean="0"/>
              <a:t>Source </a:t>
            </a:r>
            <a:r>
              <a:rPr lang="fr-FR" dirty="0"/>
              <a:t>code at https://github.com/aldebaro/dsp-telecom-book-code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Windows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8" y="2026765"/>
            <a:ext cx="49434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9" y="2141065"/>
            <a:ext cx="46577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9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33" y="17353"/>
            <a:ext cx="6412173" cy="667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20" y="283238"/>
            <a:ext cx="4047698" cy="2118767"/>
          </a:xfrm>
        </p:spPr>
        <p:txBody>
          <a:bodyPr>
            <a:normAutofit/>
          </a:bodyPr>
          <a:lstStyle/>
          <a:p>
            <a:r>
              <a:rPr lang="pt-BR" dirty="0" smtClean="0"/>
              <a:t>FIR design via windowing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11</a:t>
            </a:fld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37042" y="2920624"/>
            <a:ext cx="573206" cy="5049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6416738" y="4519681"/>
            <a:ext cx="573206" cy="5049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eft Arrow 20"/>
          <p:cNvSpPr/>
          <p:nvPr/>
        </p:nvSpPr>
        <p:spPr>
          <a:xfrm>
            <a:off x="3671256" y="3261815"/>
            <a:ext cx="1119116" cy="559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86854" y="3166279"/>
            <a:ext cx="2866030" cy="3167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window desired features:</a:t>
            </a:r>
          </a:p>
          <a:p>
            <a:r>
              <a:rPr lang="en-US" dirty="0" smtClean="0"/>
              <a:t>Small </a:t>
            </a:r>
            <a:r>
              <a:rPr lang="en-US" dirty="0" smtClean="0">
                <a:solidFill>
                  <a:srgbClr val="FF0000"/>
                </a:solidFill>
              </a:rPr>
              <a:t>main lobe</a:t>
            </a:r>
            <a:r>
              <a:rPr lang="en-US" dirty="0" smtClean="0"/>
              <a:t> width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small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transition</a:t>
            </a:r>
            <a:r>
              <a:rPr lang="en-US" dirty="0" smtClean="0">
                <a:sym typeface="Wingdings" panose="05000000000000000000" pitchFamily="2" charset="2"/>
              </a:rPr>
              <a:t> band</a:t>
            </a:r>
            <a:endParaRPr lang="en-US" dirty="0" smtClean="0"/>
          </a:p>
          <a:p>
            <a:r>
              <a:rPr lang="en-US" dirty="0" smtClean="0"/>
              <a:t>Low amplitude of its </a:t>
            </a:r>
            <a:r>
              <a:rPr lang="en-US" dirty="0" err="1" smtClean="0">
                <a:solidFill>
                  <a:srgbClr val="FF0000"/>
                </a:solidFill>
              </a:rPr>
              <a:t>sidelobes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 stronger attenuation at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rejection</a:t>
            </a:r>
            <a:r>
              <a:rPr lang="en-US" dirty="0" smtClean="0">
                <a:sym typeface="Wingdings" panose="05000000000000000000" pitchFamily="2" charset="2"/>
              </a:rPr>
              <a:t> band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Main features of a window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5054" cy="4351338"/>
          </a:xfrm>
        </p:spPr>
        <p:txBody>
          <a:bodyPr/>
          <a:lstStyle/>
          <a:p>
            <a:r>
              <a:rPr lang="en-US" dirty="0"/>
              <a:t>width of its main lobe,</a:t>
            </a:r>
          </a:p>
          <a:p>
            <a:r>
              <a:rPr lang="en-US" dirty="0"/>
              <a:t>amplitude of its </a:t>
            </a:r>
            <a:r>
              <a:rPr lang="en-US" dirty="0" err="1"/>
              <a:t>sidelobes</a:t>
            </a:r>
            <a:r>
              <a:rPr lang="en-US" dirty="0"/>
              <a:t>,</a:t>
            </a:r>
          </a:p>
          <a:p>
            <a:r>
              <a:rPr lang="en-US" dirty="0"/>
              <a:t>rate of </a:t>
            </a:r>
            <a:r>
              <a:rPr lang="en-US" dirty="0" err="1"/>
              <a:t>sidelobe</a:t>
            </a:r>
            <a:r>
              <a:rPr lang="en-US" dirty="0"/>
              <a:t> decay as frequency increases,</a:t>
            </a:r>
          </a:p>
          <a:p>
            <a:r>
              <a:rPr lang="en-US" dirty="0"/>
              <a:t>and </a:t>
            </a:r>
            <a:r>
              <a:rPr lang="en-US" dirty="0" err="1"/>
              <a:t>scallopping</a:t>
            </a:r>
            <a:r>
              <a:rPr lang="en-US" dirty="0"/>
              <a:t> loss.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46" y="1462172"/>
            <a:ext cx="5436358" cy="416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02" y="5610225"/>
            <a:ext cx="88582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6" y="365126"/>
            <a:ext cx="9144000" cy="832616"/>
          </a:xfrm>
        </p:spPr>
        <p:txBody>
          <a:bodyPr/>
          <a:lstStyle/>
          <a:p>
            <a:r>
              <a:rPr lang="pt-BR" dirty="0" smtClean="0"/>
              <a:t>Window-based FIR design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9" y="1197741"/>
            <a:ext cx="10563367" cy="566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3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FIR design via windowing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14600"/>
            <a:ext cx="92011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04" y="2630173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981" y="4156177"/>
            <a:ext cx="3507488" cy="263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44000" cy="917765"/>
          </a:xfrm>
        </p:spPr>
        <p:txBody>
          <a:bodyPr/>
          <a:lstStyle/>
          <a:p>
            <a:r>
              <a:rPr lang="pt-BR" dirty="0" smtClean="0"/>
              <a:t>Two important characteristics of FIRs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4880426"/>
          </a:xfrm>
        </p:spPr>
        <p:txBody>
          <a:bodyPr/>
          <a:lstStyle/>
          <a:p>
            <a:r>
              <a:rPr lang="en-US" dirty="0"/>
              <a:t>FIRs are always </a:t>
            </a:r>
            <a:r>
              <a:rPr lang="en-US" dirty="0" smtClean="0"/>
              <a:t>stable</a:t>
            </a:r>
          </a:p>
          <a:p>
            <a:pPr lvl="1"/>
            <a:r>
              <a:rPr lang="en-US" dirty="0"/>
              <a:t>practical </a:t>
            </a:r>
            <a:r>
              <a:rPr lang="en-US" dirty="0" smtClean="0"/>
              <a:t>FIRs have </a:t>
            </a:r>
            <a:r>
              <a:rPr lang="en-US" dirty="0"/>
              <a:t>all </a:t>
            </a:r>
            <a:r>
              <a:rPr lang="en-US" dirty="0" smtClean="0"/>
              <a:t>M+1 </a:t>
            </a:r>
            <a:r>
              <a:rPr lang="en-US" dirty="0"/>
              <a:t>coefficients with finite </a:t>
            </a:r>
            <a:r>
              <a:rPr lang="en-US" dirty="0" smtClean="0"/>
              <a:t>values. Hence, they are stable in BIBO (bounded input, bounded output</a:t>
            </a:r>
            <a:r>
              <a:rPr lang="en-US" smtClean="0"/>
              <a:t>) sense</a:t>
            </a:r>
            <a:endParaRPr lang="en-US" dirty="0" smtClean="0"/>
          </a:p>
          <a:p>
            <a:r>
              <a:rPr lang="en-US" dirty="0" smtClean="0"/>
              <a:t>FIRs can have linear phase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be proved that the linear phase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achieved </a:t>
            </a:r>
            <a:r>
              <a:rPr lang="en-US" dirty="0"/>
              <a:t>if and only if there is </a:t>
            </a:r>
            <a:r>
              <a:rPr lang="en-US" dirty="0" smtClean="0"/>
              <a:t>symmetry</a:t>
            </a:r>
            <a:br>
              <a:rPr lang="en-US" dirty="0" smtClean="0"/>
            </a:br>
            <a:r>
              <a:rPr lang="en-US" dirty="0" smtClean="0"/>
              <a:t>in h[n] </a:t>
            </a:r>
            <a:r>
              <a:rPr lang="en-US" dirty="0"/>
              <a:t>about some value </a:t>
            </a:r>
            <a:r>
              <a:rPr lang="en-US" dirty="0" smtClean="0"/>
              <a:t>n</a:t>
            </a:r>
            <a:r>
              <a:rPr lang="en-US" baseline="-25000" dirty="0" smtClean="0"/>
              <a:t>s</a:t>
            </a:r>
            <a:r>
              <a:rPr lang="en-US" dirty="0" smtClean="0"/>
              <a:t>.</a:t>
            </a:r>
          </a:p>
          <a:p>
            <a:pPr lvl="1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7" y="4067905"/>
            <a:ext cx="5289929" cy="37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2441" y="44457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h[n]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9100954" y="2429302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freqz(h)</a:t>
            </a:r>
          </a:p>
        </p:txBody>
      </p:sp>
    </p:spTree>
    <p:extLst>
      <p:ext uri="{BB962C8B-B14F-4D97-AF65-F5344CB8AC3E}">
        <p14:creationId xmlns:p14="http://schemas.microsoft.com/office/powerpoint/2010/main" val="1103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44000" cy="63116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Why linear phase is important?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0" y="3070745"/>
            <a:ext cx="4459668" cy="331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26" y="3179927"/>
            <a:ext cx="4188040" cy="320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4206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Recall group delay:</a:t>
            </a:r>
          </a:p>
          <a:p>
            <a:r>
              <a:rPr lang="pt-BR" dirty="0" smtClean="0"/>
              <a:t>For a linear phase system (or filter), the group delay is constant: all frequency components delayed by this constant </a:t>
            </a:r>
            <a:r>
              <a:rPr lang="pt-BR" i="1" dirty="0" smtClean="0">
                <a:latin typeface="Symbol" panose="05050102010706020507" pitchFamily="18" charset="2"/>
              </a:rPr>
              <a:t>t</a:t>
            </a:r>
            <a:r>
              <a:rPr lang="pt-BR" i="1" baseline="-25000" dirty="0" smtClean="0"/>
              <a:t>g</a:t>
            </a:r>
            <a:r>
              <a:rPr lang="pt-BR" dirty="0" smtClean="0"/>
              <a:t>(</a:t>
            </a:r>
            <a:r>
              <a:rPr lang="pt-BR" i="1" dirty="0" smtClean="0">
                <a:latin typeface="Symbol" panose="05050102010706020507" pitchFamily="18" charset="2"/>
              </a:rPr>
              <a:t>w</a:t>
            </a:r>
            <a:r>
              <a:rPr lang="pt-BR" dirty="0" smtClean="0"/>
              <a:t>) = </a:t>
            </a:r>
            <a:r>
              <a:rPr lang="pt-BR" i="1" dirty="0" smtClean="0">
                <a:latin typeface="Symbol" panose="05050102010706020507" pitchFamily="18" charset="2"/>
              </a:rPr>
              <a:t>t</a:t>
            </a:r>
            <a:r>
              <a:rPr lang="pt-BR" i="1" baseline="-25000" dirty="0" smtClean="0"/>
              <a:t>g</a:t>
            </a:r>
            <a:r>
              <a:rPr lang="pt-BR" dirty="0"/>
              <a:t> </a:t>
            </a:r>
            <a:r>
              <a:rPr lang="pt-BR" dirty="0" smtClean="0"/>
              <a:t>and signal is not distorted but simply </a:t>
            </a:r>
            <a:r>
              <a:rPr lang="pt-BR" dirty="0"/>
              <a:t>delayed by </a:t>
            </a:r>
            <a:r>
              <a:rPr lang="pt-BR" i="1" dirty="0" smtClean="0">
                <a:latin typeface="Symbol" panose="05050102010706020507" pitchFamily="18" charset="2"/>
              </a:rPr>
              <a:t>t</a:t>
            </a:r>
            <a:r>
              <a:rPr lang="pt-BR" i="1" baseline="-25000" dirty="0" smtClean="0"/>
              <a:t>g</a:t>
            </a:r>
            <a:r>
              <a:rPr lang="pt-BR" dirty="0" smtClean="0"/>
              <a:t> samples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4" y="1118342"/>
            <a:ext cx="17621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02691" y="540266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Nonlinear phase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5727" y="521799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Linear phase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12344" y="5117910"/>
            <a:ext cx="213896" cy="28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7953576" y="4926842"/>
            <a:ext cx="687849" cy="29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Mathematical relation between “symmetry” and “linear phase”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Example: 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45" y="1928955"/>
            <a:ext cx="51625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82" y="2281380"/>
            <a:ext cx="70199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60" y="5152670"/>
            <a:ext cx="16859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5" y="5635887"/>
            <a:ext cx="106108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58608" y="2866030"/>
            <a:ext cx="20798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 general, a linear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phase system can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be decomposed as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where A(</a:t>
            </a:r>
            <a:r>
              <a:rPr lang="pt-BR" dirty="0" smtClean="0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r>
              <a:rPr lang="pt-BR" dirty="0" smtClean="0">
                <a:solidFill>
                  <a:srgbClr val="FF0000"/>
                </a:solidFill>
              </a:rPr>
              <a:t>) is a real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function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309" y="3724417"/>
            <a:ext cx="27336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239535" y="2661313"/>
            <a:ext cx="2748176" cy="2236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91322" y="4667536"/>
            <a:ext cx="153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Importance of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symmetry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052171" y="4572000"/>
            <a:ext cx="172414" cy="10092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5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types of symmetric FIR filters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7" y="2046310"/>
            <a:ext cx="106013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5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Impulse and frequency responses for the four types of symmetric FIR filters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19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03" y="1665398"/>
            <a:ext cx="6632801" cy="513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58400" y="3493827"/>
            <a:ext cx="162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Zeros close to the unit circle may impact phase linearity</a:t>
            </a:r>
            <a:endParaRPr lang="pt-B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280478" y="3671248"/>
            <a:ext cx="777922" cy="42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Finite impulse response (FIR) filter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Distinguish two properties of a filter</a:t>
            </a:r>
          </a:p>
          <a:p>
            <a:pPr lvl="1"/>
            <a:r>
              <a:rPr lang="pt-BR" dirty="0" smtClean="0"/>
              <a:t>Recursive or non-recursive</a:t>
            </a:r>
          </a:p>
          <a:p>
            <a:pPr lvl="1"/>
            <a:r>
              <a:rPr lang="pt-BR" dirty="0" smtClean="0"/>
              <a:t>Impulse response with infinite or finite duration</a:t>
            </a:r>
          </a:p>
          <a:p>
            <a:r>
              <a:rPr lang="pt-BR" dirty="0" smtClean="0"/>
              <a:t>It is possible to have a recursive filter with a finite impulse response (e.g., when a pole cancels with a zero). Hence, FIR is </a:t>
            </a:r>
            <a:r>
              <a:rPr lang="pt-BR" dirty="0" smtClean="0">
                <a:solidFill>
                  <a:srgbClr val="FF0000"/>
                </a:solidFill>
              </a:rPr>
              <a:t>not</a:t>
            </a:r>
            <a:r>
              <a:rPr lang="pt-BR" dirty="0" smtClean="0"/>
              <a:t> sinonymous of non-recursive but in practice a FIR </a:t>
            </a:r>
            <a:r>
              <a:rPr lang="pt-BR" dirty="0"/>
              <a:t>filter </a:t>
            </a:r>
            <a:r>
              <a:rPr lang="pt-BR" dirty="0" smtClean="0"/>
              <a:t>is non-recursive</a:t>
            </a:r>
          </a:p>
          <a:p>
            <a:r>
              <a:rPr lang="en-US" dirty="0" smtClean="0"/>
              <a:t>Poles </a:t>
            </a:r>
            <a:r>
              <a:rPr lang="en-US" dirty="0"/>
              <a:t>of </a:t>
            </a:r>
            <a:r>
              <a:rPr lang="en-US" dirty="0" smtClean="0"/>
              <a:t>a FIR filter </a:t>
            </a:r>
            <a:r>
              <a:rPr lang="en-US" dirty="0"/>
              <a:t>are located in </a:t>
            </a:r>
            <a:r>
              <a:rPr lang="en-US" dirty="0" smtClean="0"/>
              <a:t>z=0 </a:t>
            </a:r>
            <a:r>
              <a:rPr lang="en-US" dirty="0"/>
              <a:t>or infinite </a:t>
            </a:r>
            <a:r>
              <a:rPr lang="en-US" dirty="0" smtClean="0"/>
              <a:t>(while </a:t>
            </a:r>
            <a:r>
              <a:rPr lang="en-US" dirty="0"/>
              <a:t>an IIR filter has finite </a:t>
            </a:r>
            <a:r>
              <a:rPr lang="en-US" dirty="0" smtClean="0"/>
              <a:t>poles without this restriction). Examples: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15" y="5307378"/>
            <a:ext cx="10299646" cy="43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15" y="5864060"/>
            <a:ext cx="2818190" cy="41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4" y="5864060"/>
            <a:ext cx="5612355" cy="4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4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coefficients of a FIR coincide with its impulse response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1" y="3343700"/>
            <a:ext cx="11532358" cy="3514299"/>
          </a:xfrm>
        </p:spPr>
        <p:txBody>
          <a:bodyPr>
            <a:normAutofit fontScale="925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This may be very confusing!</a:t>
            </a:r>
            <a:r>
              <a:rPr lang="pt-BR" dirty="0" smtClean="0"/>
              <a:t> Say that Bz is an array in Octave/Matlab that represents the system function H(z) numerator while hn is an array that represents an impulse response. For a FIR, Bz and hn can be </a:t>
            </a:r>
            <a:r>
              <a:rPr lang="pt-BR" dirty="0"/>
              <a:t>used interchangeably</a:t>
            </a:r>
            <a:endParaRPr lang="pt-BR" dirty="0" smtClean="0"/>
          </a:p>
          <a:p>
            <a:r>
              <a:rPr lang="pt-BR" dirty="0"/>
              <a:t>For example: </a:t>
            </a:r>
            <a:r>
              <a:rPr lang="pt-BR" dirty="0" smtClean="0"/>
              <a:t>functions that have system functions H(z) as input parameter can be called using the “impulse response” array hn</a:t>
            </a:r>
          </a:p>
          <a:p>
            <a:pPr lvl="1"/>
            <a:r>
              <a:rPr lang="pt-BR" dirty="0" smtClean="0"/>
              <a:t>freqz(hn) or freqz(hn,1) will give the DTFT of hn</a:t>
            </a:r>
          </a:p>
          <a:p>
            <a:pPr lvl="1"/>
            <a:r>
              <a:rPr lang="pt-BR" dirty="0" smtClean="0"/>
              <a:t>y = filter(hn,1,x) will provide the ouput y to an input x through filter H(z) = Bz, which is </a:t>
            </a:r>
            <a:r>
              <a:rPr lang="pt-BR" smtClean="0"/>
              <a:t>equivalent to y=conv(hn,x</a:t>
            </a:r>
            <a:r>
              <a:rPr lang="pt-BR" dirty="0" smtClean="0"/>
              <a:t>) but filter eliminates the convolution tail, such that </a:t>
            </a:r>
            <a:r>
              <a:rPr lang="pt-BR" smtClean="0"/>
              <a:t>y has the same length of x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61" y="1775487"/>
            <a:ext cx="10954763" cy="156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2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Algorithms for FIR filter design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pre-defined functions such as Butterworth's, a FIR design is typically done with alternative methods, which seek to optimize a given </a:t>
            </a:r>
            <a:r>
              <a:rPr lang="en-US" dirty="0" smtClean="0"/>
              <a:t>criterion</a:t>
            </a:r>
          </a:p>
          <a:p>
            <a:r>
              <a:rPr lang="en-US" dirty="0" smtClean="0"/>
              <a:t>The </a:t>
            </a:r>
            <a:r>
              <a:rPr lang="en-US" dirty="0"/>
              <a:t>most common algorithm is the </a:t>
            </a:r>
            <a:r>
              <a:rPr lang="en-US" dirty="0" smtClean="0"/>
              <a:t>least-squares (</a:t>
            </a:r>
            <a:r>
              <a:rPr lang="en-US" dirty="0" err="1" smtClean="0">
                <a:solidFill>
                  <a:srgbClr val="FF0000"/>
                </a:solidFill>
              </a:rPr>
              <a:t>firls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/Octave</a:t>
            </a:r>
          </a:p>
          <a:p>
            <a:r>
              <a:rPr lang="en-US" dirty="0" smtClean="0"/>
              <a:t>Another </a:t>
            </a:r>
            <a:r>
              <a:rPr lang="en-US" dirty="0"/>
              <a:t>algorithm is </a:t>
            </a:r>
            <a:r>
              <a:rPr lang="en-US" dirty="0" smtClean="0"/>
              <a:t>Parks-McClellan’s (</a:t>
            </a:r>
            <a:r>
              <a:rPr lang="en-US" dirty="0" err="1" smtClean="0">
                <a:solidFill>
                  <a:srgbClr val="FF0000"/>
                </a:solidFill>
              </a:rPr>
              <a:t>firpm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, not </a:t>
            </a:r>
            <a:r>
              <a:rPr lang="en-US" dirty="0"/>
              <a:t>available in Octave </a:t>
            </a:r>
            <a:r>
              <a:rPr lang="en-US" dirty="0" smtClean="0"/>
              <a:t>3.2.3)</a:t>
            </a:r>
          </a:p>
          <a:p>
            <a:r>
              <a:rPr lang="en-US" dirty="0" smtClean="0"/>
              <a:t>Windowing: </a:t>
            </a:r>
            <a:r>
              <a:rPr lang="en-US" dirty="0" smtClean="0">
                <a:solidFill>
                  <a:srgbClr val="FF0000"/>
                </a:solidFill>
              </a:rPr>
              <a:t>fir1</a:t>
            </a:r>
          </a:p>
          <a:p>
            <a:r>
              <a:rPr lang="en-US" dirty="0" smtClean="0"/>
              <a:t>Arbitrary </a:t>
            </a:r>
            <a:r>
              <a:rPr lang="en-US" dirty="0"/>
              <a:t>frequency response </a:t>
            </a:r>
            <a:r>
              <a:rPr lang="en-US" dirty="0" smtClean="0"/>
              <a:t>magnitude: </a:t>
            </a:r>
            <a:r>
              <a:rPr lang="en-US" dirty="0" smtClean="0">
                <a:solidFill>
                  <a:srgbClr val="FF0000"/>
                </a:solidFill>
              </a:rPr>
              <a:t>fir2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59" y="3534770"/>
            <a:ext cx="9184674" cy="298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Arbitrary filter magnitude specification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20366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arbitrary function will be specified in </a:t>
            </a:r>
            <a:r>
              <a:rPr lang="en-US" dirty="0" smtClean="0"/>
              <a:t>N</a:t>
            </a:r>
            <a:r>
              <a:rPr lang="en-US" baseline="-25000" dirty="0" smtClean="0"/>
              <a:t>B</a:t>
            </a:r>
            <a:r>
              <a:rPr lang="en-US" dirty="0" smtClean="0"/>
              <a:t> </a:t>
            </a:r>
            <a:r>
              <a:rPr lang="en-US" dirty="0"/>
              <a:t>bands of interest. For each band </a:t>
            </a:r>
            <a:r>
              <a:rPr lang="en-US" dirty="0" smtClean="0"/>
              <a:t>b, </a:t>
            </a:r>
            <a:r>
              <a:rPr lang="en-US" dirty="0"/>
              <a:t>four parameters are necessary: the start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</a:t>
            </a:r>
            <a:r>
              <a:rPr lang="en-US" baseline="30000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and end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</a:t>
            </a:r>
            <a:r>
              <a:rPr lang="en-US" baseline="30000" dirty="0" err="1" smtClean="0"/>
              <a:t>e</a:t>
            </a:r>
            <a:r>
              <a:rPr lang="en-US" dirty="0" smtClean="0"/>
              <a:t> </a:t>
            </a:r>
            <a:r>
              <a:rPr lang="en-US" dirty="0"/>
              <a:t>frequencies, the desired function values  (the magnitude in this context) </a:t>
            </a:r>
            <a:r>
              <a:rPr lang="en-US" dirty="0" smtClean="0"/>
              <a:t>A</a:t>
            </a:r>
            <a:r>
              <a:rPr lang="en-US" baseline="-25000" dirty="0" smtClean="0"/>
              <a:t>b</a:t>
            </a:r>
            <a:r>
              <a:rPr lang="en-US" baseline="30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and end </a:t>
            </a:r>
            <a:r>
              <a:rPr lang="en-US" dirty="0" smtClean="0"/>
              <a:t>A</a:t>
            </a:r>
            <a:r>
              <a:rPr lang="en-US" baseline="-25000" dirty="0" smtClean="0"/>
              <a:t>b</a:t>
            </a:r>
            <a:r>
              <a:rPr lang="en-US" baseline="30000" dirty="0" smtClean="0"/>
              <a:t>e</a:t>
            </a:r>
            <a:r>
              <a:rPr lang="en-US" dirty="0" smtClean="0"/>
              <a:t> at </a:t>
            </a:r>
            <a:r>
              <a:rPr lang="en-US" dirty="0"/>
              <a:t>the start and end frequencies. An optional parameter is the weight of each band (</a:t>
            </a:r>
            <a:r>
              <a:rPr lang="en-US" dirty="0" smtClean="0"/>
              <a:t>e.g</a:t>
            </a:r>
            <a:r>
              <a:rPr lang="en-US" dirty="0"/>
              <a:t>., W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). The </a:t>
            </a:r>
            <a:r>
              <a:rPr lang="en-US" dirty="0"/>
              <a:t>larger the weight, the higher the importance given to that </a:t>
            </a:r>
            <a:r>
              <a:rPr lang="en-US" dirty="0" smtClean="0"/>
              <a:t>band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Example: FIR design via least-squares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7" y="1834058"/>
            <a:ext cx="10468425" cy="242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2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Another firls example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0" y="4041870"/>
            <a:ext cx="6010518" cy="226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86" y="1787857"/>
            <a:ext cx="7858125" cy="81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99" y="2565493"/>
            <a:ext cx="7639237" cy="116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81" y="4164703"/>
            <a:ext cx="5290461" cy="208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42373" y="3857204"/>
            <a:ext cx="24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Second band prioritized</a:t>
            </a:r>
            <a:endParaRPr lang="pt-BR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35275" y="4226536"/>
            <a:ext cx="777465" cy="331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7351" y="3795371"/>
            <a:ext cx="21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First band prioritized</a:t>
            </a:r>
            <a:endParaRPr lang="pt-BR" dirty="0"/>
          </a:p>
        </p:txBody>
      </p: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1697351" y="4164703"/>
            <a:ext cx="1064298" cy="393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FIR design via windowing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857020"/>
            <a:ext cx="11155362" cy="40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43749" y="387642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Ideal </a:t>
            </a:r>
            <a:r>
              <a:rPr lang="pt-BR" dirty="0" smtClean="0"/>
              <a:t>highpass</a:t>
            </a:r>
            <a:endParaRPr lang="pt-B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49" y="4294806"/>
            <a:ext cx="2593075" cy="44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53" y="3985610"/>
            <a:ext cx="2757181" cy="7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92376" y="3691760"/>
            <a:ext cx="144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Ideal lowpass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7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FIR design via windowing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Aldebaro Klautau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7E1D-C3BD-4B21-B329-26461843C032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6" y="1554706"/>
            <a:ext cx="10649518" cy="27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72" y="4336621"/>
            <a:ext cx="8243675" cy="240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3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SSE">
  <a:themeElements>
    <a:clrScheme name="Custom 4">
      <a:dk1>
        <a:srgbClr val="4285F4"/>
      </a:dk1>
      <a:lt1>
        <a:srgbClr val="FFFFFF"/>
      </a:lt1>
      <a:dk2>
        <a:srgbClr val="A0C3FF"/>
      </a:dk2>
      <a:lt2>
        <a:srgbClr val="F2F2F2"/>
      </a:lt2>
      <a:accent1>
        <a:srgbClr val="E59000"/>
      </a:accent1>
      <a:accent2>
        <a:srgbClr val="0F9D58"/>
      </a:accent2>
      <a:accent3>
        <a:srgbClr val="E59000"/>
      </a:accent3>
      <a:accent4>
        <a:srgbClr val="76A7FA"/>
      </a:accent4>
      <a:accent5>
        <a:srgbClr val="33B679"/>
      </a:accent5>
      <a:accent6>
        <a:srgbClr val="FF8E1C"/>
      </a:accent6>
      <a:hlink>
        <a:srgbClr val="0563C1"/>
      </a:hlink>
      <a:folHlink>
        <a:srgbClr val="E59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ASSE" id="{72E762BE-6470-462D-AE58-B7BB78553B84}" vid="{3A954EEE-BECE-492D-B202-86D602FFC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LASSE</Template>
  <TotalTime>14800</TotalTime>
  <Words>684</Words>
  <Application>Microsoft Office PowerPoint</Application>
  <PresentationFormat>Custom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LASSE</vt:lpstr>
      <vt:lpstr>FIR Digital Filter Design</vt:lpstr>
      <vt:lpstr>Finite impulse response (FIR) filter</vt:lpstr>
      <vt:lpstr>The coefficients of a FIR coincide with its impulse response</vt:lpstr>
      <vt:lpstr>Algorithms for FIR filter design</vt:lpstr>
      <vt:lpstr>Arbitrary filter magnitude specification</vt:lpstr>
      <vt:lpstr>Example: FIR design via least-squares</vt:lpstr>
      <vt:lpstr>Another firls example</vt:lpstr>
      <vt:lpstr>FIR design via windowing</vt:lpstr>
      <vt:lpstr>FIR design via windowing</vt:lpstr>
      <vt:lpstr>Windows</vt:lpstr>
      <vt:lpstr>FIR design via windowing</vt:lpstr>
      <vt:lpstr>Main features of a window</vt:lpstr>
      <vt:lpstr>Window-based FIR design</vt:lpstr>
      <vt:lpstr>FIR design via windowing</vt:lpstr>
      <vt:lpstr>Two important characteristics of FIRs</vt:lpstr>
      <vt:lpstr>Why linear phase is important?</vt:lpstr>
      <vt:lpstr>Mathematical relation between “symmetry” and “linear phase”</vt:lpstr>
      <vt:lpstr>Four types of symmetric FIR filters</vt:lpstr>
      <vt:lpstr>Impulse and frequency responses for the four types of symmetric FIR filters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Pedro Batista</dc:creator>
  <cp:lastModifiedBy>aldebaro</cp:lastModifiedBy>
  <cp:revision>212</cp:revision>
  <dcterms:created xsi:type="dcterms:W3CDTF">2016-03-31T19:46:33Z</dcterms:created>
  <dcterms:modified xsi:type="dcterms:W3CDTF">2016-12-14T02:17:00Z</dcterms:modified>
</cp:coreProperties>
</file>