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82" r:id="rId12"/>
    <p:sldId id="264" r:id="rId13"/>
    <p:sldId id="277" r:id="rId14"/>
    <p:sldId id="271" r:id="rId15"/>
    <p:sldId id="272" r:id="rId16"/>
    <p:sldId id="273" r:id="rId17"/>
    <p:sldId id="291" r:id="rId18"/>
    <p:sldId id="265" r:id="rId19"/>
    <p:sldId id="275" r:id="rId20"/>
    <p:sldId id="276" r:id="rId21"/>
    <p:sldId id="286" r:id="rId22"/>
    <p:sldId id="287" r:id="rId23"/>
    <p:sldId id="274" r:id="rId24"/>
    <p:sldId id="300" r:id="rId25"/>
    <p:sldId id="293" r:id="rId26"/>
    <p:sldId id="294" r:id="rId27"/>
    <p:sldId id="284" r:id="rId28"/>
    <p:sldId id="289" r:id="rId29"/>
    <p:sldId id="290" r:id="rId30"/>
    <p:sldId id="278" r:id="rId31"/>
    <p:sldId id="280" r:id="rId32"/>
    <p:sldId id="279" r:id="rId33"/>
    <p:sldId id="288" r:id="rId34"/>
    <p:sldId id="270" r:id="rId35"/>
    <p:sldId id="295" r:id="rId36"/>
    <p:sldId id="296" r:id="rId37"/>
    <p:sldId id="297" r:id="rId38"/>
    <p:sldId id="298" r:id="rId39"/>
    <p:sldId id="299" r:id="rId40"/>
    <p:sldId id="285" r:id="rId41"/>
    <p:sldId id="269" r:id="rId42"/>
    <p:sldId id="2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50" d="100"/>
          <a:sy n="50" d="100"/>
        </p:scale>
        <p:origin x="-672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850"/>
    </p:cViewPr>
  </p:sorterViewPr>
  <p:notesViewPr>
    <p:cSldViewPr snapToGrid="0">
      <p:cViewPr varScale="1">
        <p:scale>
          <a:sx n="83" d="100"/>
          <a:sy n="83" d="100"/>
        </p:scale>
        <p:origin x="39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1E6D-E95E-482B-8700-53376DD4FE22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87254-4800-4DEE-BB3E-4204D8272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70E38-3F7A-4ACB-A3D0-1DC604D83837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2E8D-DEEE-477F-A73B-B93E247149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35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9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35" y="1178612"/>
            <a:ext cx="6069010" cy="60690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7E1D-C3BD-4B21-B329-26461843C0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93280"/>
            <a:ext cx="1635842" cy="18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debaro" TargetMode="External"/><Relationship Id="rId2" Type="http://schemas.openxmlformats.org/officeDocument/2006/relationships/hyperlink" Target="http://www.lasse.ufpa.b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audacitytea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hyperlink" Target="https://github.com/aldebaro/dsp-telecom-book-code/tree/master/C_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ndfile.sapp.org/doc/WaveForma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aldebaro/dsp-telecom-book-code/tree/master/Applications/FileViewerAndSpeechFi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List_of_command-line_interpret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How to use a computer</a:t>
            </a:r>
            <a:br>
              <a:rPr lang="pt-BR" dirty="0" smtClean="0"/>
            </a:br>
            <a:r>
              <a:rPr lang="pt-BR" sz="3200" dirty="0" smtClean="0"/>
              <a:t>An introduction to engineering and computer science students on </a:t>
            </a:r>
            <a:r>
              <a:rPr lang="pt-BR" sz="3200" smtClean="0"/>
              <a:t>how to use computers </a:t>
            </a:r>
            <a:r>
              <a:rPr lang="pt-BR" sz="3200" dirty="0" smtClean="0"/>
              <a:t>more efficiently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554" y="4199914"/>
            <a:ext cx="9144000" cy="210944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Aldebaro Klautau</a:t>
            </a:r>
          </a:p>
          <a:p>
            <a:r>
              <a:rPr lang="en-US" dirty="0" smtClean="0"/>
              <a:t>Federal </a:t>
            </a:r>
            <a:r>
              <a:rPr lang="en-US" dirty="0"/>
              <a:t>University of Para (</a:t>
            </a:r>
            <a:r>
              <a:rPr lang="en-US" dirty="0" smtClean="0"/>
              <a:t>UFPA), </a:t>
            </a:r>
            <a:r>
              <a:rPr lang="en-US" dirty="0" err="1"/>
              <a:t>Belém</a:t>
            </a:r>
            <a:r>
              <a:rPr lang="en-US" dirty="0"/>
              <a:t>, Brazil</a:t>
            </a:r>
          </a:p>
          <a:p>
            <a:r>
              <a:rPr lang="en-US" dirty="0" smtClean="0"/>
              <a:t>Sensors and Embedded Systems Laboratory (LASSE)</a:t>
            </a:r>
          </a:p>
          <a:p>
            <a:r>
              <a:rPr lang="fr-FR" dirty="0" smtClean="0">
                <a:hlinkClick r:id="rId2"/>
              </a:rPr>
              <a:t>www.lasse.ufpa.br</a:t>
            </a:r>
            <a:endParaRPr lang="fr-FR" dirty="0" smtClean="0"/>
          </a:p>
          <a:p>
            <a:r>
              <a:rPr lang="en-US" dirty="0" smtClean="0">
                <a:hlinkClick r:id="rId3"/>
              </a:rPr>
              <a:t>github.com/aldebaro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Environment variables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511726"/>
            <a:ext cx="5649036" cy="493594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Variables that help to determine how the program should behave, including a CLI</a:t>
            </a:r>
          </a:p>
          <a:p>
            <a:r>
              <a:rPr lang="pt-BR" dirty="0" smtClean="0"/>
              <a:t>On Windows (cmd.exe), they can be found by typing “set” on the CLI</a:t>
            </a:r>
          </a:p>
          <a:p>
            <a:r>
              <a:rPr lang="pt-BR" dirty="0" smtClean="0"/>
              <a:t>Some of them are: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PROMPT</a:t>
            </a:r>
            <a:r>
              <a:rPr lang="pt-BR" dirty="0" smtClean="0"/>
              <a:t>: defines the string that is shown by the CLI. </a:t>
            </a:r>
            <a:r>
              <a:rPr lang="pt-BR" dirty="0"/>
              <a:t>Ex: PROMPT=$</a:t>
            </a:r>
            <a:r>
              <a:rPr lang="pt-BR" dirty="0" smtClean="0"/>
              <a:t>P$G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PATH</a:t>
            </a:r>
            <a:r>
              <a:rPr lang="pt-BR" dirty="0" smtClean="0"/>
              <a:t>: list of folder that should be searched when looking for an executable file</a:t>
            </a:r>
          </a:p>
          <a:p>
            <a:r>
              <a:rPr lang="pt-BR" dirty="0" smtClean="0"/>
              <a:t>Linux also has environment variables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59436" y="2215742"/>
            <a:ext cx="4913525" cy="423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My environment variables obtained using “set”</a:t>
            </a:r>
          </a:p>
          <a:p>
            <a:r>
              <a:rPr lang="pt-BR" sz="600" dirty="0" smtClean="0"/>
              <a:t>ALLUSERSPROFILE=C</a:t>
            </a:r>
            <a:r>
              <a:rPr lang="pt-BR" sz="600" dirty="0"/>
              <a:t>:\ProgramData</a:t>
            </a:r>
          </a:p>
          <a:p>
            <a:r>
              <a:rPr lang="pt-BR" sz="600" dirty="0"/>
              <a:t>APPDATA=C:\Users\pele\AppData\Roaming</a:t>
            </a:r>
          </a:p>
          <a:p>
            <a:r>
              <a:rPr lang="pt-BR" sz="600" dirty="0"/>
              <a:t>CommonProgramFiles=C:\Program Files\Common Files</a:t>
            </a:r>
          </a:p>
          <a:p>
            <a:r>
              <a:rPr lang="pt-BR" sz="600" dirty="0"/>
              <a:t>CommonProgramFiles(x86)=C:\Program Files (x86)\Common Files</a:t>
            </a:r>
          </a:p>
          <a:p>
            <a:r>
              <a:rPr lang="pt-BR" sz="600" dirty="0"/>
              <a:t>CommonProgramW6432=C:\Program Files\Common Files</a:t>
            </a:r>
          </a:p>
          <a:p>
            <a:r>
              <a:rPr lang="pt-BR" sz="600" dirty="0"/>
              <a:t>COMPUTERNAME=DELL-CNPQ</a:t>
            </a:r>
          </a:p>
          <a:p>
            <a:r>
              <a:rPr lang="pt-BR" sz="600" dirty="0"/>
              <a:t>ComSpec=C:\WINDOWS\system32\cmd.exe</a:t>
            </a:r>
          </a:p>
          <a:p>
            <a:r>
              <a:rPr lang="pt-BR" sz="600" dirty="0"/>
              <a:t>FP_NO_HOST_CHECK=NO</a:t>
            </a:r>
          </a:p>
          <a:p>
            <a:r>
              <a:rPr lang="pt-BR" sz="600" dirty="0"/>
              <a:t>HOMEDRIVE=C:</a:t>
            </a:r>
          </a:p>
          <a:p>
            <a:r>
              <a:rPr lang="pt-BR" sz="600" dirty="0"/>
              <a:t>HOMEPATH=\Users\pele</a:t>
            </a:r>
          </a:p>
          <a:p>
            <a:r>
              <a:rPr lang="pt-BR" sz="600" dirty="0"/>
              <a:t>LOCALAPPDATA=C:\Users\pele\AppData\Local</a:t>
            </a:r>
          </a:p>
          <a:p>
            <a:r>
              <a:rPr lang="pt-BR" sz="600" dirty="0"/>
              <a:t>NUMBER_OF_PROCESSORS=4</a:t>
            </a:r>
          </a:p>
          <a:p>
            <a:r>
              <a:rPr lang="pt-BR" sz="600" dirty="0"/>
              <a:t>OS=Windows_NT</a:t>
            </a:r>
          </a:p>
          <a:p>
            <a:r>
              <a:rPr lang="pt-BR" sz="900" b="1" dirty="0">
                <a:solidFill>
                  <a:srgbClr val="FF0000"/>
                </a:solidFill>
              </a:rPr>
              <a:t>Path</a:t>
            </a:r>
            <a:r>
              <a:rPr lang="pt-BR" sz="600" dirty="0"/>
              <a:t>=C:\Program Files (x86)\Intel\iCLS Client\;C:\Program Files\Intel\iCLS Client\;C:\Windows\system32;C:\Windows;C:\Windows\System32\Wbem</a:t>
            </a:r>
          </a:p>
          <a:p>
            <a:r>
              <a:rPr lang="pt-BR" sz="600" dirty="0"/>
              <a:t>PATHEXT=.COM;.EXE;.BAT;.CMD;.VBS;.VBE;.JS;.JSE;.WSF;.WSH;.MSC</a:t>
            </a:r>
          </a:p>
          <a:p>
            <a:r>
              <a:rPr lang="pt-BR" sz="600" dirty="0"/>
              <a:t>PROCESSOR_ARCHITECTURE=AMD64</a:t>
            </a:r>
          </a:p>
          <a:p>
            <a:r>
              <a:rPr lang="pt-BR" sz="600" dirty="0"/>
              <a:t>PROCESSOR_IDENTIFIER=Intel64 Family 6 Model 58 Stepping 9, GenuineIntel</a:t>
            </a:r>
          </a:p>
          <a:p>
            <a:r>
              <a:rPr lang="pt-BR" sz="600" dirty="0"/>
              <a:t>PROCESSOR_LEVEL=6</a:t>
            </a:r>
          </a:p>
          <a:p>
            <a:r>
              <a:rPr lang="pt-BR" sz="600" dirty="0"/>
              <a:t>PROCESSOR_REVISION=3a09</a:t>
            </a:r>
          </a:p>
          <a:p>
            <a:r>
              <a:rPr lang="pt-BR" sz="600" dirty="0"/>
              <a:t>ProgramData=C:\ProgramData</a:t>
            </a:r>
          </a:p>
          <a:p>
            <a:r>
              <a:rPr lang="pt-BR" sz="600" dirty="0"/>
              <a:t>ProgramFiles=C:\Program Files</a:t>
            </a:r>
          </a:p>
          <a:p>
            <a:r>
              <a:rPr lang="pt-BR" sz="600" dirty="0"/>
              <a:t>ProgramFiles(x86)=C:\Program Files (x86)</a:t>
            </a:r>
          </a:p>
          <a:p>
            <a:r>
              <a:rPr lang="pt-BR" sz="600" dirty="0"/>
              <a:t>ProgramW6432=C:\Program Files</a:t>
            </a:r>
          </a:p>
          <a:p>
            <a:r>
              <a:rPr lang="pt-BR" sz="800" b="1" dirty="0">
                <a:solidFill>
                  <a:srgbClr val="FF0000"/>
                </a:solidFill>
              </a:rPr>
              <a:t>PROMPT</a:t>
            </a:r>
            <a:r>
              <a:rPr lang="pt-BR" sz="600" dirty="0"/>
              <a:t>=$P$G</a:t>
            </a:r>
          </a:p>
          <a:p>
            <a:r>
              <a:rPr lang="pt-BR" sz="600" dirty="0"/>
              <a:t>PSModulePath=C:\WINDOWS\system32\WindowsPowerShell\v1.0\Modules\</a:t>
            </a:r>
          </a:p>
          <a:p>
            <a:r>
              <a:rPr lang="pt-BR" sz="600" dirty="0"/>
              <a:t>PUBLIC=C:\Users\Public</a:t>
            </a:r>
          </a:p>
          <a:p>
            <a:r>
              <a:rPr lang="pt-BR" sz="600" dirty="0"/>
              <a:t>QUARTUS_ROOTDIR=C:\Programs\altera\13.0sp1\quartus</a:t>
            </a:r>
          </a:p>
          <a:p>
            <a:r>
              <a:rPr lang="pt-BR" sz="600" dirty="0"/>
              <a:t>SESSIONNAME=Console</a:t>
            </a:r>
          </a:p>
          <a:p>
            <a:r>
              <a:rPr lang="pt-BR" sz="600" dirty="0"/>
              <a:t>SOPC_KIT_NIOS2=C:\Programs\altera\13.0sp1\nios2eds</a:t>
            </a:r>
          </a:p>
          <a:p>
            <a:r>
              <a:rPr lang="pt-BR" sz="600" dirty="0"/>
              <a:t>SystemDrive=C:</a:t>
            </a:r>
          </a:p>
          <a:p>
            <a:r>
              <a:rPr lang="pt-BR" sz="600" dirty="0"/>
              <a:t>SystemRoot=C:\WINDOWS</a:t>
            </a:r>
          </a:p>
          <a:p>
            <a:r>
              <a:rPr lang="pt-BR" sz="600" dirty="0"/>
              <a:t>TEMP=C:\Users\pele\AppData\Local\Temp</a:t>
            </a:r>
          </a:p>
          <a:p>
            <a:r>
              <a:rPr lang="pt-BR" sz="600" dirty="0"/>
              <a:t>TMP=C:\Users\pele\AppData\Local\Temp</a:t>
            </a:r>
          </a:p>
          <a:p>
            <a:r>
              <a:rPr lang="pt-BR" sz="600" dirty="0"/>
              <a:t>USERDOMAIN=dell-cnpq</a:t>
            </a:r>
          </a:p>
          <a:p>
            <a:r>
              <a:rPr lang="pt-BR" sz="600" dirty="0"/>
              <a:t>USERDOMAIN_ROAMINGPROFILE=dell-cnpq</a:t>
            </a:r>
          </a:p>
          <a:p>
            <a:r>
              <a:rPr lang="pt-BR" sz="600" dirty="0"/>
              <a:t>USERNAME=pele</a:t>
            </a:r>
          </a:p>
          <a:p>
            <a:r>
              <a:rPr lang="pt-BR" sz="600" dirty="0"/>
              <a:t>USERPROFILE=C:\Users\pele</a:t>
            </a:r>
          </a:p>
          <a:p>
            <a:r>
              <a:rPr lang="pt-BR" sz="600" dirty="0"/>
              <a:t>VBOX_MSI_INSTALL_PATH=C:\Program Files\Oracle\VirtualBox\</a:t>
            </a:r>
          </a:p>
          <a:p>
            <a:r>
              <a:rPr lang="pt-BR" sz="600" dirty="0"/>
              <a:t>VS100COMNTOOLS=C:\Program Files (x86)\Microsoft Visual Studio 10.0\Common7\Tools\</a:t>
            </a:r>
          </a:p>
          <a:p>
            <a:r>
              <a:rPr lang="pt-BR" sz="600" dirty="0"/>
              <a:t>windir=C:\WINDOWS</a:t>
            </a:r>
          </a:p>
          <a:p>
            <a:endParaRPr lang="pt-BR" sz="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05670" y="4331706"/>
            <a:ext cx="1153766" cy="44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01370" y="3800723"/>
            <a:ext cx="1758066" cy="115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How to modify environment </a:t>
            </a:r>
            <a:r>
              <a:rPr lang="pt-BR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On Windows CLI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set</a:t>
            </a:r>
            <a:r>
              <a:rPr lang="pt-BR" dirty="0"/>
              <a:t> PROMPT=$P$G_BrazilRulzFootball</a:t>
            </a:r>
            <a:r>
              <a:rPr lang="pt-BR" dirty="0" smtClean="0"/>
              <a:t>_</a:t>
            </a:r>
          </a:p>
          <a:p>
            <a:r>
              <a:rPr lang="pt-BR" dirty="0" smtClean="0"/>
              <a:t>On Linux bash, echo can be used to inspect a variable, and a $ is used before the variable name to recover what is currently stored</a:t>
            </a:r>
          </a:p>
          <a:p>
            <a:pPr lvl="1"/>
            <a:r>
              <a:rPr lang="pt-BR" dirty="0" smtClean="0"/>
              <a:t>To inspect: </a:t>
            </a:r>
            <a:r>
              <a:rPr lang="pt-BR" dirty="0" smtClean="0">
                <a:solidFill>
                  <a:srgbClr val="FF0000"/>
                </a:solidFill>
              </a:rPr>
              <a:t>echo</a:t>
            </a:r>
            <a:r>
              <a:rPr lang="pt-BR" dirty="0" smtClean="0"/>
              <a:t> $PATH</a:t>
            </a:r>
          </a:p>
          <a:p>
            <a:pPr lvl="1"/>
            <a:r>
              <a:rPr lang="pt-BR" dirty="0" smtClean="0"/>
              <a:t>To modify: </a:t>
            </a:r>
            <a:r>
              <a:rPr lang="pt-BR" dirty="0" smtClean="0">
                <a:solidFill>
                  <a:srgbClr val="FF0000"/>
                </a:solidFill>
              </a:rPr>
              <a:t>export</a:t>
            </a:r>
            <a:r>
              <a:rPr lang="pt-BR" dirty="0" smtClean="0"/>
              <a:t> PATH=$PATH:/myfolder/bin</a:t>
            </a:r>
          </a:p>
          <a:p>
            <a:r>
              <a:rPr lang="pt-BR" dirty="0" smtClean="0"/>
              <a:t>Note, this change will be applied </a:t>
            </a:r>
            <a:r>
              <a:rPr lang="pt-BR" dirty="0" smtClean="0">
                <a:solidFill>
                  <a:srgbClr val="FF0000"/>
                </a:solidFill>
              </a:rPr>
              <a:t>only to the current CLI session</a:t>
            </a:r>
            <a:r>
              <a:rPr lang="pt-BR" dirty="0" smtClean="0"/>
              <a:t>. To make it permanent, one needs to “save” it or include it on a configuration file</a:t>
            </a:r>
          </a:p>
          <a:p>
            <a:pPr lvl="1"/>
            <a:r>
              <a:rPr lang="pt-BR" dirty="0" smtClean="0"/>
              <a:t>On Linux: modify.bashrc, which is a script ran by bash whenever bash is executed interactively</a:t>
            </a:r>
          </a:p>
          <a:p>
            <a:pPr lvl="1"/>
            <a:r>
              <a:rPr lang="pt-BR" dirty="0" smtClean="0"/>
              <a:t>On Windows, it is possible to navigate via</a:t>
            </a:r>
          </a:p>
          <a:p>
            <a:pPr lvl="2"/>
            <a:r>
              <a:rPr lang="en-US" dirty="0"/>
              <a:t>right click My Computer icon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Properties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Advanced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Environment </a:t>
            </a:r>
            <a:r>
              <a:rPr lang="en-US" dirty="0" smtClean="0"/>
              <a:t>Variables </a:t>
            </a:r>
            <a:r>
              <a:rPr lang="en-US" dirty="0" smtClean="0">
                <a:sym typeface="Wingdings" panose="05000000000000000000" pitchFamily="2" charset="2"/>
              </a:rPr>
              <a:t> Edit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Files for applications and “documents”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Files are used to store the applications and the documents that these applications deal with. For example:</a:t>
            </a:r>
          </a:p>
          <a:p>
            <a:pPr lvl="1"/>
            <a:r>
              <a:rPr lang="pt-BR" dirty="0" smtClean="0"/>
              <a:t>The file notepad.exe is a simple (ASCII) text editor for Windows that manipulates (create, edit, save) text files (with default extension txt)</a:t>
            </a:r>
          </a:p>
          <a:p>
            <a:pPr lvl="1"/>
            <a:r>
              <a:rPr lang="pt-BR" dirty="0" smtClean="0"/>
              <a:t>3 files: cmd.exe is the CLI, notepad.exe is the application and carta.txt is the file that will be manipulated by the application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12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54" y="4394295"/>
            <a:ext cx="6559787" cy="161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p Arrow 6"/>
          <p:cNvSpPr/>
          <p:nvPr/>
        </p:nvSpPr>
        <p:spPr>
          <a:xfrm>
            <a:off x="3835020" y="5322628"/>
            <a:ext cx="614150" cy="9962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Up Arrow 9"/>
          <p:cNvSpPr/>
          <p:nvPr/>
        </p:nvSpPr>
        <p:spPr>
          <a:xfrm>
            <a:off x="5461379" y="5331727"/>
            <a:ext cx="614150" cy="9962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Up Arrow 10"/>
          <p:cNvSpPr/>
          <p:nvPr/>
        </p:nvSpPr>
        <p:spPr>
          <a:xfrm>
            <a:off x="6801134" y="4728808"/>
            <a:ext cx="614150" cy="9962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After few months of use, a computer has many files </a:t>
            </a:r>
            <a:r>
              <a:rPr lang="pt-BR" dirty="0" smtClean="0">
                <a:sym typeface="Wingdings" panose="05000000000000000000" pitchFamily="2" charset="2"/>
              </a:rPr>
              <a:t> need organization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09" y="1971458"/>
            <a:ext cx="10515600" cy="467753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In my laptop, which has an almost full 920 GB harddisk, I found</a:t>
            </a:r>
            <a:br>
              <a:rPr lang="pt-BR" dirty="0" smtClean="0"/>
            </a:br>
            <a:r>
              <a:rPr lang="pt-BR" dirty="0" smtClean="0"/>
              <a:t>1.8 million files, “organized” in 502 thousand folders: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2400" dirty="0" smtClean="0"/>
              <a:t>Suggestion: put all your files in folders that start by your initials (Windows suggests C:\users\myname). When doing backup, you copy only these files</a:t>
            </a:r>
          </a:p>
          <a:p>
            <a:r>
              <a:rPr lang="pt-BR" sz="2400" dirty="0" smtClean="0"/>
              <a:t>In the past, the name of a file or folder could not have a blank space. For compatibility with old programs, avoid it</a:t>
            </a:r>
          </a:p>
          <a:p>
            <a:pPr lvl="1"/>
            <a:r>
              <a:rPr lang="pt-BR" sz="2000" dirty="0" smtClean="0"/>
              <a:t>For example, avoid using a folder called “My Documents” or naming a file “My letter.txt”</a:t>
            </a:r>
            <a:endParaRPr lang="pt-BR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5151" y="2755138"/>
            <a:ext cx="78611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c:\&gt; dir /s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...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     Total </a:t>
            </a:r>
            <a:r>
              <a:rPr lang="pt-BR" sz="2400" dirty="0" smtClean="0">
                <a:solidFill>
                  <a:srgbClr val="FF0000"/>
                </a:solidFill>
              </a:rPr>
              <a:t>of files in list: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>
                <a:solidFill>
                  <a:srgbClr val="FF0000"/>
                </a:solidFill>
              </a:rPr>
              <a:t>           1811336 arquivo(s) 912.326.915.243 bytes</a:t>
            </a:r>
          </a:p>
          <a:p>
            <a:r>
              <a:rPr lang="pt-BR" sz="2400" dirty="0">
                <a:solidFill>
                  <a:srgbClr val="FF0000"/>
                </a:solidFill>
              </a:rPr>
              <a:t>           502462 </a:t>
            </a:r>
            <a:r>
              <a:rPr lang="pt-BR" sz="2400" dirty="0" smtClean="0">
                <a:solidFill>
                  <a:srgbClr val="FF0000"/>
                </a:solidFill>
              </a:rPr>
              <a:t>folders(s</a:t>
            </a:r>
            <a:r>
              <a:rPr lang="pt-BR" sz="2400" dirty="0">
                <a:solidFill>
                  <a:srgbClr val="FF0000"/>
                </a:solidFill>
              </a:rPr>
              <a:t>)   48.445.628.416 bytes </a:t>
            </a:r>
            <a:r>
              <a:rPr lang="pt-BR" sz="2400" dirty="0" smtClean="0">
                <a:solidFill>
                  <a:srgbClr val="FF0000"/>
                </a:solidFill>
              </a:rPr>
              <a:t>available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917765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Organization of files in folders (or directories) and the full “path”</a:t>
            </a:r>
            <a:endParaRPr lang="pt-B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14" y="1409882"/>
            <a:ext cx="8011307" cy="544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0251" y="2279176"/>
            <a:ext cx="1639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Full path of the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current folder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“bin”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9931" y="2740841"/>
            <a:ext cx="1635782" cy="32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1939931" y="1596788"/>
            <a:ext cx="2891376" cy="114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251" y="5268036"/>
            <a:ext cx="44140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Full “path” of folder 2016_SBRT_Santarem is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C</a:t>
            </a:r>
            <a:r>
              <a:rPr lang="pt-BR" b="1" dirty="0">
                <a:solidFill>
                  <a:srgbClr val="FF0000"/>
                </a:solidFill>
              </a:rPr>
              <a:t>:\ak\AkConferences\2016_SBRT_Santarem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20091" y="4640239"/>
            <a:ext cx="1814178" cy="627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58899" y="3070746"/>
            <a:ext cx="1187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b="1" dirty="0">
                <a:solidFill>
                  <a:srgbClr val="FF0000"/>
                </a:solidFill>
              </a:rPr>
              <a:t>Windows Explorer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35821" y="3532411"/>
            <a:ext cx="423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Navigating a folder / directory “tree”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7" y="1684657"/>
            <a:ext cx="5603543" cy="4979170"/>
          </a:xfrm>
        </p:spPr>
        <p:txBody>
          <a:bodyPr>
            <a:normAutofit/>
          </a:bodyPr>
          <a:lstStyle/>
          <a:p>
            <a:r>
              <a:rPr lang="pt-BR" dirty="0" smtClean="0"/>
              <a:t>You can navigate using a GUI or command-line (CLI)</a:t>
            </a:r>
          </a:p>
          <a:p>
            <a:r>
              <a:rPr lang="pt-BR" dirty="0" smtClean="0"/>
              <a:t>Using a GUI “file explorer”</a:t>
            </a:r>
          </a:p>
          <a:p>
            <a:pPr lvl="1"/>
            <a:r>
              <a:rPr lang="pt-BR" dirty="0" smtClean="0"/>
              <a:t>Windows Explorer</a:t>
            </a:r>
          </a:p>
          <a:p>
            <a:pPr lvl="1"/>
            <a:r>
              <a:rPr lang="pt-BR" dirty="0" smtClean="0"/>
              <a:t>Ubuntu (Linux):</a:t>
            </a:r>
          </a:p>
          <a:p>
            <a:pPr lvl="2"/>
            <a:r>
              <a:rPr lang="pt-BR" dirty="0" smtClean="0"/>
              <a:t>Files</a:t>
            </a:r>
          </a:p>
          <a:p>
            <a:pPr lvl="2"/>
            <a:r>
              <a:rPr lang="pt-BR" dirty="0" smtClean="0"/>
              <a:t>Nautilus</a:t>
            </a:r>
          </a:p>
          <a:p>
            <a:r>
              <a:rPr lang="pt-BR" dirty="0" smtClean="0"/>
              <a:t>Using CLI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cd</a:t>
            </a:r>
            <a:r>
              <a:rPr lang="pt-BR" dirty="0" smtClean="0"/>
              <a:t> command:</a:t>
            </a:r>
            <a:br>
              <a:rPr lang="pt-BR" dirty="0" smtClean="0"/>
            </a:br>
            <a:r>
              <a:rPr lang="pt-BR" dirty="0" smtClean="0"/>
              <a:t>change directory</a:t>
            </a:r>
          </a:p>
          <a:p>
            <a:pPr lvl="1"/>
            <a:r>
              <a:rPr lang="pt-BR" dirty="0" smtClean="0"/>
              <a:t>For both Linux</a:t>
            </a:r>
            <a:br>
              <a:rPr lang="pt-BR" dirty="0" smtClean="0"/>
            </a:br>
            <a:r>
              <a:rPr lang="pt-BR" dirty="0" smtClean="0"/>
              <a:t>and</a:t>
            </a:r>
            <a:r>
              <a:rPr lang="pt-BR" dirty="0"/>
              <a:t> </a:t>
            </a:r>
            <a:r>
              <a:rPr lang="pt-BR" dirty="0" smtClean="0"/>
              <a:t>Windows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15</a:t>
            </a:fld>
            <a:endParaRPr lang="en-US"/>
          </a:p>
        </p:txBody>
      </p:sp>
      <p:pic>
        <p:nvPicPr>
          <p:cNvPr id="10242" name="Picture 2" descr="Image result for folder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31" y="1522740"/>
            <a:ext cx="4956744" cy="514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69" y="3860326"/>
            <a:ext cx="4067534" cy="299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8393376" y="1310185"/>
            <a:ext cx="354842" cy="477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83642" y="3985146"/>
            <a:ext cx="1351627" cy="43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2" y="0"/>
            <a:ext cx="9144000" cy="1325563"/>
          </a:xfrm>
        </p:spPr>
        <p:txBody>
          <a:bodyPr/>
          <a:lstStyle/>
          <a:p>
            <a:r>
              <a:rPr lang="pt-BR" dirty="0" smtClean="0"/>
              <a:t>Using the CLI to navigate folders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502237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Important</a:t>
            </a:r>
            <a:r>
              <a:rPr lang="pt-BR" dirty="0" smtClean="0"/>
              <a:t>: pay attention where you saved a file </a:t>
            </a:r>
            <a:r>
              <a:rPr lang="pt-BR" dirty="0"/>
              <a:t>(</a:t>
            </a:r>
            <a:r>
              <a:rPr lang="pt-BR" dirty="0" smtClean="0"/>
              <a:t>the full path) </a:t>
            </a:r>
          </a:p>
          <a:p>
            <a:r>
              <a:rPr lang="pt-BR" dirty="0" smtClean="0"/>
              <a:t>Note the folder separator (the slash) is different (a first “battle”):</a:t>
            </a:r>
          </a:p>
          <a:p>
            <a:pPr lvl="1"/>
            <a:r>
              <a:rPr lang="pt-BR" dirty="0"/>
              <a:t>On Linux is / (</a:t>
            </a:r>
            <a:r>
              <a:rPr lang="pt-BR" dirty="0">
                <a:solidFill>
                  <a:srgbClr val="FF0000"/>
                </a:solidFill>
              </a:rPr>
              <a:t>slash</a:t>
            </a:r>
            <a:r>
              <a:rPr lang="pt-BR" dirty="0" smtClean="0"/>
              <a:t>). Example of full path: /home/myname/somefolder</a:t>
            </a:r>
            <a:endParaRPr lang="pt-BR" dirty="0"/>
          </a:p>
          <a:p>
            <a:pPr lvl="1"/>
            <a:r>
              <a:rPr lang="pt-BR" dirty="0" smtClean="0"/>
              <a:t>On Windows is \ (</a:t>
            </a:r>
            <a:r>
              <a:rPr lang="pt-BR" dirty="0" smtClean="0">
                <a:solidFill>
                  <a:srgbClr val="FF0000"/>
                </a:solidFill>
              </a:rPr>
              <a:t>backslash</a:t>
            </a:r>
            <a:r>
              <a:rPr lang="pt-BR" dirty="0" smtClean="0"/>
              <a:t>). Example: c:\Users\meunome</a:t>
            </a:r>
          </a:p>
          <a:p>
            <a:r>
              <a:rPr lang="pt-BR" dirty="0" smtClean="0"/>
              <a:t>Examples that lead to the same result (assuming Windows)</a:t>
            </a:r>
          </a:p>
          <a:p>
            <a:pPr lvl="1"/>
            <a:r>
              <a:rPr lang="pt-BR" dirty="0" smtClean="0"/>
              <a:t>1 command: </a:t>
            </a:r>
            <a:r>
              <a:rPr lang="pt-BR" dirty="0" smtClean="0">
                <a:solidFill>
                  <a:srgbClr val="FF0000"/>
                </a:solidFill>
              </a:rPr>
              <a:t>cd c:\myfolder\otherfolder</a:t>
            </a:r>
          </a:p>
          <a:p>
            <a:pPr lvl="1"/>
            <a:r>
              <a:rPr lang="pt-BR" dirty="0" smtClean="0"/>
              <a:t>2 commands: </a:t>
            </a:r>
            <a:r>
              <a:rPr lang="pt-BR" dirty="0" smtClean="0">
                <a:solidFill>
                  <a:srgbClr val="FF0000"/>
                </a:solidFill>
              </a:rPr>
              <a:t>cd c:\myfolder</a:t>
            </a:r>
            <a:r>
              <a:rPr lang="pt-BR" dirty="0" smtClean="0"/>
              <a:t>    and after that   </a:t>
            </a:r>
            <a:r>
              <a:rPr lang="pt-BR" dirty="0" smtClean="0">
                <a:solidFill>
                  <a:srgbClr val="FF0000"/>
                </a:solidFill>
              </a:rPr>
              <a:t>cd otherfolder</a:t>
            </a:r>
          </a:p>
          <a:p>
            <a:r>
              <a:rPr lang="pt-BR" dirty="0" smtClean="0"/>
              <a:t>Special representations:</a:t>
            </a:r>
          </a:p>
          <a:p>
            <a:pPr lvl="1"/>
            <a:r>
              <a:rPr lang="pt-BR" dirty="0" smtClean="0"/>
              <a:t>. is the current folder, .. is the parent folder</a:t>
            </a:r>
          </a:p>
          <a:p>
            <a:pPr lvl="1"/>
            <a:r>
              <a:rPr lang="pt-BR" dirty="0" smtClean="0"/>
              <a:t>On Linux: ~ is the “</a:t>
            </a:r>
            <a:r>
              <a:rPr lang="pt-BR" dirty="0" smtClean="0">
                <a:solidFill>
                  <a:srgbClr val="FF0000"/>
                </a:solidFill>
              </a:rPr>
              <a:t>home</a:t>
            </a:r>
            <a:r>
              <a:rPr lang="pt-BR" dirty="0" smtClean="0"/>
              <a:t>” folder (e.g. /home/myname)</a:t>
            </a:r>
          </a:p>
          <a:p>
            <a:r>
              <a:rPr lang="pt-BR" dirty="0" smtClean="0"/>
              <a:t>Useful commands on Windows: mkdir (create directory), rmdir (remove / delete directory), </a:t>
            </a:r>
            <a:r>
              <a:rPr lang="pt-BR" dirty="0" smtClean="0">
                <a:solidFill>
                  <a:srgbClr val="FF0000"/>
                </a:solidFill>
              </a:rPr>
              <a:t>del</a:t>
            </a:r>
            <a:r>
              <a:rPr lang="pt-BR" dirty="0" smtClean="0"/>
              <a:t> (delete file), </a:t>
            </a:r>
            <a:r>
              <a:rPr lang="pt-BR" dirty="0" smtClean="0">
                <a:solidFill>
                  <a:srgbClr val="FF0000"/>
                </a:solidFill>
              </a:rPr>
              <a:t>ren</a:t>
            </a:r>
            <a:r>
              <a:rPr lang="pt-BR" dirty="0" smtClean="0"/>
              <a:t> (rename file or folder)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/>
              <a:t>Useful commands on </a:t>
            </a:r>
            <a:r>
              <a:rPr lang="pt-BR" dirty="0" smtClean="0"/>
              <a:t>Linux: </a:t>
            </a:r>
            <a:r>
              <a:rPr lang="pt-BR" dirty="0"/>
              <a:t>mkdir (create directory), rmdir (remove / delete directory), </a:t>
            </a:r>
            <a:r>
              <a:rPr lang="pt-BR" dirty="0" smtClean="0">
                <a:solidFill>
                  <a:srgbClr val="FF0000"/>
                </a:solidFill>
              </a:rPr>
              <a:t>rm</a:t>
            </a:r>
            <a:r>
              <a:rPr lang="pt-BR" dirty="0" smtClean="0"/>
              <a:t> (delete file), </a:t>
            </a:r>
            <a:r>
              <a:rPr lang="pt-BR" dirty="0" smtClean="0">
                <a:solidFill>
                  <a:srgbClr val="FF0000"/>
                </a:solidFill>
              </a:rPr>
              <a:t>mv</a:t>
            </a:r>
            <a:r>
              <a:rPr lang="pt-BR" dirty="0" smtClean="0"/>
              <a:t> (move / rename file </a:t>
            </a:r>
            <a:r>
              <a:rPr lang="pt-BR" dirty="0"/>
              <a:t>or folder</a:t>
            </a:r>
            <a:r>
              <a:rPr lang="pt-BR" dirty="0" smtClean="0"/>
              <a:t>), </a:t>
            </a:r>
            <a:r>
              <a:rPr lang="pt-BR" dirty="0" smtClean="0">
                <a:solidFill>
                  <a:srgbClr val="FF0000"/>
                </a:solidFill>
              </a:rPr>
              <a:t>pwd</a:t>
            </a:r>
            <a:r>
              <a:rPr lang="pt-BR" dirty="0" smtClean="0"/>
              <a:t> (print working directory, shows current folder)</a:t>
            </a:r>
            <a:endParaRPr lang="pt-BR" dirty="0"/>
          </a:p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Compiled versus interpreted languages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Matlab is interpreted</a:t>
            </a:r>
          </a:p>
          <a:p>
            <a:pPr lvl="1"/>
            <a:r>
              <a:rPr lang="pt-BR" dirty="0" smtClean="0"/>
              <a:t>CLI waits for commands and executes them</a:t>
            </a:r>
          </a:p>
          <a:p>
            <a:pPr lvl="1"/>
            <a:r>
              <a:rPr lang="pt-BR" dirty="0" smtClean="0"/>
              <a:t>A script is a file with a list of commands</a:t>
            </a:r>
          </a:p>
          <a:p>
            <a:r>
              <a:rPr lang="pt-BR" dirty="0" smtClean="0"/>
              <a:t>C is a compiled language. Note very famous GNU C compiler gcc</a:t>
            </a:r>
          </a:p>
          <a:p>
            <a:pPr lvl="1"/>
            <a:r>
              <a:rPr lang="pt-BR" dirty="0" smtClean="0"/>
              <a:t>The “source” code is processed by a compiler and becomes compiled as an “object” file. Then the linker merges the object with (eventually) required libraries and other objects to create the “executable”.</a:t>
            </a:r>
          </a:p>
          <a:p>
            <a:pPr lvl="2"/>
            <a:r>
              <a:rPr lang="pt-BR" dirty="0"/>
              <a:t>These two steps can be done at once with gcc laps_dump.c -o </a:t>
            </a:r>
            <a:r>
              <a:rPr lang="pt-BR" dirty="0" smtClean="0"/>
              <a:t>laps_dump.exe</a:t>
            </a:r>
            <a:br>
              <a:rPr lang="pt-BR" dirty="0" smtClean="0"/>
            </a:br>
            <a:r>
              <a:rPr lang="pt-BR" dirty="0" smtClean="0"/>
              <a:t>(because gcc invokes both the compiler and the linker)</a:t>
            </a:r>
          </a:p>
          <a:p>
            <a:pPr lvl="2"/>
            <a:r>
              <a:rPr lang="pt-BR" dirty="0" smtClean="0"/>
              <a:t>Or explicitly done in two steps:</a:t>
            </a:r>
            <a:br>
              <a:rPr lang="pt-BR" dirty="0" smtClean="0"/>
            </a:br>
            <a:r>
              <a:rPr lang="pt-BR" dirty="0" smtClean="0"/>
              <a:t>	gcc –</a:t>
            </a:r>
            <a:r>
              <a:rPr lang="pt-BR" dirty="0"/>
              <a:t>c laps_dump.c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smtClean="0"/>
              <a:t>gcc </a:t>
            </a:r>
            <a:r>
              <a:rPr lang="pt-BR" dirty="0"/>
              <a:t>laps_dump.o -o laps_dump.exe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88264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File extension tells the OS what application should be used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97322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The file extension tells the operating system, to which application the given file should be associated and opened by</a:t>
            </a:r>
          </a:p>
          <a:p>
            <a:r>
              <a:rPr lang="pt-BR" dirty="0" smtClean="0"/>
              <a:t>Example: select “hellomake.c” and right-clink </a:t>
            </a:r>
            <a:r>
              <a:rPr lang="pt-BR" dirty="0" smtClean="0">
                <a:sym typeface="Wingdings" panose="05000000000000000000" pitchFamily="2" charset="2"/>
              </a:rPr>
              <a:t> “Open with...”</a:t>
            </a:r>
            <a:endParaRPr lang="pt-B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18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4" y="1247774"/>
            <a:ext cx="75342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0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importance of the file extension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“Open with” is similar on Windows (“Abrir com” in Portuguese):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2" y="2503654"/>
            <a:ext cx="9466363" cy="414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0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94699"/>
            <a:ext cx="5394959" cy="4640489"/>
          </a:xfrm>
        </p:spPr>
        <p:txBody>
          <a:bodyPr>
            <a:noAutofit/>
          </a:bodyPr>
          <a:lstStyle/>
          <a:p>
            <a:r>
              <a:rPr lang="pt-BR" sz="2000" dirty="0" smtClean="0"/>
              <a:t>Motivation</a:t>
            </a:r>
          </a:p>
          <a:p>
            <a:pPr lvl="1"/>
            <a:r>
              <a:rPr lang="pt-BR" sz="1800" dirty="0" smtClean="0"/>
              <a:t> stop mouse clicks and use a command line interpreter or script</a:t>
            </a:r>
          </a:p>
          <a:p>
            <a:r>
              <a:rPr lang="pt-BR" sz="2000" dirty="0" smtClean="0"/>
              <a:t>CLI </a:t>
            </a:r>
            <a:r>
              <a:rPr lang="pt-BR" sz="2000" dirty="0"/>
              <a:t>versus GUI</a:t>
            </a:r>
          </a:p>
          <a:p>
            <a:r>
              <a:rPr lang="pt-BR" sz="2000" dirty="0"/>
              <a:t>Learn Linux!</a:t>
            </a:r>
          </a:p>
          <a:p>
            <a:r>
              <a:rPr lang="pt-BR" sz="2000" dirty="0"/>
              <a:t> install virtual machines</a:t>
            </a:r>
          </a:p>
          <a:p>
            <a:r>
              <a:rPr lang="pt-BR" sz="2000" dirty="0"/>
              <a:t>Environment variables</a:t>
            </a:r>
          </a:p>
          <a:p>
            <a:r>
              <a:rPr lang="pt-BR" sz="2000" dirty="0"/>
              <a:t>Files &amp; folders: organization and </a:t>
            </a:r>
            <a:r>
              <a:rPr lang="pt-BR" sz="2000" dirty="0" smtClean="0"/>
              <a:t>navigation</a:t>
            </a:r>
          </a:p>
          <a:p>
            <a:pPr lvl="1"/>
            <a:r>
              <a:rPr lang="pt-BR" sz="1800" dirty="0"/>
              <a:t>del, ren, rm, mv, </a:t>
            </a:r>
            <a:r>
              <a:rPr lang="pt-BR" sz="1800" dirty="0" smtClean="0"/>
              <a:t>pwd</a:t>
            </a:r>
          </a:p>
          <a:p>
            <a:r>
              <a:rPr lang="pt-BR" sz="2000" dirty="0"/>
              <a:t>File extensions</a:t>
            </a:r>
          </a:p>
          <a:p>
            <a:r>
              <a:rPr lang="pt-BR" sz="2000" dirty="0"/>
              <a:t>File attributes and </a:t>
            </a:r>
            <a:r>
              <a:rPr lang="pt-BR" sz="2000" dirty="0" smtClean="0"/>
              <a:t>permissions</a:t>
            </a:r>
          </a:p>
          <a:p>
            <a:r>
              <a:rPr lang="pt-BR" sz="2000" dirty="0"/>
              <a:t>What identifies an executable file? Script </a:t>
            </a:r>
            <a:r>
              <a:rPr lang="pt-BR" sz="2000" dirty="0" smtClean="0"/>
              <a:t>files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21530" y="1494699"/>
            <a:ext cx="514458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The PATH environment variable</a:t>
            </a:r>
          </a:p>
          <a:p>
            <a:r>
              <a:rPr lang="pt-BR" sz="2000" dirty="0" smtClean="0"/>
              <a:t>File formats and headers</a:t>
            </a:r>
          </a:p>
          <a:p>
            <a:pPr lvl="1"/>
            <a:r>
              <a:rPr lang="pt-BR" sz="2000" dirty="0" smtClean="0"/>
              <a:t>WAV header</a:t>
            </a:r>
          </a:p>
          <a:p>
            <a:r>
              <a:rPr lang="pt-BR" sz="2000" dirty="0" smtClean="0"/>
              <a:t>ASCII text file versus other "text / doc" files</a:t>
            </a:r>
          </a:p>
          <a:p>
            <a:r>
              <a:rPr lang="pt-BR" sz="2000" dirty="0" smtClean="0"/>
              <a:t>Line-ending: CR+LF on Windows versus only LF on Linux</a:t>
            </a:r>
          </a:p>
          <a:p>
            <a:r>
              <a:rPr lang="pt-BR" sz="2000" dirty="0" smtClean="0"/>
              <a:t>Byte ordering: big or little endian?</a:t>
            </a:r>
          </a:p>
          <a:p>
            <a:r>
              <a:rPr lang="pt-BR" sz="2000" dirty="0" smtClean="0"/>
              <a:t>Pipes on Linux</a:t>
            </a:r>
          </a:p>
          <a:p>
            <a:r>
              <a:rPr lang="pt-BR" sz="2000" dirty="0" smtClean="0"/>
              <a:t>I/O Redirection</a:t>
            </a:r>
          </a:p>
        </p:txBody>
      </p:sp>
    </p:spTree>
    <p:extLst>
      <p:ext uri="{BB962C8B-B14F-4D97-AF65-F5344CB8AC3E}">
        <p14:creationId xmlns:p14="http://schemas.microsoft.com/office/powerpoint/2010/main" val="29600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Common file extensions</a:t>
            </a:r>
            <a:endParaRPr lang="pt-B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18054"/>
              </p:ext>
            </p:extLst>
          </p:nvPr>
        </p:nvGraphicFramePr>
        <p:xfrm>
          <a:off x="838194" y="1825626"/>
          <a:ext cx="4034056" cy="271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96"/>
                <a:gridCol w="2674960"/>
              </a:tblGrid>
              <a:tr h="360482">
                <a:tc>
                  <a:txBody>
                    <a:bodyPr/>
                    <a:lstStyle/>
                    <a:p>
                      <a:r>
                        <a:rPr lang="pt-BR" dirty="0" smtClean="0"/>
                        <a:t>Extension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Application</a:t>
                      </a:r>
                      <a:endParaRPr lang="pt-BR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r>
                        <a:rPr lang="pt-BR" dirty="0" smtClean="0"/>
                        <a:t>DOCX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MS Word</a:t>
                      </a:r>
                      <a:endParaRPr lang="pt-BR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ASCII text editor</a:t>
                      </a:r>
                      <a:endParaRPr lang="pt-BR" dirty="0"/>
                    </a:p>
                  </a:txBody>
                  <a:tcPr/>
                </a:tc>
              </a:tr>
              <a:tr h="461739">
                <a:tc>
                  <a:txBody>
                    <a:bodyPr/>
                    <a:lstStyle/>
                    <a:p>
                      <a:r>
                        <a:rPr lang="pt-BR" dirty="0" smtClean="0"/>
                        <a:t>PNG, JPG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Image editor (GIMP, Paint)</a:t>
                      </a:r>
                      <a:endParaRPr lang="pt-BR" dirty="0"/>
                    </a:p>
                  </a:txBody>
                  <a:tcPr/>
                </a:tc>
              </a:tr>
              <a:tr h="422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Video editor</a:t>
                      </a:r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r>
                        <a:rPr lang="pt-BR" dirty="0" smtClean="0"/>
                        <a:t>WAV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Audio editor (Audacity)</a:t>
                      </a:r>
                      <a:endParaRPr lang="pt-BR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Adobe Reader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708477"/>
            <a:ext cx="10515600" cy="1468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The extension is the string after the last . (if it exists) in a file name</a:t>
            </a:r>
          </a:p>
          <a:p>
            <a:pPr lvl="1"/>
            <a:r>
              <a:rPr lang="pt-BR" dirty="0" smtClean="0"/>
              <a:t>Example: for </a:t>
            </a:r>
            <a:r>
              <a:rPr lang="pt-BR" dirty="0" smtClean="0">
                <a:solidFill>
                  <a:srgbClr val="FF0000"/>
                </a:solidFill>
              </a:rPr>
              <a:t>myfilename.oh.helpme</a:t>
            </a:r>
            <a:r>
              <a:rPr lang="pt-BR" dirty="0" smtClean="0"/>
              <a:t> the extension is helpme</a:t>
            </a:r>
          </a:p>
          <a:p>
            <a:r>
              <a:rPr lang="pt-BR" dirty="0" smtClean="0"/>
              <a:t>Different from Windows, Linux does not enforce a file to have an extension</a:t>
            </a:r>
          </a:p>
          <a:p>
            <a:pPr lvl="1"/>
            <a:r>
              <a:rPr lang="pt-BR" dirty="0" smtClean="0"/>
              <a:t>Example: README  (no extension) is a common text file on Linux systems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5377218" y="1856096"/>
            <a:ext cx="63901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ym typeface="Wingdings" panose="05000000000000000000" pitchFamily="2" charset="2"/>
              </a:rPr>
              <a:t> </a:t>
            </a:r>
            <a:r>
              <a:rPr lang="pt-BR" sz="2400" dirty="0" smtClean="0"/>
              <a:t>Using a GUI, when one double-clicks a file,</a:t>
            </a:r>
            <a:br>
              <a:rPr lang="pt-BR" sz="2400" dirty="0" smtClean="0"/>
            </a:br>
            <a:r>
              <a:rPr lang="pt-BR" sz="2400" dirty="0" smtClean="0"/>
              <a:t>the OS can open the corresponding application</a:t>
            </a:r>
            <a:br>
              <a:rPr lang="pt-BR" sz="2400" dirty="0" smtClean="0"/>
            </a:br>
            <a:r>
              <a:rPr lang="pt-BR" sz="2400" dirty="0" smtClean="0"/>
              <a:t>by looking at the file extension</a:t>
            </a:r>
          </a:p>
          <a:p>
            <a:endParaRPr lang="pt-BR" sz="2400" dirty="0"/>
          </a:p>
          <a:p>
            <a:r>
              <a:rPr lang="pt-BR" sz="2400" dirty="0" smtClean="0">
                <a:sym typeface="Wingdings" panose="05000000000000000000" pitchFamily="2" charset="2"/>
              </a:rPr>
              <a:t> </a:t>
            </a:r>
            <a:r>
              <a:rPr lang="pt-BR" sz="2400" dirty="0" smtClean="0"/>
              <a:t>Changing the file extension is “dangerous” and</a:t>
            </a:r>
            <a:br>
              <a:rPr lang="pt-BR" sz="2400" dirty="0" smtClean="0"/>
            </a:br>
            <a:r>
              <a:rPr lang="pt-BR" sz="2400" dirty="0" smtClean="0"/>
              <a:t>by default, Windows Explorer hides them from</a:t>
            </a:r>
            <a:br>
              <a:rPr lang="pt-BR" sz="2400" dirty="0" smtClean="0"/>
            </a:br>
            <a:r>
              <a:rPr lang="pt-BR" sz="2400" dirty="0" smtClean="0"/>
              <a:t>user! Need to customize it to see the extension.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013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File attributes on Windows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25150" cy="463232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file has several binary attributes</a:t>
            </a:r>
          </a:p>
          <a:p>
            <a:r>
              <a:rPr lang="pt-BR" dirty="0" smtClean="0"/>
              <a:t>On Windows, </a:t>
            </a:r>
            <a:r>
              <a:rPr lang="pt-BR" dirty="0" smtClean="0">
                <a:solidFill>
                  <a:srgbClr val="FF0000"/>
                </a:solidFill>
              </a:rPr>
              <a:t>attrib</a:t>
            </a:r>
            <a:r>
              <a:rPr lang="pt-BR" dirty="0" smtClean="0"/>
              <a:t> can be used to inspect them: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 the example, the first file has attributes H and R, which mean</a:t>
            </a:r>
          </a:p>
          <a:p>
            <a:pPr lvl="1"/>
            <a:r>
              <a:rPr lang="pt-BR" dirty="0" smtClean="0"/>
              <a:t>H: “hidden” from the user (it does not normally appear on folders) or not</a:t>
            </a:r>
          </a:p>
          <a:p>
            <a:pPr lvl="1"/>
            <a:r>
              <a:rPr lang="pt-BR" dirty="0" smtClean="0"/>
              <a:t>R: “read/only”. If not, it is “read and write”, where the former indicates the file cannot be modified or deleted. Trying to modify returns message “Access denied”</a:t>
            </a:r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1" y="2729594"/>
            <a:ext cx="61817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File permissions on Linux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pt-BR" dirty="0" smtClean="0"/>
              <a:t>A file has several “permissions” (or “attributes”)</a:t>
            </a:r>
          </a:p>
          <a:p>
            <a:r>
              <a:rPr lang="pt-BR" dirty="0" smtClean="0"/>
              <a:t>Command </a:t>
            </a:r>
            <a:r>
              <a:rPr lang="pt-BR" i="1" dirty="0" smtClean="0">
                <a:solidFill>
                  <a:srgbClr val="FF0000"/>
                </a:solidFill>
              </a:rPr>
              <a:t>ls –l</a:t>
            </a:r>
            <a:r>
              <a:rPr lang="pt-BR" dirty="0" smtClean="0"/>
              <a:t>  (l standing for </a:t>
            </a:r>
            <a:r>
              <a:rPr lang="pt-BR" dirty="0" smtClean="0">
                <a:solidFill>
                  <a:srgbClr val="FF0000"/>
                </a:solidFill>
              </a:rPr>
              <a:t>l</a:t>
            </a:r>
            <a:r>
              <a:rPr lang="pt-BR" dirty="0" smtClean="0"/>
              <a:t>ong </a:t>
            </a:r>
            <a:r>
              <a:rPr lang="pt-BR" dirty="0" smtClean="0">
                <a:solidFill>
                  <a:srgbClr val="FF0000"/>
                </a:solidFill>
              </a:rPr>
              <a:t>l</a:t>
            </a:r>
            <a:r>
              <a:rPr lang="pt-BR" dirty="0" smtClean="0"/>
              <a:t>i</a:t>
            </a:r>
            <a:r>
              <a:rPr lang="pt-BR" dirty="0" smtClean="0">
                <a:solidFill>
                  <a:srgbClr val="FF0000"/>
                </a:solidFill>
              </a:rPr>
              <a:t>s</a:t>
            </a:r>
            <a:r>
              <a:rPr lang="pt-BR" dirty="0" smtClean="0"/>
              <a:t>ting) can be used</a:t>
            </a:r>
          </a:p>
          <a:p>
            <a:r>
              <a:rPr lang="pt-BR" dirty="0" smtClean="0"/>
              <a:t>Command </a:t>
            </a:r>
            <a:r>
              <a:rPr lang="pt-BR" dirty="0" smtClean="0">
                <a:solidFill>
                  <a:srgbClr val="FF0000"/>
                </a:solidFill>
              </a:rPr>
              <a:t>chmod</a:t>
            </a:r>
            <a:r>
              <a:rPr lang="pt-BR" dirty="0" smtClean="0"/>
              <a:t> can modify the permissions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24533" y="2836837"/>
            <a:ext cx="2495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Permission “</a:t>
            </a:r>
            <a: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  <a:t>x</a:t>
            </a:r>
            <a:r>
              <a:rPr lang="pt-BR" sz="2400" dirty="0" smtClean="0">
                <a:solidFill>
                  <a:srgbClr val="FF0000"/>
                </a:solidFill>
              </a:rPr>
              <a:t>”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to be “e</a:t>
            </a:r>
            <a: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  <a:t>x</a:t>
            </a:r>
            <a:r>
              <a:rPr lang="pt-BR" sz="2400" dirty="0" smtClean="0">
                <a:solidFill>
                  <a:srgbClr val="FF0000"/>
                </a:solidFill>
              </a:rPr>
              <a:t>ecutable”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76" y="4040871"/>
            <a:ext cx="61626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76456" y="6018405"/>
            <a:ext cx="420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Owner                     Group                    Others</a:t>
            </a:r>
            <a:endParaRPr lang="pt-BR" dirty="0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8324533" y="3667834"/>
            <a:ext cx="1247778" cy="3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9572311" y="3667834"/>
            <a:ext cx="303209" cy="3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9572311" y="3667834"/>
            <a:ext cx="1923003" cy="3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8" y="3252335"/>
            <a:ext cx="48482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1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How the OS knows a file is executable?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Linux uses the “executable” permission</a:t>
            </a:r>
          </a:p>
          <a:p>
            <a:endParaRPr lang="pt-BR" dirty="0" smtClean="0"/>
          </a:p>
          <a:p>
            <a:r>
              <a:rPr lang="pt-BR" dirty="0" smtClean="0"/>
              <a:t>Windows uses the extension to identify an executable file</a:t>
            </a:r>
          </a:p>
          <a:p>
            <a:pPr lvl="1"/>
            <a:r>
              <a:rPr lang="pt-BR" dirty="0" smtClean="0"/>
              <a:t>The environment variable PATHEXT informs the extensions:</a:t>
            </a:r>
          </a:p>
          <a:p>
            <a:pPr lvl="1"/>
            <a:r>
              <a:rPr lang="pt-BR" dirty="0" smtClean="0"/>
              <a:t>PATHEXT</a:t>
            </a:r>
            <a:r>
              <a:rPr lang="pt-BR" dirty="0"/>
              <a:t>=.COM;.EXE;.BAT;.CMD;.VBS;.VBE;.JS;.JSE;.WSF;.WSH;.</a:t>
            </a:r>
            <a:r>
              <a:rPr lang="pt-BR" dirty="0" smtClean="0"/>
              <a:t>MSC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Know shortcuts </a:t>
            </a:r>
            <a:r>
              <a:rPr lang="pt-BR" dirty="0" smtClean="0">
                <a:sym typeface="Wingdings" panose="05000000000000000000" pitchFamily="2" charset="2"/>
              </a:rPr>
              <a:t> </a:t>
            </a:r>
            <a:r>
              <a:rPr lang="pt-BR" dirty="0" smtClean="0"/>
              <a:t>Faster commander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If a computer will be your main tool for</a:t>
            </a:r>
            <a:br>
              <a:rPr lang="pt-BR" dirty="0" smtClean="0"/>
            </a:br>
            <a:r>
              <a:rPr lang="pt-BR" dirty="0" smtClean="0"/>
              <a:t>doing your job, learn how to be fast</a:t>
            </a:r>
            <a:br>
              <a:rPr lang="pt-BR" dirty="0" smtClean="0"/>
            </a:br>
            <a:r>
              <a:rPr lang="pt-BR" dirty="0" smtClean="0"/>
              <a:t>and productive while typing</a:t>
            </a:r>
          </a:p>
          <a:p>
            <a:r>
              <a:rPr lang="pt-BR" dirty="0" smtClean="0"/>
              <a:t>Autocomplete (“TAB” on keyboard)</a:t>
            </a:r>
            <a:endParaRPr lang="pt-BR" dirty="0"/>
          </a:p>
          <a:p>
            <a:pPr lvl="1"/>
            <a:r>
              <a:rPr lang="pt-BR" dirty="0" smtClean="0"/>
              <a:t>Most sheels and many softwares allow</a:t>
            </a:r>
            <a:br>
              <a:rPr lang="pt-BR" dirty="0" smtClean="0"/>
            </a:br>
            <a:r>
              <a:rPr lang="pt-BR" dirty="0" smtClean="0"/>
              <a:t>automatic word completion</a:t>
            </a:r>
          </a:p>
          <a:p>
            <a:r>
              <a:rPr lang="pt-BR" dirty="0" smtClean="0"/>
              <a:t>Do not use only arrows to  move cursor</a:t>
            </a:r>
          </a:p>
          <a:p>
            <a:pPr lvl="1"/>
            <a:r>
              <a:rPr lang="pt-BR" dirty="0" smtClean="0"/>
              <a:t>Learn </a:t>
            </a:r>
            <a:r>
              <a:rPr lang="pt-BR" dirty="0" smtClean="0">
                <a:solidFill>
                  <a:srgbClr val="FF0000"/>
                </a:solidFill>
              </a:rPr>
              <a:t>Home</a:t>
            </a:r>
            <a:r>
              <a:rPr lang="pt-BR" dirty="0" smtClean="0"/>
              <a:t> / </a:t>
            </a:r>
            <a:r>
              <a:rPr lang="pt-BR" dirty="0" smtClean="0">
                <a:solidFill>
                  <a:srgbClr val="FF0000"/>
                </a:solidFill>
              </a:rPr>
              <a:t>End</a:t>
            </a:r>
            <a:r>
              <a:rPr lang="pt-BR" dirty="0" smtClean="0"/>
              <a:t> / Page </a:t>
            </a:r>
            <a:r>
              <a:rPr lang="pt-BR" dirty="0" smtClean="0">
                <a:solidFill>
                  <a:srgbClr val="FF0000"/>
                </a:solidFill>
              </a:rPr>
              <a:t>Up</a:t>
            </a:r>
            <a:r>
              <a:rPr lang="pt-BR" dirty="0" smtClean="0"/>
              <a:t> / Page </a:t>
            </a:r>
            <a:r>
              <a:rPr lang="pt-BR" dirty="0" smtClean="0">
                <a:solidFill>
                  <a:srgbClr val="FF0000"/>
                </a:solidFill>
              </a:rPr>
              <a:t>Down</a:t>
            </a:r>
          </a:p>
          <a:p>
            <a:r>
              <a:rPr lang="pt-BR" dirty="0" smtClean="0"/>
              <a:t>For the software that you consider more important, look at the documentation and learn the </a:t>
            </a:r>
            <a:r>
              <a:rPr lang="pt-BR" dirty="0" smtClean="0">
                <a:solidFill>
                  <a:srgbClr val="FF0000"/>
                </a:solidFill>
              </a:rPr>
              <a:t>shortcuts</a:t>
            </a:r>
          </a:p>
          <a:p>
            <a:pPr lvl="1"/>
            <a:r>
              <a:rPr lang="pt-BR" dirty="0" smtClean="0"/>
              <a:t>“Control + S” to save a file,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24</a:t>
            </a:fld>
            <a:endParaRPr lang="en-US"/>
          </a:p>
        </p:txBody>
      </p:sp>
      <p:pic>
        <p:nvPicPr>
          <p:cNvPr id="1028" name="Picture 4" descr="Image result for circus throwing kni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1863725"/>
            <a:ext cx="42862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 file: several commands together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an example, create on Windows the file go.bat with contents:</a:t>
            </a:r>
          </a:p>
          <a:p>
            <a:pPr lvl="1"/>
            <a:r>
              <a:rPr lang="pt-BR" dirty="0" smtClean="0"/>
              <a:t>cd c:\somefolder\otherfolder</a:t>
            </a:r>
          </a:p>
          <a:p>
            <a:r>
              <a:rPr lang="pt-BR" dirty="0" smtClean="0"/>
              <a:t>.bat stands for a “batch” of commands and is executable. Now, type on a CLI</a:t>
            </a:r>
          </a:p>
          <a:p>
            <a:pPr lvl="1"/>
            <a:r>
              <a:rPr lang="pt-BR" dirty="0" smtClean="0"/>
              <a:t>go</a:t>
            </a:r>
          </a:p>
          <a:p>
            <a:r>
              <a:rPr lang="pt-BR" dirty="0" smtClean="0"/>
              <a:t>On Linux, a text file with any extension can be used, but needs permission to be “executable”</a:t>
            </a:r>
          </a:p>
          <a:p>
            <a:pPr lvl="1"/>
            <a:r>
              <a:rPr lang="pt-BR" dirty="0" smtClean="0"/>
              <a:t>vi mycommands.txt			</a:t>
            </a:r>
            <a:r>
              <a:rPr lang="pt-BR" dirty="0" smtClean="0">
                <a:sym typeface="Wingdings" panose="05000000000000000000" pitchFamily="2" charset="2"/>
              </a:rPr>
              <a:t> use text editor to create batch file</a:t>
            </a:r>
            <a:endParaRPr lang="pt-BR" dirty="0" smtClean="0"/>
          </a:p>
          <a:p>
            <a:pPr lvl="1"/>
            <a:r>
              <a:rPr lang="pt-BR" dirty="0" smtClean="0"/>
              <a:t>chmod </a:t>
            </a:r>
            <a:r>
              <a:rPr lang="pt-BR" dirty="0"/>
              <a:t>u</a:t>
            </a:r>
            <a:r>
              <a:rPr lang="pt-BR" dirty="0" smtClean="0"/>
              <a:t>+x mycommands.txt		</a:t>
            </a:r>
            <a:r>
              <a:rPr lang="pt-BR" dirty="0" smtClean="0">
                <a:sym typeface="Wingdings" panose="05000000000000000000" pitchFamily="2" charset="2"/>
              </a:rPr>
              <a:t> change the permission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./</a:t>
            </a:r>
            <a:r>
              <a:rPr lang="pt-BR" dirty="0" smtClean="0"/>
              <a:t>mycommands.txt			</a:t>
            </a:r>
            <a:r>
              <a:rPr lang="pt-BR" dirty="0" smtClean="0">
                <a:sym typeface="Wingdings" panose="05000000000000000000" pitchFamily="2" charset="2"/>
              </a:rPr>
              <a:t> now the script can be executed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PATH environment variable: where to find executable files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The PATH variable stores a list of folders to be searched when the user wants to execute a program. To see the current PATH</a:t>
            </a:r>
          </a:p>
          <a:p>
            <a:pPr lvl="1"/>
            <a:r>
              <a:rPr lang="pt-BR" dirty="0" smtClean="0"/>
              <a:t>On Windows: set PATH</a:t>
            </a:r>
          </a:p>
          <a:p>
            <a:pPr lvl="1"/>
            <a:r>
              <a:rPr lang="pt-BR" dirty="0" smtClean="0"/>
              <a:t>On Linux: echo $PATH</a:t>
            </a:r>
          </a:p>
          <a:p>
            <a:r>
              <a:rPr lang="pt-BR" dirty="0" smtClean="0"/>
              <a:t>Warning: on Linux, the current folder . may not be part of the PATH. This will require, for example:</a:t>
            </a:r>
          </a:p>
          <a:p>
            <a:pPr lvl="1"/>
            <a:r>
              <a:rPr lang="pt-BR" dirty="0" smtClean="0"/>
              <a:t>./myprogram		</a:t>
            </a:r>
            <a:r>
              <a:rPr lang="pt-BR" dirty="0" smtClean="0">
                <a:sym typeface="Wingdings" panose="05000000000000000000" pitchFamily="2" charset="2"/>
              </a:rPr>
              <a:t> in case myprogram is in the current folder and ...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myprogram		 would fail if current folder is not in the PATH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Besides the operating system, other programs have their “PATHS”: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Matlab and Octave: try the command path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Java: CLASSPATH, and it can also be informed using java –cp myfolder MyClass</a:t>
            </a:r>
          </a:p>
          <a:p>
            <a:pPr lvl="1"/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File formats</a:t>
            </a:r>
            <a:endParaRPr lang="pt-B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996594"/>
              </p:ext>
            </p:extLst>
          </p:nvPr>
        </p:nvGraphicFramePr>
        <p:xfrm>
          <a:off x="838194" y="1825626"/>
          <a:ext cx="4034056" cy="271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96"/>
                <a:gridCol w="2674960"/>
              </a:tblGrid>
              <a:tr h="360482">
                <a:tc>
                  <a:txBody>
                    <a:bodyPr/>
                    <a:lstStyle/>
                    <a:p>
                      <a:r>
                        <a:rPr lang="pt-BR" dirty="0" smtClean="0"/>
                        <a:t>Extension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Application</a:t>
                      </a:r>
                      <a:endParaRPr lang="pt-BR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r>
                        <a:rPr lang="pt-BR" dirty="0" smtClean="0"/>
                        <a:t>DOCX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MS Word</a:t>
                      </a:r>
                      <a:endParaRPr lang="pt-BR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ASCII text editor</a:t>
                      </a:r>
                      <a:endParaRPr lang="pt-BR" dirty="0"/>
                    </a:p>
                  </a:txBody>
                  <a:tcPr/>
                </a:tc>
              </a:tr>
              <a:tr h="461739">
                <a:tc>
                  <a:txBody>
                    <a:bodyPr/>
                    <a:lstStyle/>
                    <a:p>
                      <a:r>
                        <a:rPr lang="pt-BR" dirty="0" smtClean="0"/>
                        <a:t>PNG, JPG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Image editor (GIMP, Paint)</a:t>
                      </a:r>
                      <a:endParaRPr lang="pt-BR" dirty="0"/>
                    </a:p>
                  </a:txBody>
                  <a:tcPr/>
                </a:tc>
              </a:tr>
              <a:tr h="422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Video editor</a:t>
                      </a:r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r>
                        <a:rPr lang="pt-BR" dirty="0" smtClean="0"/>
                        <a:t>WAV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Audio editor (Audacity)</a:t>
                      </a:r>
                      <a:endParaRPr lang="pt-BR" dirty="0"/>
                    </a:p>
                  </a:txBody>
                  <a:tcPr/>
                </a:tc>
              </a:tr>
              <a:tr h="360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Adobe Reader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708477"/>
            <a:ext cx="10515600" cy="146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Most file “formats” have a </a:t>
            </a:r>
            <a:r>
              <a:rPr lang="pt-BR" b="1" dirty="0" smtClean="0">
                <a:solidFill>
                  <a:srgbClr val="FF0000"/>
                </a:solidFill>
              </a:rPr>
              <a:t>header</a:t>
            </a:r>
            <a:r>
              <a:rPr lang="pt-BR" dirty="0" smtClean="0"/>
              <a:t> (bytes that provides information about the file)</a:t>
            </a:r>
          </a:p>
          <a:p>
            <a:r>
              <a:rPr lang="pt-BR" dirty="0" smtClean="0"/>
              <a:t>With the exception of TXT, all file formats </a:t>
            </a:r>
            <a:r>
              <a:rPr lang="pt-BR" dirty="0"/>
              <a:t>listed </a:t>
            </a:r>
            <a:r>
              <a:rPr lang="pt-BR" dirty="0" smtClean="0"/>
              <a:t>above have headers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5272715" y="2274107"/>
            <a:ext cx="62900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è"/>
            </a:pPr>
            <a:r>
              <a:rPr lang="pt-BR" sz="2400" dirty="0" smtClean="0">
                <a:sym typeface="Wingdings" panose="05000000000000000000" pitchFamily="2" charset="2"/>
              </a:rPr>
              <a:t>The file extension typically indicate the “file</a:t>
            </a:r>
            <a:br>
              <a:rPr lang="pt-BR" sz="2400" dirty="0" smtClean="0">
                <a:sym typeface="Wingdings" panose="05000000000000000000" pitchFamily="2" charset="2"/>
              </a:rPr>
            </a:br>
            <a:r>
              <a:rPr lang="pt-BR" sz="2400" dirty="0" smtClean="0">
                <a:sym typeface="Wingdings" panose="05000000000000000000" pitchFamily="2" charset="2"/>
              </a:rPr>
              <a:t>format”</a:t>
            </a:r>
            <a:endParaRPr lang="pt-BR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/>
              <a:buChar char="è"/>
            </a:pPr>
            <a:r>
              <a:rPr lang="pt-BR" sz="2400" dirty="0" smtClean="0">
                <a:sym typeface="Wingdings" panose="05000000000000000000" pitchFamily="2" charset="2"/>
              </a:rPr>
              <a:t>Different applications need to save different</a:t>
            </a:r>
            <a:br>
              <a:rPr lang="pt-BR" sz="2400" dirty="0" smtClean="0">
                <a:sym typeface="Wingdings" panose="05000000000000000000" pitchFamily="2" charset="2"/>
              </a:rPr>
            </a:br>
            <a:r>
              <a:rPr lang="pt-BR" sz="2400" dirty="0" smtClean="0">
                <a:sym typeface="Wingdings" panose="05000000000000000000" pitchFamily="2" charset="2"/>
              </a:rPr>
              <a:t>kinds of data, and this leads to a large number</a:t>
            </a:r>
            <a:br>
              <a:rPr lang="pt-BR" sz="2400" dirty="0" smtClean="0">
                <a:sym typeface="Wingdings" panose="05000000000000000000" pitchFamily="2" charset="2"/>
              </a:rPr>
            </a:br>
            <a:r>
              <a:rPr lang="pt-BR" sz="2400" dirty="0" smtClean="0">
                <a:sym typeface="Wingdings" panose="05000000000000000000" pitchFamily="2" charset="2"/>
              </a:rPr>
              <a:t>of “file formats”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682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 of file format / header: WAV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WAV or WAVE or RIFF is a fairly complex file format to store sound</a:t>
            </a:r>
          </a:p>
          <a:p>
            <a:pPr lvl="1"/>
            <a:r>
              <a:rPr lang="pt-BR" dirty="0" smtClean="0"/>
              <a:t>Supports several “chunks” with distinct data</a:t>
            </a:r>
          </a:p>
          <a:p>
            <a:r>
              <a:rPr lang="pt-BR" dirty="0" smtClean="0"/>
              <a:t>For simplicity, we will assume a “canonical” (simple) file with a single chunk</a:t>
            </a:r>
          </a:p>
          <a:p>
            <a:r>
              <a:rPr lang="pt-BR" dirty="0"/>
              <a:t>Will use open source Audacity to </a:t>
            </a:r>
            <a:r>
              <a:rPr lang="pt-BR" dirty="0" smtClean="0"/>
              <a:t>record</a:t>
            </a:r>
            <a:br>
              <a:rPr lang="pt-BR" dirty="0" smtClean="0"/>
            </a:br>
            <a:r>
              <a:rPr lang="pt-BR" dirty="0" smtClean="0"/>
              <a:t>sound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://www.audacityteam.org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and take note of the sampling rate</a:t>
            </a:r>
            <a:br>
              <a:rPr lang="pt-BR" dirty="0" smtClean="0"/>
            </a:br>
            <a:r>
              <a:rPr lang="pt-BR" dirty="0" smtClean="0"/>
              <a:t>(or “project rate”)</a:t>
            </a:r>
          </a:p>
          <a:p>
            <a:pPr lvl="1"/>
            <a:r>
              <a:rPr lang="pt-BR" dirty="0" smtClean="0"/>
              <a:t>Record file test.wav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2" descr="Audacity running on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29" y="3383281"/>
            <a:ext cx="4453769" cy="279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audacityteam.org/wp-content/uploads/2015/11/small-audac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93" y="5548222"/>
            <a:ext cx="1052013" cy="10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3788229" y="5029200"/>
            <a:ext cx="3566160" cy="888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235" y="53889"/>
            <a:ext cx="3738154" cy="1325563"/>
          </a:xfrm>
        </p:spPr>
        <p:txBody>
          <a:bodyPr/>
          <a:lstStyle/>
          <a:p>
            <a:r>
              <a:rPr lang="pt-BR" dirty="0" smtClean="0"/>
              <a:t>WAV header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4" y="2076993"/>
            <a:ext cx="4430486" cy="4099969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 simple header starts with two strings: “RIFF” and “WAVE”</a:t>
            </a:r>
          </a:p>
          <a:p>
            <a:r>
              <a:rPr lang="pt-BR" dirty="0" smtClean="0"/>
              <a:t>Try to find the sample rate, which is specified as a 4-bytes integer from byte 25 to 28</a:t>
            </a:r>
          </a:p>
          <a:p>
            <a:r>
              <a:rPr lang="pt-BR" dirty="0" smtClean="0"/>
              <a:t>Go to </a:t>
            </a:r>
            <a:r>
              <a:rPr lang="pt-BR" sz="2200" dirty="0" smtClean="0">
                <a:hlinkClick r:id="rId2"/>
              </a:rPr>
              <a:t>https</a:t>
            </a:r>
            <a:r>
              <a:rPr lang="pt-BR" sz="2200" dirty="0">
                <a:hlinkClick r:id="rId2"/>
              </a:rPr>
              <a:t>://</a:t>
            </a:r>
            <a:r>
              <a:rPr lang="pt-BR" sz="2200" dirty="0" smtClean="0">
                <a:hlinkClick r:id="rId2"/>
              </a:rPr>
              <a:t>github.com/aldebaro/dsp-telecom-book-code/tree/master/C_Language</a:t>
            </a:r>
            <a:r>
              <a:rPr lang="pt-BR" dirty="0"/>
              <a:t> and compile: inspectFile.c and </a:t>
            </a:r>
            <a:r>
              <a:rPr lang="pt-BR" dirty="0" smtClean="0"/>
              <a:t>laps_dump.c</a:t>
            </a:r>
          </a:p>
          <a:p>
            <a:r>
              <a:rPr lang="pt-BR" dirty="0" smtClean="0"/>
              <a:t>Usage:</a:t>
            </a:r>
          </a:p>
          <a:p>
            <a:pPr lvl="1"/>
            <a:r>
              <a:rPr lang="pt-BR" dirty="0" smtClean="0"/>
              <a:t>inpectFile test.wav 0 44</a:t>
            </a:r>
          </a:p>
          <a:p>
            <a:pPr lvl="1"/>
            <a:r>
              <a:rPr lang="pt-BR" dirty="0" smtClean="0"/>
              <a:t>laps_dump </a:t>
            </a:r>
            <a:r>
              <a:rPr lang="pt-BR" dirty="0"/>
              <a:t>test.wav </a:t>
            </a:r>
            <a:r>
              <a:rPr lang="pt-BR" dirty="0" smtClean="0"/>
              <a:t>not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2" descr="http://soundfile.sapp.org/doc/WaveFormat/wav-sound-form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" y="222069"/>
            <a:ext cx="6993397" cy="64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652" y="6516580"/>
            <a:ext cx="291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Will talk about “endian” later</a:t>
            </a:r>
            <a:endParaRPr lang="pt-BR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8011" y="6074229"/>
            <a:ext cx="0" cy="339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09897" y="3461657"/>
            <a:ext cx="2926080" cy="940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1101097" y="716671"/>
            <a:ext cx="3936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(from </a:t>
            </a:r>
            <a:r>
              <a:rPr lang="pt-BR" sz="1400" dirty="0">
                <a:hlinkClick r:id="rId4"/>
              </a:rPr>
              <a:t>http://soundfile.sapp.org/doc/WaveFormat</a:t>
            </a:r>
            <a:r>
              <a:rPr lang="pt-BR" sz="1400" dirty="0" smtClean="0">
                <a:hlinkClick r:id="rId4"/>
              </a:rPr>
              <a:t>/</a:t>
            </a:r>
            <a:r>
              <a:rPr lang="pt-BR" sz="1400" dirty="0" smtClean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687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930275"/>
          </a:xfrm>
        </p:spPr>
        <p:txBody>
          <a:bodyPr/>
          <a:lstStyle/>
          <a:p>
            <a:r>
              <a:rPr lang="pt-BR" dirty="0" smtClean="0"/>
              <a:t>Motivation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00150"/>
            <a:ext cx="10991850" cy="4976813"/>
          </a:xfrm>
        </p:spPr>
        <p:txBody>
          <a:bodyPr/>
          <a:lstStyle/>
          <a:p>
            <a:r>
              <a:rPr lang="pt-BR" dirty="0" smtClean="0"/>
              <a:t>We learn </a:t>
            </a:r>
            <a:r>
              <a:rPr lang="pt-BR" b="1" dirty="0" smtClean="0"/>
              <a:t>naturally</a:t>
            </a:r>
            <a:r>
              <a:rPr lang="pt-BR" dirty="0" smtClean="0"/>
              <a:t> when we have</a:t>
            </a:r>
            <a:br>
              <a:rPr lang="pt-BR" dirty="0" smtClean="0"/>
            </a:br>
            <a:r>
              <a:rPr lang="pt-BR" dirty="0" smtClean="0"/>
              <a:t>curiosity and manage to conquer</a:t>
            </a:r>
            <a:br>
              <a:rPr lang="pt-BR" dirty="0" smtClean="0"/>
            </a:br>
            <a:r>
              <a:rPr lang="pt-BR" smtClean="0"/>
              <a:t>basic understanding</a:t>
            </a:r>
            <a:endParaRPr lang="pt-BR" dirty="0" smtClean="0"/>
          </a:p>
          <a:p>
            <a:r>
              <a:rPr lang="pt-BR" dirty="0" smtClean="0"/>
              <a:t>In 1988: my</a:t>
            </a:r>
            <a:r>
              <a:rPr lang="pt-BR" dirty="0"/>
              <a:t> </a:t>
            </a:r>
            <a:r>
              <a:rPr lang="pt-BR" dirty="0" smtClean="0"/>
              <a:t>first computer (Apple II) </a:t>
            </a:r>
          </a:p>
          <a:p>
            <a:pPr lvl="1"/>
            <a:r>
              <a:rPr lang="pt-BR" dirty="0"/>
              <a:t>64 KB of </a:t>
            </a:r>
            <a:r>
              <a:rPr lang="pt-BR" dirty="0" smtClean="0"/>
              <a:t>RAM, </a:t>
            </a:r>
            <a:r>
              <a:rPr lang="pt-BR" dirty="0" smtClean="0"/>
              <a:t>8-bits </a:t>
            </a:r>
            <a:r>
              <a:rPr lang="pt-BR" dirty="0" smtClean="0"/>
              <a:t>CPU (6502 and Z80)</a:t>
            </a:r>
          </a:p>
          <a:p>
            <a:pPr lvl="1"/>
            <a:r>
              <a:rPr lang="pt-BR" dirty="0" smtClean="0"/>
              <a:t>Hardware that I could understand, fix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apple II mother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83" y="27296"/>
            <a:ext cx="5358119" cy="40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cket TTL 7400 7402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24" y="4286534"/>
            <a:ext cx="1977219" cy="19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9" y="3973666"/>
            <a:ext cx="2105663" cy="260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Image result for exato cce 8 bi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280" y="4417893"/>
            <a:ext cx="2628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77" y="4344035"/>
            <a:ext cx="2428022" cy="186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1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ASCII files: distinction from other text file formats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Let us use a software to inspect the bits/bytes of a file!</a:t>
            </a:r>
          </a:p>
          <a:p>
            <a:pPr lvl="1"/>
            <a:r>
              <a:rPr lang="pt-BR" dirty="0" smtClean="0"/>
              <a:t>Download </a:t>
            </a:r>
            <a:r>
              <a:rPr lang="pt-BR" dirty="0">
                <a:solidFill>
                  <a:srgbClr val="FF0000"/>
                </a:solidFill>
              </a:rPr>
              <a:t>FileViewer.jar</a:t>
            </a:r>
            <a:r>
              <a:rPr lang="pt-BR" dirty="0"/>
              <a:t> from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github.com/aldebaro/dsp-telecom-book-code/tree/master/Applications/FileViewerAndSpeechFiles</a:t>
            </a:r>
            <a:endParaRPr lang="pt-BR" dirty="0" smtClean="0"/>
          </a:p>
          <a:p>
            <a:pPr lvl="1"/>
            <a:r>
              <a:rPr lang="pt-BR" dirty="0" smtClean="0"/>
              <a:t>Install Java on your computer. Using a shell, go to the folder where you saved FileViewer.jar and issue the command: “</a:t>
            </a:r>
            <a:r>
              <a:rPr lang="pt-BR" dirty="0" smtClean="0">
                <a:solidFill>
                  <a:srgbClr val="FF0000"/>
                </a:solidFill>
              </a:rPr>
              <a:t>java –jar FileViewer.jar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38" y="3783700"/>
            <a:ext cx="93345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4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928" y="365126"/>
            <a:ext cx="4453271" cy="562922"/>
          </a:xfrm>
        </p:spPr>
        <p:txBody>
          <a:bodyPr>
            <a:noAutofit/>
          </a:bodyPr>
          <a:lstStyle/>
          <a:p>
            <a:r>
              <a:rPr lang="pt-BR" sz="2400" dirty="0"/>
              <a:t>American Standard Code for Information </a:t>
            </a:r>
            <a:r>
              <a:rPr lang="pt-BR" sz="2400" dirty="0" smtClean="0"/>
              <a:t>Interchange (ASCII)</a:t>
            </a:r>
            <a:endParaRPr lang="pt-B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31</a:t>
            </a:fld>
            <a:endParaRPr lang="en-US"/>
          </a:p>
        </p:txBody>
      </p:sp>
      <p:pic>
        <p:nvPicPr>
          <p:cNvPr id="14338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3" y="491319"/>
            <a:ext cx="9147172" cy="608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07178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ASCII text files versus other </a:t>
            </a:r>
            <a:r>
              <a:rPr lang="pt-BR" dirty="0"/>
              <a:t>text </a:t>
            </a:r>
            <a:r>
              <a:rPr lang="pt-BR" dirty="0" smtClean="0"/>
              <a:t>files</a:t>
            </a:r>
            <a:br>
              <a:rPr lang="pt-BR" dirty="0" smtClean="0"/>
            </a:br>
            <a:r>
              <a:rPr lang="pt-BR" dirty="0" smtClean="0"/>
              <a:t>(example: DOC, DOCX, RTF)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69" y="1567543"/>
            <a:ext cx="5726373" cy="415904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Using notepad </a:t>
            </a:r>
            <a:r>
              <a:rPr lang="pt-BR" sz="2400" dirty="0"/>
              <a:t>create an ASCII text </a:t>
            </a:r>
            <a:r>
              <a:rPr lang="pt-BR" sz="2400" dirty="0" smtClean="0"/>
              <a:t>file</a:t>
            </a:r>
            <a:r>
              <a:rPr lang="pt-BR" sz="2400" dirty="0"/>
              <a:t> </a:t>
            </a:r>
            <a:r>
              <a:rPr lang="pt-BR" sz="2400" dirty="0" smtClean="0"/>
              <a:t>(assuming Windows, on Linux use gedit, vim or equivalent). Inspect with FileViewer</a:t>
            </a:r>
            <a:endParaRPr lang="pt-B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" y="2691294"/>
            <a:ext cx="12133169" cy="380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41" y="1254599"/>
            <a:ext cx="28384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364775" y="3889612"/>
            <a:ext cx="1187355" cy="5662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12942" y="3823647"/>
            <a:ext cx="491321" cy="5662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09057" cy="219519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Same text as DOCX file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9" y="2788920"/>
            <a:ext cx="10515600" cy="3368449"/>
          </a:xfrm>
        </p:spPr>
        <p:txBody>
          <a:bodyPr/>
          <a:lstStyle/>
          <a:p>
            <a:r>
              <a:rPr lang="pt-BR" dirty="0" smtClean="0"/>
              <a:t>File has</a:t>
            </a:r>
            <a:br>
              <a:rPr lang="pt-BR" dirty="0" smtClean="0"/>
            </a:br>
            <a:r>
              <a:rPr lang="pt-BR" dirty="0" smtClean="0"/>
              <a:t>12581</a:t>
            </a:r>
            <a:br>
              <a:rPr lang="pt-BR" dirty="0" smtClean="0"/>
            </a:br>
            <a:r>
              <a:rPr lang="pt-BR" dirty="0" smtClean="0"/>
              <a:t>bytes!</a:t>
            </a:r>
          </a:p>
          <a:p>
            <a:r>
              <a:rPr lang="pt-BR" dirty="0" smtClean="0"/>
              <a:t>It includes</a:t>
            </a:r>
            <a:br>
              <a:rPr lang="pt-BR" dirty="0" smtClean="0"/>
            </a:br>
            <a:r>
              <a:rPr lang="pt-BR" dirty="0" smtClean="0"/>
              <a:t>formatting</a:t>
            </a:r>
            <a:br>
              <a:rPr lang="pt-BR" dirty="0" smtClean="0"/>
            </a:br>
            <a:r>
              <a:rPr lang="pt-BR" dirty="0" smtClean="0"/>
              <a:t>information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Aldebaro Klautau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04244"/>
            <a:ext cx="93345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96742" y="2775857"/>
            <a:ext cx="2377574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Cannot “find” the text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/>
              <a:t>   Hello!</a:t>
            </a:r>
            <a:br>
              <a:rPr lang="pt-BR" dirty="0" smtClean="0"/>
            </a:br>
            <a:r>
              <a:rPr lang="pt-BR" dirty="0" smtClean="0"/>
              <a:t>   Hi mom.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Because DOCX is in fact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compressed (ZIP)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XML files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059783" y="2965269"/>
            <a:ext cx="2116183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2" y="352062"/>
            <a:ext cx="5327469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Line-ending battle:</a:t>
            </a:r>
            <a:br>
              <a:rPr lang="pt-BR" dirty="0" smtClean="0"/>
            </a:br>
            <a:r>
              <a:rPr lang="pt-BR" dirty="0" smtClean="0"/>
              <a:t>Windows vs. Unix/Linux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0794" cy="2001792"/>
          </a:xfrm>
        </p:spPr>
        <p:txBody>
          <a:bodyPr/>
          <a:lstStyle/>
          <a:p>
            <a:r>
              <a:rPr lang="pt-BR" dirty="0" smtClean="0"/>
              <a:t>At the end of each line:</a:t>
            </a:r>
          </a:p>
          <a:p>
            <a:pPr lvl="1"/>
            <a:r>
              <a:rPr lang="pt-BR" dirty="0" smtClean="0"/>
              <a:t>Windows uses 2 characters: 0d 0a  in</a:t>
            </a:r>
            <a:br>
              <a:rPr lang="pt-BR" dirty="0" smtClean="0"/>
            </a:br>
            <a:r>
              <a:rPr lang="pt-BR" dirty="0" smtClean="0"/>
              <a:t>hexa (CR LF, respectively)</a:t>
            </a:r>
          </a:p>
          <a:p>
            <a:pPr lvl="1"/>
            <a:r>
              <a:rPr lang="pt-BR" dirty="0" smtClean="0"/>
              <a:t>Linux uses only 1 character: 0a (LF)</a:t>
            </a:r>
          </a:p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232636"/>
            <a:ext cx="68675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0891" y="3487630"/>
            <a:ext cx="473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Some ASCII text editors such as notepad++ allow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support both Windows and Linux line-ending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995" y="128996"/>
            <a:ext cx="32861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33961"/>
            <a:ext cx="6096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2233749" y="4133961"/>
            <a:ext cx="1200012" cy="1117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4155" y="901335"/>
            <a:ext cx="2167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Text file created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on Unix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4154" y="2887465"/>
            <a:ext cx="4686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This text file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opened on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Windows, which cannot find 0d (CR)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endCxn id="1029" idx="1"/>
          </p:cNvCxnSpPr>
          <p:nvPr/>
        </p:nvCxnSpPr>
        <p:spPr>
          <a:xfrm>
            <a:off x="7759337" y="1515291"/>
            <a:ext cx="1069658" cy="38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18074" y="4087794"/>
            <a:ext cx="467836" cy="144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Another battle: Byte ordering or “endianness”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790" y="1825625"/>
            <a:ext cx="537101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Chipset vendors did not agree on a convention to interpret data composed of multiple bytes:</a:t>
            </a:r>
          </a:p>
          <a:p>
            <a:pPr lvl="1"/>
            <a:r>
              <a:rPr lang="pt-BR" dirty="0" smtClean="0"/>
              <a:t>The first byte in memory should be interpreted as the Most Significant (MSB) or Least Significant Byte (LSB)?</a:t>
            </a:r>
          </a:p>
          <a:p>
            <a:pPr lvl="2"/>
            <a:r>
              <a:rPr lang="pt-BR" dirty="0" smtClean="0"/>
              <a:t>“</a:t>
            </a:r>
            <a:r>
              <a:rPr lang="pt-BR" dirty="0"/>
              <a:t>B</a:t>
            </a:r>
            <a:r>
              <a:rPr lang="pt-BR" dirty="0" smtClean="0"/>
              <a:t>ig-endian” or “little-endian”</a:t>
            </a:r>
          </a:p>
          <a:p>
            <a:r>
              <a:rPr lang="pt-BR" dirty="0" smtClean="0"/>
              <a:t>Example: How to store the number 450 (decimal, or 1C2 in hexa) as a 4-bytes integer?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35</a:t>
            </a:fld>
            <a:endParaRPr lang="en-US"/>
          </a:p>
        </p:txBody>
      </p:sp>
      <p:pic>
        <p:nvPicPr>
          <p:cNvPr id="6146" name="Picture 2" descr="Image result for endian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2" y="2001883"/>
            <a:ext cx="52959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Yet the endianness battle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Intel adopts little-endian, while Motorola adopts big-endian</a:t>
            </a:r>
          </a:p>
          <a:p>
            <a:r>
              <a:rPr lang="pt-BR" dirty="0" smtClean="0"/>
              <a:t>The endian issue happens not only when storing / reading data to / from memory, but also when dealing with files or even when using multiple programming Languages</a:t>
            </a:r>
          </a:p>
          <a:p>
            <a:pPr lvl="1"/>
            <a:r>
              <a:rPr lang="pt-BR" dirty="0" smtClean="0"/>
              <a:t>Java adopts big-endian even when executing on a little-endian machine!</a:t>
            </a:r>
          </a:p>
          <a:p>
            <a:pPr lvl="1"/>
            <a:r>
              <a:rPr lang="pt-BR" dirty="0" smtClean="0"/>
              <a:t>But C adopts by default the endianness of the machine it is running on</a:t>
            </a:r>
          </a:p>
          <a:p>
            <a:pPr lvl="2"/>
            <a:r>
              <a:rPr lang="pt-BR" dirty="0" smtClean="0"/>
              <a:t>Example of trouble: using C program, save a file with “float” numbers on a little-endian machine, and read it (using C) on a big-endian machine. The byte ordering will be swapped and numbers wrongly interpreted</a:t>
            </a:r>
          </a:p>
          <a:p>
            <a:r>
              <a:rPr lang="pt-BR" dirty="0" smtClean="0"/>
              <a:t>Example: Write “short” numbers (2 bytes per number) using C on a little-endian PC and read it using Java on the same machine</a:t>
            </a:r>
          </a:p>
          <a:p>
            <a:pPr lvl="1"/>
            <a:r>
              <a:rPr lang="pt-BR" dirty="0"/>
              <a:t>Will use: ak_write.c, ak_read.c, ReadShorts.java and ReadShortsSwapped.java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ak_write.c and ak_read.c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Write and then read</a:t>
            </a:r>
          </a:p>
          <a:p>
            <a:pPr lvl="1"/>
            <a:r>
              <a:rPr lang="pt-BR" dirty="0"/>
              <a:t>gcc ak_write.c -o ak_write.exe</a:t>
            </a:r>
          </a:p>
          <a:p>
            <a:pPr lvl="1"/>
            <a:r>
              <a:rPr lang="pt-BR" dirty="0" smtClean="0"/>
              <a:t>gcc </a:t>
            </a:r>
            <a:r>
              <a:rPr lang="pt-BR" dirty="0"/>
              <a:t>ak_read.c -o ak_read.exe</a:t>
            </a:r>
          </a:p>
          <a:p>
            <a:pPr lvl="1"/>
            <a:r>
              <a:rPr lang="pt-BR" dirty="0" smtClean="0"/>
              <a:t>./ak_write    (assuming Linux slash /)</a:t>
            </a:r>
          </a:p>
          <a:p>
            <a:pPr lvl="1"/>
            <a:r>
              <a:rPr lang="pt-BR" dirty="0"/>
              <a:t>./</a:t>
            </a:r>
            <a:r>
              <a:rPr lang="pt-BR" dirty="0" smtClean="0"/>
              <a:t>ak_read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5394" y="3995678"/>
            <a:ext cx="47287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#</a:t>
            </a:r>
            <a:r>
              <a:rPr lang="pt-BR" dirty="0"/>
              <a:t>include &lt;stdio.h&gt;</a:t>
            </a:r>
          </a:p>
          <a:p>
            <a:endParaRPr lang="pt-BR" dirty="0"/>
          </a:p>
          <a:p>
            <a:r>
              <a:rPr lang="pt-BR" dirty="0"/>
              <a:t>int main() {</a:t>
            </a:r>
          </a:p>
          <a:p>
            <a:r>
              <a:rPr lang="pt-BR" dirty="0"/>
              <a:t>	FILE *fp;</a:t>
            </a:r>
          </a:p>
          <a:p>
            <a:r>
              <a:rPr lang="pt-BR" dirty="0"/>
              <a:t>	short x[]={1,2,3};</a:t>
            </a:r>
          </a:p>
          <a:p>
            <a:endParaRPr lang="pt-BR" dirty="0"/>
          </a:p>
          <a:p>
            <a:r>
              <a:rPr lang="pt-BR" dirty="0"/>
              <a:t>	fp=fopen("shorts.bin","wb");</a:t>
            </a:r>
          </a:p>
          <a:p>
            <a:r>
              <a:rPr lang="pt-BR" dirty="0"/>
              <a:t>	fwrite(x,sizeof(short),3,fp);</a:t>
            </a:r>
          </a:p>
          <a:p>
            <a:r>
              <a:rPr lang="pt-BR" dirty="0"/>
              <a:t>	fclose(fp);</a:t>
            </a:r>
          </a:p>
          <a:p>
            <a:r>
              <a:rPr lang="pt-BR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6926" y="1898043"/>
            <a:ext cx="5133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#include &lt;stdio.h&gt;</a:t>
            </a:r>
          </a:p>
          <a:p>
            <a:endParaRPr lang="pt-BR" dirty="0"/>
          </a:p>
          <a:p>
            <a:r>
              <a:rPr lang="pt-BR" dirty="0"/>
              <a:t>int main() {</a:t>
            </a:r>
          </a:p>
          <a:p>
            <a:r>
              <a:rPr lang="pt-BR" dirty="0"/>
              <a:t>	FILE *fp;</a:t>
            </a:r>
          </a:p>
          <a:p>
            <a:r>
              <a:rPr lang="pt-BR" dirty="0"/>
              <a:t>	short x[3];</a:t>
            </a:r>
          </a:p>
          <a:p>
            <a:r>
              <a:rPr lang="pt-BR" dirty="0"/>
              <a:t>	int i;</a:t>
            </a:r>
          </a:p>
          <a:p>
            <a:endParaRPr lang="pt-BR" dirty="0"/>
          </a:p>
          <a:p>
            <a:r>
              <a:rPr lang="pt-BR" dirty="0"/>
              <a:t>	fp=fopen("shorts.bin","rb");</a:t>
            </a:r>
          </a:p>
          <a:p>
            <a:r>
              <a:rPr lang="pt-BR" dirty="0"/>
              <a:t>	fread(x,sizeof(short),3,fp);</a:t>
            </a:r>
          </a:p>
          <a:p>
            <a:r>
              <a:rPr lang="pt-BR" dirty="0"/>
              <a:t>	fclose(fp);</a:t>
            </a:r>
          </a:p>
          <a:p>
            <a:r>
              <a:rPr lang="pt-BR" dirty="0"/>
              <a:t>	for (i=0;i&lt;3;i++) {</a:t>
            </a:r>
          </a:p>
          <a:p>
            <a:r>
              <a:rPr lang="pt-BR" dirty="0"/>
              <a:t>		printf("%d ",x[i]);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12127" y="1267097"/>
            <a:ext cx="1" cy="2728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38651" y="1384663"/>
            <a:ext cx="888275" cy="718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22021" y="3429406"/>
            <a:ext cx="1558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pt-BR" sz="24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1 </a:t>
            </a:r>
            <a:r>
              <a:rPr lang="pt-BR" sz="2400" dirty="0">
                <a:solidFill>
                  <a:srgbClr val="FF0000"/>
                </a:solidFill>
              </a:rPr>
              <a:t>2 3</a:t>
            </a:r>
          </a:p>
        </p:txBody>
      </p:sp>
    </p:spTree>
    <p:extLst>
      <p:ext uri="{BB962C8B-B14F-4D97-AF65-F5344CB8AC3E}">
        <p14:creationId xmlns:p14="http://schemas.microsoft.com/office/powerpoint/2010/main" val="16313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ReadShorts.java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55423" cy="4351338"/>
          </a:xfrm>
        </p:spPr>
        <p:txBody>
          <a:bodyPr/>
          <a:lstStyle/>
          <a:p>
            <a:r>
              <a:rPr lang="pt-BR" dirty="0" smtClean="0"/>
              <a:t>Compile and execute</a:t>
            </a:r>
          </a:p>
          <a:p>
            <a:r>
              <a:rPr lang="pt-BR" dirty="0"/>
              <a:t>javac </a:t>
            </a:r>
            <a:r>
              <a:rPr lang="pt-BR" dirty="0" smtClean="0"/>
              <a:t>ReadShorts.java</a:t>
            </a:r>
          </a:p>
          <a:p>
            <a:r>
              <a:rPr lang="pt-BR" dirty="0"/>
              <a:t>java -cp . ReadShorts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33258" y="462328"/>
            <a:ext cx="7040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import java.io</a:t>
            </a:r>
            <a:r>
              <a:rPr lang="pt-BR" dirty="0" smtClean="0"/>
              <a:t>.*;</a:t>
            </a:r>
            <a:endParaRPr lang="pt-BR" dirty="0"/>
          </a:p>
          <a:p>
            <a:r>
              <a:rPr lang="pt-BR" dirty="0"/>
              <a:t>public class ReadShorts </a:t>
            </a:r>
            <a:r>
              <a:rPr lang="pt-BR" dirty="0" smtClean="0"/>
              <a:t>{</a:t>
            </a:r>
            <a:r>
              <a:rPr lang="pt-BR" dirty="0"/>
              <a:t>	</a:t>
            </a:r>
          </a:p>
          <a:p>
            <a:r>
              <a:rPr lang="pt-BR" dirty="0"/>
              <a:t>public static void main(String[] args) {</a:t>
            </a:r>
          </a:p>
          <a:p>
            <a:r>
              <a:rPr lang="pt-BR" dirty="0"/>
              <a:t>	short[] x = new short[3]; //array of shorts</a:t>
            </a:r>
          </a:p>
          <a:p>
            <a:r>
              <a:rPr lang="pt-BR" dirty="0"/>
              <a:t>	String fileName="shorts.bin";	</a:t>
            </a:r>
          </a:p>
          <a:p>
            <a:r>
              <a:rPr lang="pt-BR" dirty="0"/>
              <a:t>    try {</a:t>
            </a:r>
          </a:p>
          <a:p>
            <a:r>
              <a:rPr lang="pt-BR" dirty="0"/>
              <a:t>      File file = new File(fileName);</a:t>
            </a:r>
          </a:p>
          <a:p>
            <a:r>
              <a:rPr lang="pt-BR" dirty="0"/>
              <a:t>      DataInputStream datainputstream = new DataInputStream(</a:t>
            </a:r>
          </a:p>
          <a:p>
            <a:r>
              <a:rPr lang="pt-BR" dirty="0"/>
              <a:t>              new BufferedInputStream(new FileInputStream(file)));</a:t>
            </a:r>
          </a:p>
          <a:p>
            <a:r>
              <a:rPr lang="pt-BR" dirty="0"/>
              <a:t>      for (int i = 0; i &lt; 3; i++) {</a:t>
            </a:r>
          </a:p>
          <a:p>
            <a:r>
              <a:rPr lang="pt-BR" dirty="0" smtClean="0"/>
              <a:t>	        </a:t>
            </a:r>
            <a:r>
              <a:rPr lang="pt-BR" dirty="0"/>
              <a:t>x[i] = datainputstream.readShort(); // read from file</a:t>
            </a:r>
          </a:p>
          <a:p>
            <a:r>
              <a:rPr lang="pt-BR" dirty="0"/>
              <a:t>	 </a:t>
            </a:r>
            <a:r>
              <a:rPr lang="pt-BR" dirty="0" smtClean="0"/>
              <a:t>       System.out.print(x[i</a:t>
            </a:r>
            <a:r>
              <a:rPr lang="pt-BR" dirty="0"/>
              <a:t>] + " "); // show the value</a:t>
            </a:r>
          </a:p>
          <a:p>
            <a:r>
              <a:rPr lang="pt-BR" dirty="0"/>
              <a:t>      </a:t>
            </a:r>
            <a:r>
              <a:rPr lang="pt-BR" dirty="0" smtClean="0"/>
              <a:t>}</a:t>
            </a:r>
          </a:p>
          <a:p>
            <a:r>
              <a:rPr lang="pt-BR" dirty="0" smtClean="0"/>
              <a:t>      System.out.println</a:t>
            </a:r>
            <a:r>
              <a:rPr lang="pt-BR" dirty="0"/>
              <a:t>(""); // new line			  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catch (IOException e) {</a:t>
            </a:r>
          </a:p>
          <a:p>
            <a:r>
              <a:rPr lang="pt-BR" dirty="0"/>
              <a:t>      e.printStackTrace();</a:t>
            </a:r>
          </a:p>
          <a:p>
            <a:r>
              <a:rPr lang="pt-BR" dirty="0"/>
              <a:t>      throw new Error("Could not open file " + fileName);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044" y="3285715"/>
            <a:ext cx="1721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pt-BR" sz="24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pt-BR" sz="2400" dirty="0">
                <a:solidFill>
                  <a:srgbClr val="FF0000"/>
                </a:solidFill>
              </a:rPr>
              <a:t>256 512 768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9" y="4252054"/>
            <a:ext cx="1985554" cy="182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21" y="4252054"/>
            <a:ext cx="2000529" cy="183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0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365125"/>
            <a:ext cx="4336868" cy="132556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ReadShortsSwapped.java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9" y="1825625"/>
            <a:ext cx="4728751" cy="4351338"/>
          </a:xfrm>
        </p:spPr>
        <p:txBody>
          <a:bodyPr/>
          <a:lstStyle/>
          <a:p>
            <a:r>
              <a:rPr lang="pt-BR" dirty="0" smtClean="0"/>
              <a:t>Now, after reading two bytes, swap their position</a:t>
            </a:r>
          </a:p>
          <a:p>
            <a:r>
              <a:rPr lang="pt-BR" dirty="0" smtClean="0"/>
              <a:t>Compile and execute</a:t>
            </a:r>
          </a:p>
          <a:p>
            <a:r>
              <a:rPr lang="pt-BR" sz="2400" dirty="0"/>
              <a:t>javac </a:t>
            </a:r>
            <a:r>
              <a:rPr lang="pt-BR" sz="2400" dirty="0" smtClean="0"/>
              <a:t>ReadShortsSwapped.java</a:t>
            </a:r>
          </a:p>
          <a:p>
            <a:r>
              <a:rPr lang="pt-BR" sz="2400" dirty="0"/>
              <a:t>java -cp . ReadShortsSwapped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33258" y="462328"/>
            <a:ext cx="7040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import java.io</a:t>
            </a:r>
            <a:r>
              <a:rPr lang="pt-BR" dirty="0" smtClean="0"/>
              <a:t>.*;</a:t>
            </a:r>
            <a:endParaRPr lang="pt-BR" dirty="0"/>
          </a:p>
          <a:p>
            <a:r>
              <a:rPr lang="pt-BR" dirty="0"/>
              <a:t>public class ReadShortsSwapped </a:t>
            </a:r>
            <a:r>
              <a:rPr lang="pt-BR" dirty="0" smtClean="0"/>
              <a:t>{</a:t>
            </a:r>
            <a:r>
              <a:rPr lang="pt-BR" dirty="0"/>
              <a:t>	</a:t>
            </a:r>
          </a:p>
          <a:p>
            <a:r>
              <a:rPr lang="pt-BR" dirty="0"/>
              <a:t>public static void main(String[] args) {</a:t>
            </a:r>
          </a:p>
          <a:p>
            <a:r>
              <a:rPr lang="pt-BR" dirty="0"/>
              <a:t>	short[] x = new short[3]; //array of shorts</a:t>
            </a:r>
          </a:p>
          <a:p>
            <a:r>
              <a:rPr lang="pt-BR" dirty="0"/>
              <a:t>	String fileName="shorts.bin";	</a:t>
            </a:r>
          </a:p>
          <a:p>
            <a:r>
              <a:rPr lang="pt-BR" dirty="0"/>
              <a:t>    try {</a:t>
            </a:r>
          </a:p>
          <a:p>
            <a:r>
              <a:rPr lang="pt-BR" dirty="0"/>
              <a:t>      File file = new File(fileName);</a:t>
            </a:r>
          </a:p>
          <a:p>
            <a:r>
              <a:rPr lang="pt-BR" dirty="0"/>
              <a:t>      DataInputStream datainputstream = new DataInputStream(</a:t>
            </a:r>
          </a:p>
          <a:p>
            <a:r>
              <a:rPr lang="pt-BR" dirty="0"/>
              <a:t>              new BufferedInputStream(new FileInputStream(file)));</a:t>
            </a:r>
          </a:p>
          <a:p>
            <a:r>
              <a:rPr lang="pt-BR" dirty="0"/>
              <a:t>      for (int i = 0; i &lt; 3; i++) {</a:t>
            </a:r>
          </a:p>
          <a:p>
            <a:r>
              <a:rPr lang="pt-BR" dirty="0"/>
              <a:t>        </a:t>
            </a:r>
            <a:r>
              <a:rPr lang="pt-BR" dirty="0" smtClean="0"/>
              <a:t>		x[i</a:t>
            </a:r>
            <a:r>
              <a:rPr lang="pt-BR" dirty="0"/>
              <a:t>] = datainputstream.readShort(); // read from file</a:t>
            </a:r>
          </a:p>
          <a:p>
            <a:r>
              <a:rPr lang="pt-BR" dirty="0"/>
              <a:t>		int LSB = x[i] &amp; 255;</a:t>
            </a:r>
          </a:p>
          <a:p>
            <a:r>
              <a:rPr lang="pt-BR" dirty="0"/>
              <a:t>		int MSB = (x[i] &gt;&gt; 8) &amp; 255;</a:t>
            </a:r>
          </a:p>
          <a:p>
            <a:r>
              <a:rPr lang="pt-BR" dirty="0"/>
              <a:t>		x[i] = (short) ( (LSB &lt;&lt; 8) | MSB);</a:t>
            </a:r>
          </a:p>
          <a:p>
            <a:r>
              <a:rPr lang="pt-BR" dirty="0"/>
              <a:t>		System.out.print(x[i] + " "); // show the value</a:t>
            </a:r>
          </a:p>
          <a:p>
            <a:r>
              <a:rPr lang="pt-BR" dirty="0"/>
              <a:t>      </a:t>
            </a:r>
            <a:r>
              <a:rPr lang="pt-BR" dirty="0" smtClean="0"/>
              <a:t>}</a:t>
            </a:r>
          </a:p>
          <a:p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dirty="0"/>
              <a:t>System.out.println(""); // new line			  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catch (IOException e) </a:t>
            </a:r>
            <a:r>
              <a:rPr lang="pt-BR" dirty="0" smtClean="0"/>
              <a:t>{</a:t>
            </a:r>
          </a:p>
          <a:p>
            <a:r>
              <a:rPr lang="pt-BR" dirty="0" smtClean="0"/>
              <a:t>    }</a:t>
            </a:r>
          </a:p>
          <a:p>
            <a:r>
              <a:rPr lang="pt-BR" dirty="0" smtClean="0"/>
              <a:t>  </a:t>
            </a:r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044" y="4363807"/>
            <a:ext cx="1558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pt-BR" sz="24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1 2 3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58491" y="2495006"/>
            <a:ext cx="2377440" cy="128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44000" cy="72669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Plenty of software: the computer came with lots of 5 ¼” floppy disks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Image result for cp/m on apple I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0" y="1307560"/>
            <a:ext cx="3477226" cy="260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pple ii spreadsh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719" y="1512011"/>
            <a:ext cx="5190698" cy="38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pple ii prin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5" y="4906554"/>
            <a:ext cx="29337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pple II soft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67" y="4217158"/>
            <a:ext cx="3881934" cy="26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6480" y="6075713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Locksmith:</a:t>
            </a:r>
            <a:br>
              <a:rPr lang="pt-BR" dirty="0" smtClean="0"/>
            </a:br>
            <a:r>
              <a:rPr lang="pt-BR" dirty="0" smtClean="0"/>
              <a:t>copy floppy disks</a:t>
            </a:r>
            <a:endParaRPr lang="pt-B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40991" y="5753960"/>
            <a:ext cx="546810" cy="483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05261" y="2420388"/>
            <a:ext cx="133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Lotus 1 2 3:</a:t>
            </a:r>
            <a:br>
              <a:rPr lang="pt-BR" dirty="0" smtClean="0"/>
            </a:br>
            <a:r>
              <a:rPr lang="pt-BR" dirty="0" smtClean="0"/>
              <a:t>spreadsheet</a:t>
            </a:r>
            <a:endParaRPr lang="pt-BR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44667" y="2743553"/>
            <a:ext cx="5950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79514" y="1414302"/>
            <a:ext cx="165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CP/M operating</a:t>
            </a:r>
            <a:br>
              <a:rPr lang="pt-BR" dirty="0" smtClean="0"/>
            </a:br>
            <a:r>
              <a:rPr lang="pt-BR" dirty="0" smtClean="0"/>
              <a:t>system prompt</a:t>
            </a:r>
          </a:p>
          <a:p>
            <a:r>
              <a:rPr lang="pt-BR" dirty="0" smtClean="0"/>
              <a:t>(not friendly!)</a:t>
            </a:r>
            <a:endParaRPr lang="pt-BR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858890" y="1875967"/>
            <a:ext cx="2342695" cy="1190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15" y="3378818"/>
            <a:ext cx="32194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41875" y="5182241"/>
            <a:ext cx="19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  <a:r>
              <a:rPr lang="pt-BR" dirty="0" smtClean="0"/>
              <a:t>esktop </a:t>
            </a:r>
            <a:r>
              <a:rPr lang="pt-BR" dirty="0"/>
              <a:t>publishing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30054" y="5405035"/>
            <a:ext cx="304386" cy="14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Pipe on Linux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Piping is to force the output of a program to be the input of another program. It can be done with the pipe character |</a:t>
            </a:r>
          </a:p>
          <a:p>
            <a:r>
              <a:rPr lang="pt-BR" dirty="0" smtClean="0"/>
              <a:t>For example, on Linux:</a:t>
            </a:r>
          </a:p>
          <a:p>
            <a:pPr lvl="1"/>
            <a:r>
              <a:rPr lang="pt-BR" dirty="0" smtClean="0"/>
              <a:t>find | more       </a:t>
            </a:r>
            <a:r>
              <a:rPr lang="pt-BR" dirty="0" smtClean="0">
                <a:sym typeface="Wingdings" panose="05000000000000000000" pitchFamily="2" charset="2"/>
              </a:rPr>
              <a:t> sends the output of find to be the input to more</a:t>
            </a:r>
          </a:p>
          <a:p>
            <a:pPr lvl="1"/>
            <a:r>
              <a:rPr lang="pt-BR" dirty="0" smtClean="0">
                <a:sym typeface="Wingdings" panose="05000000000000000000" pitchFamily="2" charset="2"/>
              </a:rPr>
              <a:t>find | wc</a:t>
            </a:r>
            <a:r>
              <a:rPr lang="pt-BR" dirty="0">
                <a:sym typeface="Wingdings" panose="05000000000000000000" pitchFamily="2" charset="2"/>
              </a:rPr>
              <a:t>  </a:t>
            </a:r>
            <a:r>
              <a:rPr lang="pt-BR" dirty="0" smtClean="0">
                <a:sym typeface="Wingdings" panose="05000000000000000000" pitchFamily="2" charset="2"/>
              </a:rPr>
              <a:t>          </a:t>
            </a:r>
            <a:r>
              <a:rPr lang="pt-BR" dirty="0">
                <a:sym typeface="Wingdings" panose="05000000000000000000" pitchFamily="2" charset="2"/>
              </a:rPr>
              <a:t>sends the output of find to be the input to </a:t>
            </a:r>
            <a:r>
              <a:rPr lang="pt-BR" dirty="0" smtClean="0">
                <a:sym typeface="Wingdings" panose="05000000000000000000" pitchFamily="2" charset="2"/>
              </a:rPr>
              <a:t>more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find . -name '*.c' | </a:t>
            </a:r>
            <a:r>
              <a:rPr lang="en-US" dirty="0" err="1">
                <a:sym typeface="Wingdings" panose="05000000000000000000" pitchFamily="2" charset="2"/>
              </a:rPr>
              <a:t>xargs</a:t>
            </a:r>
            <a:r>
              <a:rPr lang="en-US" dirty="0">
                <a:sym typeface="Wingdings" panose="05000000000000000000" pitchFamily="2" charset="2"/>
              </a:rPr>
              <a:t> cat | </a:t>
            </a:r>
            <a:r>
              <a:rPr lang="en-US" dirty="0" err="1" smtClean="0">
                <a:sym typeface="Wingdings" panose="05000000000000000000" pitchFamily="2" charset="2"/>
              </a:rPr>
              <a:t>wc</a:t>
            </a:r>
            <a:r>
              <a:rPr lang="en-US" dirty="0" smtClean="0">
                <a:sym typeface="Wingdings" panose="05000000000000000000" pitchFamily="2" charset="2"/>
              </a:rPr>
              <a:t>     counts the number of lines / characters in all .c files in current folder and subfolders. In this case, the output of find is the input to </a:t>
            </a:r>
            <a:r>
              <a:rPr lang="en-US" dirty="0" err="1" smtClean="0">
                <a:sym typeface="Wingdings" panose="05000000000000000000" pitchFamily="2" charset="2"/>
              </a:rPr>
              <a:t>xargs</a:t>
            </a:r>
            <a:r>
              <a:rPr lang="en-US" dirty="0" smtClean="0">
                <a:sym typeface="Wingdings" panose="05000000000000000000" pitchFamily="2" charset="2"/>
              </a:rPr>
              <a:t>, which uses cat and their output is the input to </a:t>
            </a:r>
            <a:r>
              <a:rPr lang="en-US" dirty="0" err="1" smtClean="0">
                <a:sym typeface="Wingdings" panose="05000000000000000000" pitchFamily="2" charset="2"/>
              </a:rPr>
              <a:t>wc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pt-BR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I/O Redirection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0"/>
          </a:xfrm>
        </p:spPr>
        <p:txBody>
          <a:bodyPr/>
          <a:lstStyle/>
          <a:p>
            <a:r>
              <a:rPr lang="es-ES" dirty="0" smtClean="0"/>
              <a:t>Input / Output (</a:t>
            </a:r>
            <a:r>
              <a:rPr lang="es-ES" dirty="0" err="1" smtClean="0"/>
              <a:t>or</a:t>
            </a:r>
            <a:r>
              <a:rPr lang="es-ES" dirty="0" smtClean="0"/>
              <a:t> I/O) </a:t>
            </a:r>
            <a:r>
              <a:rPr lang="es-ES" dirty="0" err="1" smtClean="0"/>
              <a:t>operations</a:t>
            </a:r>
            <a:r>
              <a:rPr lang="es-ES" dirty="0" smtClean="0"/>
              <a:t> are </a:t>
            </a:r>
            <a:r>
              <a:rPr lang="es-ES" dirty="0" err="1" smtClean="0"/>
              <a:t>used</a:t>
            </a:r>
            <a:r>
              <a:rPr lang="es-ES" dirty="0" smtClean="0"/>
              <a:t> to interface </a:t>
            </a:r>
            <a:r>
              <a:rPr lang="es-ES" dirty="0" err="1" smtClean="0"/>
              <a:t>not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CPU to </a:t>
            </a:r>
            <a:r>
              <a:rPr lang="es-ES" dirty="0" err="1" smtClean="0"/>
              <a:t>peripherals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exchange</a:t>
            </a:r>
            <a:r>
              <a:rPr lang="es-ES" dirty="0" smtClean="0"/>
              <a:t> data </a:t>
            </a:r>
            <a:r>
              <a:rPr lang="es-ES" dirty="0" err="1" smtClean="0"/>
              <a:t>among</a:t>
            </a:r>
            <a:r>
              <a:rPr lang="es-ES" dirty="0" smtClean="0"/>
              <a:t> </a:t>
            </a:r>
            <a:r>
              <a:rPr lang="es-ES" dirty="0" err="1" smtClean="0"/>
              <a:t>programs</a:t>
            </a:r>
            <a:endParaRPr lang="es-ES" dirty="0" smtClean="0"/>
          </a:p>
          <a:p>
            <a:r>
              <a:rPr lang="pt-BR" dirty="0" smtClean="0"/>
              <a:t>A program can have several inputs and outputs, but there are “standard” ones: stdin (input) and stdout (output)</a:t>
            </a:r>
          </a:p>
          <a:p>
            <a:r>
              <a:rPr lang="pt-BR" dirty="0" smtClean="0"/>
              <a:t>It is useful to have an “error” output (stderr) that shows information that something is going wrong but not mixing with stdout data</a:t>
            </a:r>
          </a:p>
          <a:p>
            <a:r>
              <a:rPr lang="pt-BR" dirty="0" smtClean="0"/>
              <a:t>Each standard I/O has a number from 0 to 2 and can be “redirected”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program stre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64" y="4461282"/>
            <a:ext cx="4286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1" y="4741817"/>
            <a:ext cx="1636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 program can 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read data from 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stdin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4801" y="4863737"/>
            <a:ext cx="1604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 program can 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write data to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stdout and/or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stderr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I/O redirection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Character &gt; can be used to substitute stdout by a file that will be created. Example</a:t>
            </a:r>
          </a:p>
          <a:p>
            <a:pPr lvl="1"/>
            <a:r>
              <a:rPr lang="pt-BR" dirty="0" smtClean="0"/>
              <a:t>ls –l </a:t>
            </a:r>
            <a:r>
              <a:rPr lang="pt-BR" smtClean="0"/>
              <a:t>&gt; myfiles.txt</a:t>
            </a:r>
            <a:endParaRPr lang="pt-BR" dirty="0" smtClean="0"/>
          </a:p>
          <a:p>
            <a:pPr lvl="1"/>
            <a:r>
              <a:rPr lang="pt-BR" dirty="0" smtClean="0"/>
              <a:t>Instead of writing to stout, create (or overwrite) a file myfiles.txt</a:t>
            </a:r>
          </a:p>
          <a:p>
            <a:r>
              <a:rPr lang="pt-BR" dirty="0"/>
              <a:t>Character </a:t>
            </a:r>
            <a:r>
              <a:rPr lang="pt-BR" dirty="0" smtClean="0"/>
              <a:t>&lt; </a:t>
            </a:r>
            <a:r>
              <a:rPr lang="pt-BR" dirty="0"/>
              <a:t>can be used to substitute </a:t>
            </a:r>
            <a:r>
              <a:rPr lang="pt-BR" dirty="0" smtClean="0"/>
              <a:t>stdin </a:t>
            </a:r>
            <a:r>
              <a:rPr lang="pt-BR" dirty="0"/>
              <a:t>by a </a:t>
            </a:r>
            <a:r>
              <a:rPr lang="pt-BR" dirty="0" smtClean="0"/>
              <a:t>file that already exists. Example</a:t>
            </a:r>
          </a:p>
          <a:p>
            <a:pPr lvl="1"/>
            <a:r>
              <a:rPr lang="pt-BR" dirty="0" smtClean="0"/>
              <a:t>wc &lt; myfiles.txt</a:t>
            </a:r>
          </a:p>
          <a:p>
            <a:pPr lvl="1"/>
            <a:r>
              <a:rPr lang="pt-BR" dirty="0" smtClean="0"/>
              <a:t>The command wc processes the lines of myfiles.txt as input</a:t>
            </a:r>
          </a:p>
          <a:p>
            <a:r>
              <a:rPr lang="pt-BR" dirty="0" smtClean="0"/>
              <a:t>The stderr can be replaced by using 2&gt; such as in</a:t>
            </a:r>
          </a:p>
          <a:p>
            <a:pPr lvl="1"/>
            <a:r>
              <a:rPr lang="pt-BR" dirty="0" smtClean="0"/>
              <a:t>gcc 2&gt; error_message.txt</a:t>
            </a:r>
          </a:p>
          <a:p>
            <a:pPr lvl="1"/>
            <a:r>
              <a:rPr lang="pt-BR" dirty="0" smtClean="0"/>
              <a:t>The gcc error message will be written to the file instead of console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Let there be </a:t>
            </a:r>
            <a:r>
              <a:rPr lang="pt-BR" dirty="0" smtClean="0"/>
              <a:t>light: the dir command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Image result for apple cp/m dir com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54" y="1848225"/>
            <a:ext cx="7301552" cy="44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6714" y="3439236"/>
            <a:ext cx="50479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“dir” lists all files in a disk</a:t>
            </a:r>
          </a:p>
          <a:p>
            <a:endParaRPr lang="pt-BR" sz="3600" dirty="0">
              <a:solidFill>
                <a:srgbClr val="FF0000"/>
              </a:solidFill>
            </a:endParaRPr>
          </a:p>
          <a:p>
            <a:r>
              <a:rPr lang="pt-BR" sz="3600" dirty="0" smtClean="0">
                <a:solidFill>
                  <a:srgbClr val="FF0000"/>
                </a:solidFill>
              </a:rPr>
              <a:t>Extension “com” indicates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smtClean="0">
                <a:solidFill>
                  <a:srgbClr val="FF0000"/>
                </a:solidFill>
              </a:rPr>
              <a:t>executable files</a:t>
            </a:r>
            <a:endParaRPr lang="pt-BR" sz="3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93578" y="2975214"/>
            <a:ext cx="1583136" cy="655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Operating system versus “application”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Image result for Operating system hardware windows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95" y="1814462"/>
            <a:ext cx="3410588" cy="50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Operating system hardware windows lin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4" y="4268116"/>
            <a:ext cx="3142825" cy="126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pplications ms office libre off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179928"/>
            <a:ext cx="2256655" cy="115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22" y="3182043"/>
            <a:ext cx="2430225" cy="118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Graphical user interface (GUI):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/>
          <a:lstStyle/>
          <a:p>
            <a:r>
              <a:rPr lang="pt-BR" dirty="0"/>
              <a:t>computers more accessible to everyone (less training </a:t>
            </a:r>
            <a:r>
              <a:rPr lang="pt-BR" dirty="0" smtClean="0"/>
              <a:t>/</a:t>
            </a:r>
            <a:br>
              <a:rPr lang="pt-BR" dirty="0" smtClean="0"/>
            </a:br>
            <a:r>
              <a:rPr lang="pt-BR" dirty="0" smtClean="0"/>
              <a:t>technical </a:t>
            </a:r>
            <a:r>
              <a:rPr lang="pt-BR" dirty="0"/>
              <a:t>skills required)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2" y="2183918"/>
            <a:ext cx="4793776" cy="437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6464" y="6376496"/>
            <a:ext cx="422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Xerox PARC in </a:t>
            </a:r>
            <a:r>
              <a:rPr lang="en-US" dirty="0" smtClean="0"/>
              <a:t>1973: first mouse-driven</a:t>
            </a:r>
            <a:r>
              <a:rPr lang="en-US" dirty="0"/>
              <a:t> </a:t>
            </a:r>
            <a:r>
              <a:rPr lang="en-US" dirty="0" smtClean="0"/>
              <a:t>GUI</a:t>
            </a:r>
            <a:endParaRPr lang="pt-BR" dirty="0"/>
          </a:p>
        </p:txBody>
      </p:sp>
      <p:pic>
        <p:nvPicPr>
          <p:cNvPr id="5124" name="Picture 4" descr="Image result for gui operat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45" y="2145962"/>
            <a:ext cx="555307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But we want to learn (sophisticated) computing skills!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Then we need to learn an alternative to using the GUI:</a:t>
            </a:r>
            <a:br>
              <a:rPr lang="pt-BR" dirty="0" smtClean="0"/>
            </a:br>
            <a:r>
              <a:rPr lang="pt-BR" dirty="0" smtClean="0"/>
              <a:t>the command-line interpreter (</a:t>
            </a:r>
            <a:r>
              <a:rPr lang="pt-BR" b="1" dirty="0" smtClean="0">
                <a:solidFill>
                  <a:srgbClr val="FF0000"/>
                </a:solidFill>
              </a:rPr>
              <a:t>CLI</a:t>
            </a:r>
            <a:r>
              <a:rPr lang="pt-BR" dirty="0" smtClean="0"/>
              <a:t>) or “</a:t>
            </a:r>
            <a:r>
              <a:rPr lang="pt-BR" b="1" dirty="0" smtClean="0">
                <a:solidFill>
                  <a:srgbClr val="FF0000"/>
                </a:solidFill>
              </a:rPr>
              <a:t>shell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They are special applications that accept commands</a:t>
            </a:r>
          </a:p>
          <a:p>
            <a:r>
              <a:rPr lang="pt-BR" dirty="0"/>
              <a:t>The ones discussed </a:t>
            </a:r>
            <a:r>
              <a:rPr lang="pt-BR" dirty="0" smtClean="0"/>
              <a:t>here are the CMD.EXE and Bash. But there many! </a:t>
            </a:r>
            <a:r>
              <a:rPr lang="pt-BR" sz="1800" dirty="0"/>
              <a:t>(see </a:t>
            </a:r>
            <a:r>
              <a:rPr lang="pt-BR" sz="1800" dirty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en.wikipedia.org/wiki/List_of_command-line_interpreters</a:t>
            </a:r>
            <a:r>
              <a:rPr lang="pt-BR" sz="1800" dirty="0" smtClean="0"/>
              <a:t>)</a:t>
            </a:r>
            <a:endParaRPr lang="pt-B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 descr="Image result for Operating system hardware windows lin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33" y="3930554"/>
            <a:ext cx="1979624" cy="292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Operating system hardware windows linu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5" y="5312495"/>
            <a:ext cx="1824203" cy="7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8972" y="4707948"/>
            <a:ext cx="21143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CMD.EXE</a:t>
            </a:r>
            <a:r>
              <a:rPr lang="pt-BR" dirty="0" smtClean="0"/>
              <a:t> (Windows)</a:t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Bash</a:t>
            </a:r>
            <a:r>
              <a:rPr lang="pt-BR" dirty="0" smtClean="0"/>
              <a:t> (Linux)</a:t>
            </a:r>
          </a:p>
          <a:p>
            <a:endParaRPr lang="pt-BR" dirty="0"/>
          </a:p>
          <a:p>
            <a:r>
              <a:rPr lang="pt-BR" dirty="0" smtClean="0"/>
              <a:t>Obs: CMD.EXE is</a:t>
            </a:r>
            <a:br>
              <a:rPr lang="pt-BR" dirty="0" smtClean="0"/>
            </a:br>
            <a:r>
              <a:rPr lang="pt-BR" dirty="0" smtClean="0"/>
              <a:t>sometimes called</a:t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DOS prompt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146" name="Picture 2" descr="Image result for cmd.exe prom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8" y="4001856"/>
            <a:ext cx="3657600" cy="272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53542" y="4047440"/>
            <a:ext cx="200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Mac OS X is based</a:t>
            </a:r>
            <a:br>
              <a:rPr lang="pt-BR" dirty="0" smtClean="0"/>
            </a:br>
            <a:r>
              <a:rPr lang="pt-BR" dirty="0" smtClean="0"/>
              <a:t>on Unix and its CLI</a:t>
            </a:r>
            <a:br>
              <a:rPr lang="pt-BR" dirty="0" smtClean="0"/>
            </a:br>
            <a:r>
              <a:rPr lang="pt-BR" dirty="0" smtClean="0"/>
              <a:t>is similar to Linux’s</a:t>
            </a:r>
            <a:endParaRPr lang="pt-BR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10536072" y="4970770"/>
            <a:ext cx="121912" cy="39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070" y="128452"/>
            <a:ext cx="1522095" cy="304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Why we emphasize Linux (or Unix-like)?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634557"/>
            <a:ext cx="10657762" cy="483448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You learn more the operating system (OS) that you use everyday</a:t>
            </a:r>
          </a:p>
          <a:p>
            <a:r>
              <a:rPr lang="pt-BR" dirty="0" smtClean="0"/>
              <a:t>If you are going to learn one OS:</a:t>
            </a:r>
          </a:p>
          <a:p>
            <a:pPr lvl="1"/>
            <a:r>
              <a:rPr lang="pt-BR" dirty="0" smtClean="0"/>
              <a:t>Learn </a:t>
            </a:r>
            <a:r>
              <a:rPr lang="pt-BR" dirty="0" smtClean="0">
                <a:solidFill>
                  <a:srgbClr val="FF0000"/>
                </a:solidFill>
              </a:rPr>
              <a:t>Windows</a:t>
            </a:r>
            <a:r>
              <a:rPr lang="pt-BR" dirty="0" smtClean="0"/>
              <a:t> if you plan to work for a company that does not have computing or engineering as its main business (e.g., lawyers office)</a:t>
            </a:r>
          </a:p>
          <a:p>
            <a:pPr lvl="1"/>
            <a:r>
              <a:rPr lang="pt-BR" dirty="0" smtClean="0"/>
              <a:t>Learn </a:t>
            </a:r>
            <a:r>
              <a:rPr lang="pt-BR" dirty="0" smtClean="0">
                <a:solidFill>
                  <a:srgbClr val="FF0000"/>
                </a:solidFill>
              </a:rPr>
              <a:t>Linux</a:t>
            </a:r>
            <a:r>
              <a:rPr lang="pt-BR" dirty="0" smtClean="0"/>
              <a:t> to work for a computing or engineering company</a:t>
            </a:r>
          </a:p>
          <a:p>
            <a:pPr lvl="1"/>
            <a:r>
              <a:rPr lang="pt-BR" dirty="0" smtClean="0"/>
              <a:t>Besides, learn the shell to be more</a:t>
            </a:r>
            <a:br>
              <a:rPr lang="pt-BR" dirty="0" smtClean="0"/>
            </a:br>
            <a:r>
              <a:rPr lang="pt-BR" dirty="0" smtClean="0"/>
              <a:t>productive</a:t>
            </a:r>
          </a:p>
          <a:p>
            <a:pPr lvl="1"/>
            <a:r>
              <a:rPr lang="pt-BR" dirty="0" smtClean="0"/>
              <a:t>Be aware: there are many Linux</a:t>
            </a:r>
            <a:br>
              <a:rPr lang="pt-BR" dirty="0" smtClean="0"/>
            </a:br>
            <a:r>
              <a:rPr lang="pt-BR" dirty="0" smtClean="0"/>
              <a:t>distributions. You may start with Ubuntu</a:t>
            </a:r>
          </a:p>
          <a:p>
            <a:r>
              <a:rPr lang="pt-BR" dirty="0" smtClean="0"/>
              <a:t>If you share a Windows machine</a:t>
            </a:r>
            <a:br>
              <a:rPr lang="pt-BR" dirty="0" smtClean="0"/>
            </a:br>
            <a:r>
              <a:rPr lang="pt-BR" dirty="0" smtClean="0"/>
              <a:t>with other people, consider</a:t>
            </a:r>
            <a:br>
              <a:rPr lang="pt-BR" dirty="0" smtClean="0"/>
            </a:br>
            <a:r>
              <a:rPr lang="pt-BR" dirty="0" smtClean="0"/>
              <a:t>installing a virtual machine to</a:t>
            </a:r>
            <a:br>
              <a:rPr lang="pt-BR" dirty="0" smtClean="0"/>
            </a:br>
            <a:r>
              <a:rPr lang="pt-BR" dirty="0" smtClean="0"/>
              <a:t>run Linux on top </a:t>
            </a:r>
            <a:r>
              <a:rPr lang="pt-BR" dirty="0"/>
              <a:t>of </a:t>
            </a:r>
            <a:r>
              <a:rPr lang="pt-BR" dirty="0" smtClean="0"/>
              <a:t>Windows</a:t>
            </a:r>
            <a:br>
              <a:rPr lang="pt-BR" dirty="0" smtClean="0"/>
            </a:br>
            <a:r>
              <a:rPr lang="pt-BR" dirty="0" smtClean="0"/>
              <a:t>or vice-versa.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Check: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www.virtualbox.org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33" y="3653994"/>
            <a:ext cx="5504597" cy="30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37279" y="5201406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CMD.EXE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4004" y="524143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Bash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SSE">
  <a:themeElements>
    <a:clrScheme name="Custom 4">
      <a:dk1>
        <a:srgbClr val="4285F4"/>
      </a:dk1>
      <a:lt1>
        <a:srgbClr val="FFFFFF"/>
      </a:lt1>
      <a:dk2>
        <a:srgbClr val="A0C3FF"/>
      </a:dk2>
      <a:lt2>
        <a:srgbClr val="F2F2F2"/>
      </a:lt2>
      <a:accent1>
        <a:srgbClr val="E59000"/>
      </a:accent1>
      <a:accent2>
        <a:srgbClr val="0F9D58"/>
      </a:accent2>
      <a:accent3>
        <a:srgbClr val="E59000"/>
      </a:accent3>
      <a:accent4>
        <a:srgbClr val="76A7FA"/>
      </a:accent4>
      <a:accent5>
        <a:srgbClr val="33B679"/>
      </a:accent5>
      <a:accent6>
        <a:srgbClr val="FF8E1C"/>
      </a:accent6>
      <a:hlink>
        <a:srgbClr val="0563C1"/>
      </a:hlink>
      <a:folHlink>
        <a:srgbClr val="E59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ASSE" id="{72E762BE-6470-462D-AE58-B7BB78553B84}" vid="{3A954EEE-BECE-492D-B202-86D602FFC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LASSE</Template>
  <TotalTime>16874</TotalTime>
  <Words>2739</Words>
  <Application>Microsoft Office PowerPoint</Application>
  <PresentationFormat>Custom</PresentationFormat>
  <Paragraphs>509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LASSE</vt:lpstr>
      <vt:lpstr>How to use a computer An introduction to engineering and computer science students on how to use computers more efficiently</vt:lpstr>
      <vt:lpstr>Agenda</vt:lpstr>
      <vt:lpstr>Motivation</vt:lpstr>
      <vt:lpstr>Plenty of software: the computer came with lots of 5 ¼” floppy disks</vt:lpstr>
      <vt:lpstr>Let there be light: the dir command</vt:lpstr>
      <vt:lpstr>Operating system versus “application”</vt:lpstr>
      <vt:lpstr>Graphical user interface (GUI): </vt:lpstr>
      <vt:lpstr>But we want to learn (sophisticated) computing skills!</vt:lpstr>
      <vt:lpstr>Why we emphasize Linux (or Unix-like)?</vt:lpstr>
      <vt:lpstr>Environment variables</vt:lpstr>
      <vt:lpstr>How to modify environment variables</vt:lpstr>
      <vt:lpstr>Files for applications and “documents”</vt:lpstr>
      <vt:lpstr>After few months of use, a computer has many files  need organization</vt:lpstr>
      <vt:lpstr>Organization of files in folders (or directories) and the full “path”</vt:lpstr>
      <vt:lpstr>Navigating a folder / directory “tree”</vt:lpstr>
      <vt:lpstr>Using the CLI to navigate folders</vt:lpstr>
      <vt:lpstr>Compiled versus interpreted languages</vt:lpstr>
      <vt:lpstr>File extension tells the OS what application should be used</vt:lpstr>
      <vt:lpstr>The importance of the file extension</vt:lpstr>
      <vt:lpstr>Common file extensions</vt:lpstr>
      <vt:lpstr>File attributes on Windows</vt:lpstr>
      <vt:lpstr>File permissions on Linux</vt:lpstr>
      <vt:lpstr>How the OS knows a file is executable?</vt:lpstr>
      <vt:lpstr>Know shortcuts  Faster commander</vt:lpstr>
      <vt:lpstr>Script file: several commands together</vt:lpstr>
      <vt:lpstr>PATH environment variable: where to find executable files</vt:lpstr>
      <vt:lpstr>File formats</vt:lpstr>
      <vt:lpstr>Example of file format / header: WAV</vt:lpstr>
      <vt:lpstr>WAV header</vt:lpstr>
      <vt:lpstr>ASCII files: distinction from other text file formats</vt:lpstr>
      <vt:lpstr>American Standard Code for Information Interchange (ASCII)</vt:lpstr>
      <vt:lpstr>ASCII text files versus other text files (example: DOC, DOCX, RTF)</vt:lpstr>
      <vt:lpstr>Same text as DOCX file</vt:lpstr>
      <vt:lpstr>Line-ending battle: Windows vs. Unix/Linux</vt:lpstr>
      <vt:lpstr>Another battle: Byte ordering or “endianness”</vt:lpstr>
      <vt:lpstr>Yet the endianness battle</vt:lpstr>
      <vt:lpstr>ak_write.c and ak_read.c</vt:lpstr>
      <vt:lpstr>ReadShorts.java</vt:lpstr>
      <vt:lpstr>ReadShortsSwapped.java</vt:lpstr>
      <vt:lpstr>Pipe on Linux</vt:lpstr>
      <vt:lpstr>I/O Redirection</vt:lpstr>
      <vt:lpstr>I/O redirection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Pedro Batista</dc:creator>
  <cp:lastModifiedBy>aldebaro</cp:lastModifiedBy>
  <cp:revision>292</cp:revision>
  <dcterms:created xsi:type="dcterms:W3CDTF">2016-03-31T19:46:33Z</dcterms:created>
  <dcterms:modified xsi:type="dcterms:W3CDTF">2016-12-11T16:38:03Z</dcterms:modified>
</cp:coreProperties>
</file>