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4" r:id="rId3"/>
    <p:sldId id="364" r:id="rId4"/>
    <p:sldId id="366" r:id="rId5"/>
    <p:sldId id="365" r:id="rId6"/>
    <p:sldId id="367" r:id="rId7"/>
    <p:sldId id="360" r:id="rId8"/>
    <p:sldId id="361" r:id="rId9"/>
    <p:sldId id="362" r:id="rId10"/>
    <p:sldId id="363" r:id="rId11"/>
    <p:sldId id="368" r:id="rId12"/>
    <p:sldId id="370" r:id="rId13"/>
    <p:sldId id="369" r:id="rId14"/>
    <p:sldId id="373" r:id="rId15"/>
    <p:sldId id="372" r:id="rId16"/>
    <p:sldId id="371" r:id="rId17"/>
    <p:sldId id="384" r:id="rId18"/>
    <p:sldId id="379" r:id="rId19"/>
    <p:sldId id="380" r:id="rId20"/>
    <p:sldId id="377" r:id="rId21"/>
    <p:sldId id="378" r:id="rId22"/>
    <p:sldId id="376" r:id="rId23"/>
    <p:sldId id="375" r:id="rId24"/>
    <p:sldId id="381" r:id="rId25"/>
    <p:sldId id="382" r:id="rId26"/>
    <p:sldId id="383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6085" autoAdjust="0"/>
  </p:normalViewPr>
  <p:slideViewPr>
    <p:cSldViewPr snapToGrid="0">
      <p:cViewPr>
        <p:scale>
          <a:sx n="70" d="100"/>
          <a:sy n="70" d="100"/>
        </p:scale>
        <p:origin x="-72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1E6D-E95E-482B-8700-53376DD4FE22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87254-4800-4DEE-BB3E-4204D8272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70E38-3F7A-4ACB-A3D0-1DC604D83837}" type="datetimeFigureOut">
              <a:rPr lang="pt-BR" smtClean="0"/>
              <a:t>30/06/2017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2E8D-DEEE-477F-A73B-B93E247149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35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981D20-EA0C-467D-B298-9CEA49E0858B}" type="slidenum">
              <a:rPr lang="en-GB" altLang="pt-BR" smtClean="0">
                <a:ea typeface="Lucida Sans Unicode" pitchFamily="34" charset="0"/>
                <a:cs typeface="Segoe UI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pt-BR" smtClean="0">
              <a:ea typeface="Lucida Sans Unicode" pitchFamily="34" charset="0"/>
              <a:cs typeface="Segoe UI" pitchFamily="34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915149" y="4343290"/>
            <a:ext cx="5029306" cy="41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  <a:lvl2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9pPr>
          </a:lstStyle>
          <a:p>
            <a:pPr eaLnBrk="1" hangingPunct="1"/>
            <a:fld id="{9E42D2BE-40EB-445D-9D0A-7A8F8A809555}" type="slidenum">
              <a:rPr lang="en-GB" altLang="pt-BR" sz="1200">
                <a:solidFill>
                  <a:srgbClr val="000000"/>
                </a:solidFill>
                <a:cs typeface="Segoe UI" charset="0"/>
              </a:rPr>
              <a:pPr eaLnBrk="1" hangingPunct="1"/>
              <a:t>22</a:t>
            </a:fld>
            <a:endParaRPr lang="en-GB" altLang="pt-BR" sz="12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923162" y="685399"/>
            <a:ext cx="5013279" cy="342845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15149" y="4343291"/>
            <a:ext cx="5027703" cy="411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  <a:lvl2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9pPr>
          </a:lstStyle>
          <a:p>
            <a:pPr eaLnBrk="1" hangingPunct="1"/>
            <a:fld id="{9E42D2BE-40EB-445D-9D0A-7A8F8A809555}" type="slidenum">
              <a:rPr lang="en-GB" altLang="pt-BR" sz="1200">
                <a:solidFill>
                  <a:srgbClr val="000000"/>
                </a:solidFill>
                <a:cs typeface="Segoe UI" charset="0"/>
              </a:rPr>
              <a:pPr eaLnBrk="1" hangingPunct="1"/>
              <a:t>23</a:t>
            </a:fld>
            <a:endParaRPr lang="en-GB" altLang="pt-BR" sz="12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923162" y="685399"/>
            <a:ext cx="5013279" cy="342845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15149" y="4343291"/>
            <a:ext cx="5027703" cy="411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  <a:lvl2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eaLnBrk="0" hangingPunct="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9pPr>
          </a:lstStyle>
          <a:p>
            <a:pPr eaLnBrk="1" hangingPunct="1"/>
            <a:fld id="{9E42D2BE-40EB-445D-9D0A-7A8F8A809555}" type="slidenum">
              <a:rPr lang="en-GB" altLang="pt-BR" sz="1200">
                <a:solidFill>
                  <a:srgbClr val="000000"/>
                </a:solidFill>
                <a:cs typeface="Segoe UI" charset="0"/>
              </a:rPr>
              <a:pPr eaLnBrk="1" hangingPunct="1"/>
              <a:t>24</a:t>
            </a:fld>
            <a:endParaRPr lang="en-GB" altLang="pt-BR" sz="1200">
              <a:solidFill>
                <a:srgbClr val="000000"/>
              </a:solidFill>
              <a:cs typeface="Segoe UI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923162" y="685399"/>
            <a:ext cx="5013279" cy="342845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15149" y="4343291"/>
            <a:ext cx="5027703" cy="411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19-Jul-16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9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35" y="1178612"/>
            <a:ext cx="6069010" cy="60690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F021-9489-4EA9-9D95-84C167B12978}" type="datetime5">
              <a:rPr lang="en-US" smtClean="0"/>
              <a:t>30-Jun-17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7E1D-C3BD-4B21-B329-26461843C0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93280"/>
            <a:ext cx="1635842" cy="18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Maximum Likelihood (ML) and Maximum a Posteriori  (MAP)</a:t>
            </a:r>
            <a:br>
              <a:rPr lang="pt-BR" dirty="0" smtClean="0"/>
            </a:br>
            <a:r>
              <a:rPr lang="pt-BR" dirty="0" smtClean="0"/>
              <a:t>Decision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8547" y="4769931"/>
            <a:ext cx="5412425" cy="1655762"/>
          </a:xfrm>
        </p:spPr>
        <p:txBody>
          <a:bodyPr>
            <a:normAutofit/>
          </a:bodyPr>
          <a:lstStyle/>
          <a:p>
            <a:r>
              <a:rPr lang="pt-BR" dirty="0"/>
              <a:t>Aldebaro </a:t>
            </a:r>
            <a:r>
              <a:rPr lang="pt-BR" dirty="0" smtClean="0"/>
              <a:t>Klautau</a:t>
            </a:r>
          </a:p>
          <a:p>
            <a:r>
              <a:rPr lang="pt-BR" dirty="0" smtClean="0"/>
              <a:t>LASSE - Federal University of Pará (UFPA)</a:t>
            </a:r>
            <a:endParaRPr lang="pt-BR" dirty="0"/>
          </a:p>
          <a:p>
            <a:r>
              <a:rPr lang="pt-BR" dirty="0" smtClean="0"/>
              <a:t>Brazil, Jun. 02, 2017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0727"/>
            <a:ext cx="6200513" cy="311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4" y="299400"/>
            <a:ext cx="1508970" cy="149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3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Naïve classifier using Gaussians</a:t>
            </a:r>
            <a:br>
              <a:rPr lang="pt-BR" dirty="0" smtClean="0"/>
            </a:br>
            <a:r>
              <a:rPr lang="pt-BR" dirty="0" smtClean="0"/>
              <a:t>for real-valued features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610436"/>
            <a:ext cx="7997210" cy="513155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For each class, estimate the needed statistics, priors</a:t>
            </a:r>
            <a:r>
              <a:rPr lang="pt-BR" dirty="0"/>
              <a:t> </a:t>
            </a:r>
            <a:r>
              <a:rPr lang="pt-BR" dirty="0" smtClean="0"/>
              <a:t>and likelihoods</a:t>
            </a:r>
          </a:p>
          <a:p>
            <a:r>
              <a:rPr lang="en-US" dirty="0" smtClean="0"/>
              <a:t>Class </a:t>
            </a:r>
            <a:r>
              <a:rPr lang="en-US" dirty="0"/>
              <a:t>0:</a:t>
            </a:r>
          </a:p>
          <a:p>
            <a:pPr lvl="1"/>
            <a:r>
              <a:rPr lang="en-US" dirty="0"/>
              <a:t>prior0=4/7</a:t>
            </a:r>
          </a:p>
          <a:p>
            <a:pPr lvl="1"/>
            <a:r>
              <a:rPr lang="en-US" dirty="0"/>
              <a:t>m0l=mean([12 14 14 13.8])    %13.450</a:t>
            </a:r>
          </a:p>
          <a:p>
            <a:pPr lvl="1"/>
            <a:r>
              <a:rPr lang="en-US" dirty="0"/>
              <a:t>m0w=mean([3.2 2.8 2.4 1.5]) %2.4750</a:t>
            </a:r>
          </a:p>
          <a:p>
            <a:pPr lvl="1"/>
            <a:r>
              <a:rPr lang="en-US" dirty="0"/>
              <a:t>s0l=</a:t>
            </a:r>
            <a:r>
              <a:rPr lang="en-US" dirty="0" err="1"/>
              <a:t>std</a:t>
            </a:r>
            <a:r>
              <a:rPr lang="en-US" dirty="0"/>
              <a:t>([12 14 14 13.8])         %0.97125</a:t>
            </a:r>
          </a:p>
          <a:p>
            <a:pPr lvl="1"/>
            <a:r>
              <a:rPr lang="en-US" dirty="0"/>
              <a:t>s0w=</a:t>
            </a:r>
            <a:r>
              <a:rPr lang="en-US" dirty="0" err="1"/>
              <a:t>std</a:t>
            </a:r>
            <a:r>
              <a:rPr lang="en-US" dirty="0"/>
              <a:t>([3.2 2.8 2.4 1.5])      %0.72744</a:t>
            </a:r>
          </a:p>
          <a:p>
            <a:r>
              <a:rPr lang="en-US" dirty="0"/>
              <a:t>Class 1:</a:t>
            </a:r>
          </a:p>
          <a:p>
            <a:pPr lvl="1"/>
            <a:r>
              <a:rPr lang="en-US" dirty="0"/>
              <a:t>prior1=3/7</a:t>
            </a:r>
          </a:p>
          <a:p>
            <a:pPr lvl="1"/>
            <a:r>
              <a:rPr lang="en-US" dirty="0"/>
              <a:t>m1l=mean([10 13 11])           %11.333</a:t>
            </a:r>
          </a:p>
          <a:p>
            <a:pPr lvl="1"/>
            <a:r>
              <a:rPr lang="en-US" dirty="0"/>
              <a:t>m1w=mean([0.5 1.8 1])         %1.1000</a:t>
            </a:r>
          </a:p>
          <a:p>
            <a:pPr lvl="1"/>
            <a:r>
              <a:rPr lang="en-US" dirty="0"/>
              <a:t>s1l=</a:t>
            </a:r>
            <a:r>
              <a:rPr lang="en-US" dirty="0" err="1"/>
              <a:t>std</a:t>
            </a:r>
            <a:r>
              <a:rPr lang="en-US" dirty="0"/>
              <a:t>([10 13 11])                %1.5275</a:t>
            </a:r>
          </a:p>
          <a:p>
            <a:pPr lvl="1"/>
            <a:r>
              <a:rPr lang="en-US" dirty="0"/>
              <a:t>s1w=</a:t>
            </a:r>
            <a:r>
              <a:rPr lang="en-US" dirty="0" err="1"/>
              <a:t>std</a:t>
            </a:r>
            <a:r>
              <a:rPr lang="en-US" dirty="0"/>
              <a:t>([0.5 1.8 1])              %0.65574</a:t>
            </a:r>
          </a:p>
          <a:p>
            <a:r>
              <a:rPr lang="en-US" dirty="0" smtClean="0"/>
              <a:t>Test example: x</a:t>
            </a:r>
            <a:r>
              <a:rPr lang="en-US" dirty="0"/>
              <a:t>=[13 3.2]; xl=x(1); </a:t>
            </a:r>
            <a:r>
              <a:rPr lang="en-US" dirty="0" err="1"/>
              <a:t>xw</a:t>
            </a:r>
            <a:r>
              <a:rPr lang="en-US" dirty="0"/>
              <a:t>=x(2); </a:t>
            </a:r>
          </a:p>
          <a:p>
            <a:pPr lvl="1"/>
            <a:r>
              <a:rPr lang="en-US" dirty="0"/>
              <a:t>num0=</a:t>
            </a:r>
            <a:r>
              <a:rPr lang="en-US" dirty="0" err="1"/>
              <a:t>normpdf</a:t>
            </a:r>
            <a:r>
              <a:rPr lang="en-US" dirty="0"/>
              <a:t>(xl,m0l,s0l)*</a:t>
            </a:r>
            <a:r>
              <a:rPr lang="en-US" dirty="0" err="1"/>
              <a:t>normpdf</a:t>
            </a:r>
            <a:r>
              <a:rPr lang="en-US" dirty="0"/>
              <a:t>(xw,m0w,s0w)*prior0</a:t>
            </a:r>
          </a:p>
          <a:p>
            <a:pPr lvl="1"/>
            <a:r>
              <a:rPr lang="en-US" dirty="0"/>
              <a:t>num1=</a:t>
            </a:r>
            <a:r>
              <a:rPr lang="en-US" dirty="0" err="1"/>
              <a:t>normpdf</a:t>
            </a:r>
            <a:r>
              <a:rPr lang="en-US" dirty="0"/>
              <a:t>(xl,m1l,s1l)*</a:t>
            </a:r>
            <a:r>
              <a:rPr lang="en-US" dirty="0" err="1"/>
              <a:t>normpdf</a:t>
            </a:r>
            <a:r>
              <a:rPr lang="en-US" dirty="0"/>
              <a:t>(xw,m1w,s1w)*prior1</a:t>
            </a:r>
          </a:p>
          <a:p>
            <a:pPr lvl="1"/>
            <a:r>
              <a:rPr lang="en-US" dirty="0" err="1"/>
              <a:t>Px</a:t>
            </a:r>
            <a:r>
              <a:rPr lang="en-US" dirty="0"/>
              <a:t>=num0+num1; %denominator, just a scale factor</a:t>
            </a:r>
          </a:p>
          <a:p>
            <a:pPr lvl="1"/>
            <a:r>
              <a:rPr lang="en-US" dirty="0"/>
              <a:t>posterior0=num0/</a:t>
            </a:r>
            <a:r>
              <a:rPr lang="en-US" dirty="0" err="1"/>
              <a:t>Px</a:t>
            </a:r>
            <a:r>
              <a:rPr lang="en-US" dirty="0"/>
              <a:t>  %0.99685</a:t>
            </a:r>
          </a:p>
          <a:p>
            <a:pPr lvl="1"/>
            <a:r>
              <a:rPr lang="en-US" dirty="0"/>
              <a:t>posterior1=num1/</a:t>
            </a:r>
            <a:r>
              <a:rPr lang="en-US" dirty="0" err="1"/>
              <a:t>Px</a:t>
            </a:r>
            <a:r>
              <a:rPr lang="en-US" dirty="0"/>
              <a:t>  %</a:t>
            </a:r>
            <a:r>
              <a:rPr lang="en-US" dirty="0" smtClean="0"/>
              <a:t>0.0031541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78" y="2603024"/>
            <a:ext cx="28479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7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iid: </a:t>
            </a:r>
            <a:br>
              <a:rPr lang="pt-BR" dirty="0" smtClean="0"/>
            </a:br>
            <a:r>
              <a:rPr lang="pt-BR" dirty="0" smtClean="0"/>
              <a:t>independent and identically distributed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70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When a random vector </a:t>
            </a:r>
            <a:r>
              <a:rPr lang="pt-BR" b="1" dirty="0" smtClean="0"/>
              <a:t>X</a:t>
            </a:r>
            <a:r>
              <a:rPr lang="pt-BR" dirty="0" smtClean="0"/>
              <a:t>=[x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..., x</a:t>
            </a:r>
            <a:r>
              <a:rPr lang="pt-BR" baseline="-25000" dirty="0" smtClean="0"/>
              <a:t>N</a:t>
            </a:r>
            <a:r>
              <a:rPr lang="pt-BR" dirty="0" smtClean="0"/>
              <a:t>] is composed by statistically independente random variables (rv), the likelihood P(X) can be conveniently decomposed as</a:t>
            </a:r>
          </a:p>
          <a:p>
            <a:pPr lvl="1"/>
            <a:r>
              <a:rPr lang="pt-BR" dirty="0" smtClean="0"/>
              <a:t>P(</a:t>
            </a:r>
            <a:r>
              <a:rPr lang="pt-BR" b="1" dirty="0" smtClean="0"/>
              <a:t>X</a:t>
            </a:r>
            <a:r>
              <a:rPr lang="pt-BR" dirty="0" smtClean="0"/>
              <a:t>) = P</a:t>
            </a:r>
            <a:r>
              <a:rPr lang="pt-BR" baseline="-25000" dirty="0" smtClean="0"/>
              <a:t>1</a:t>
            </a:r>
            <a:r>
              <a:rPr lang="pt-BR" dirty="0" smtClean="0"/>
              <a:t>(x</a:t>
            </a:r>
            <a:r>
              <a:rPr lang="pt-BR" baseline="-25000" dirty="0" smtClean="0"/>
              <a:t>1</a:t>
            </a:r>
            <a:r>
              <a:rPr lang="pt-BR" dirty="0" smtClean="0"/>
              <a:t>) P</a:t>
            </a:r>
            <a:r>
              <a:rPr lang="pt-BR" baseline="-25000" dirty="0" smtClean="0"/>
              <a:t>2</a:t>
            </a:r>
            <a:r>
              <a:rPr lang="pt-BR" dirty="0" smtClean="0"/>
              <a:t>(x</a:t>
            </a:r>
            <a:r>
              <a:rPr lang="pt-BR" baseline="-25000" dirty="0" smtClean="0"/>
              <a:t>2</a:t>
            </a:r>
            <a:r>
              <a:rPr lang="pt-BR" dirty="0" smtClean="0"/>
              <a:t>) ... P</a:t>
            </a:r>
            <a:r>
              <a:rPr lang="pt-BR" baseline="-25000" dirty="0" smtClean="0"/>
              <a:t>N</a:t>
            </a:r>
            <a:r>
              <a:rPr lang="pt-BR" dirty="0" smtClean="0"/>
              <a:t>(x</a:t>
            </a:r>
            <a:r>
              <a:rPr lang="pt-BR" baseline="-25000" dirty="0" smtClean="0"/>
              <a:t>N</a:t>
            </a:r>
            <a:r>
              <a:rPr lang="pt-BR" dirty="0" smtClean="0"/>
              <a:t>)</a:t>
            </a:r>
          </a:p>
          <a:p>
            <a:r>
              <a:rPr lang="pt-BR" dirty="0" smtClean="0"/>
              <a:t>If, besides  independen, </a:t>
            </a:r>
            <a:r>
              <a:rPr lang="pt-BR" dirty="0"/>
              <a:t>the rv’s are </a:t>
            </a:r>
            <a:r>
              <a:rPr lang="pt-BR" dirty="0" smtClean="0"/>
              <a:t>obtained from the same distribution, i. e., all distributions </a:t>
            </a:r>
            <a:r>
              <a:rPr lang="pt-BR" dirty="0"/>
              <a:t>P</a:t>
            </a:r>
            <a:r>
              <a:rPr lang="pt-BR" baseline="-25000" dirty="0"/>
              <a:t>1</a:t>
            </a:r>
            <a:r>
              <a:rPr lang="pt-BR" dirty="0" smtClean="0"/>
              <a:t>(.), </a:t>
            </a:r>
            <a:r>
              <a:rPr lang="pt-BR" dirty="0"/>
              <a:t>P</a:t>
            </a:r>
            <a:r>
              <a:rPr lang="pt-BR" baseline="-25000" dirty="0"/>
              <a:t>2</a:t>
            </a:r>
            <a:r>
              <a:rPr lang="pt-BR" dirty="0" smtClean="0"/>
              <a:t>(.), ..., </a:t>
            </a:r>
            <a:r>
              <a:rPr lang="pt-BR" dirty="0"/>
              <a:t>P</a:t>
            </a:r>
            <a:r>
              <a:rPr lang="pt-BR" baseline="-25000" dirty="0"/>
              <a:t>N</a:t>
            </a:r>
            <a:r>
              <a:rPr lang="pt-BR" dirty="0" smtClean="0"/>
              <a:t>(.) are identical, then the rv’s are iid</a:t>
            </a:r>
          </a:p>
          <a:p>
            <a:r>
              <a:rPr lang="pt-BR" dirty="0" smtClean="0"/>
              <a:t>When maximizing (or minimizing) P(</a:t>
            </a:r>
            <a:r>
              <a:rPr lang="pt-BR" b="1" dirty="0" smtClean="0"/>
              <a:t>X</a:t>
            </a:r>
            <a:r>
              <a:rPr lang="pt-BR" dirty="0" smtClean="0"/>
              <a:t>), it is convenient to use log P(</a:t>
            </a:r>
            <a:r>
              <a:rPr lang="pt-BR" b="1" dirty="0" smtClean="0"/>
              <a:t>X</a:t>
            </a:r>
            <a:r>
              <a:rPr lang="pt-BR" dirty="0" smtClean="0"/>
              <a:t>) instead because it allows the use of summations instead of products</a:t>
            </a:r>
          </a:p>
          <a:p>
            <a:pPr lvl="1"/>
            <a:r>
              <a:rPr lang="pt-BR" dirty="0" smtClean="0"/>
              <a:t>The log is monotonic, so the arguments / parameters that maximize P(</a:t>
            </a:r>
            <a:r>
              <a:rPr lang="pt-BR" b="1" dirty="0" smtClean="0"/>
              <a:t>X</a:t>
            </a:r>
            <a:r>
              <a:rPr lang="pt-BR" dirty="0"/>
              <a:t>) </a:t>
            </a:r>
            <a:r>
              <a:rPr lang="pt-BR" dirty="0" smtClean="0"/>
              <a:t>are the same ones that maximize log </a:t>
            </a:r>
            <a:r>
              <a:rPr lang="pt-BR" dirty="0"/>
              <a:t>P(</a:t>
            </a:r>
            <a:r>
              <a:rPr lang="pt-BR" b="1" dirty="0"/>
              <a:t>X</a:t>
            </a:r>
            <a:r>
              <a:rPr lang="pt-BR" dirty="0"/>
              <a:t>) </a:t>
            </a:r>
            <a:endParaRPr lang="pt-BR" dirty="0" smtClean="0"/>
          </a:p>
          <a:p>
            <a:pPr lvl="1"/>
            <a:r>
              <a:rPr lang="pt-BR" dirty="0" smtClean="0"/>
              <a:t>We then often decide based on the </a:t>
            </a:r>
            <a:r>
              <a:rPr lang="pt-BR" dirty="0" smtClean="0">
                <a:solidFill>
                  <a:srgbClr val="FF0000"/>
                </a:solidFill>
              </a:rPr>
              <a:t>log-likelihood</a:t>
            </a:r>
            <a:r>
              <a:rPr lang="pt-BR" dirty="0" smtClean="0"/>
              <a:t> function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Maximum likelihood estimation (MLE)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>
            <a:normAutofit/>
          </a:bodyPr>
          <a:lstStyle/>
          <a:p>
            <a:r>
              <a:rPr lang="pt-BR" dirty="0" smtClean="0"/>
              <a:t>Several applications require “parameter estimation”</a:t>
            </a:r>
          </a:p>
          <a:p>
            <a:pPr lvl="1"/>
            <a:r>
              <a:rPr lang="pt-BR" dirty="0" smtClean="0"/>
              <a:t>There are many methods (least-squares, MLE, etc.)</a:t>
            </a:r>
          </a:p>
          <a:p>
            <a:r>
              <a:rPr lang="pt-BR" dirty="0" smtClean="0"/>
              <a:t>MLE: aims at finding the parameters that maximize a given likelihood of a given data. It is cast in a probabilistic framework</a:t>
            </a:r>
          </a:p>
          <a:p>
            <a:pPr lvl="1"/>
            <a:r>
              <a:rPr lang="pt-BR" dirty="0"/>
              <a:t>In telecom we want to find the transmitted </a:t>
            </a:r>
            <a:r>
              <a:rPr lang="pt-BR" dirty="0" smtClean="0"/>
              <a:t>bits </a:t>
            </a:r>
            <a:r>
              <a:rPr lang="pt-BR" dirty="0"/>
              <a:t>(ML decoding) </a:t>
            </a:r>
            <a:r>
              <a:rPr lang="pt-BR" dirty="0" smtClean="0"/>
              <a:t>not model parameters but </a:t>
            </a:r>
            <a:r>
              <a:rPr lang="pt-BR" dirty="0"/>
              <a:t>it has strong similarities with </a:t>
            </a:r>
            <a:r>
              <a:rPr lang="pt-BR" dirty="0" smtClean="0"/>
              <a:t>MLE</a:t>
            </a:r>
          </a:p>
          <a:p>
            <a:r>
              <a:rPr lang="pt-BR" dirty="0" smtClean="0"/>
              <a:t>Examples of MLE:</a:t>
            </a:r>
          </a:p>
          <a:p>
            <a:pPr lvl="1"/>
            <a:r>
              <a:rPr lang="en-US" dirty="0"/>
              <a:t>MLE of a Bernoulli </a:t>
            </a:r>
            <a:r>
              <a:rPr lang="en-US" dirty="0" smtClean="0"/>
              <a:t>B(</a:t>
            </a:r>
            <a:r>
              <a:rPr lang="en-US" i="1" dirty="0" smtClean="0"/>
              <a:t>p</a:t>
            </a:r>
            <a:r>
              <a:rPr lang="en-US" dirty="0" smtClean="0"/>
              <a:t>) random </a:t>
            </a:r>
            <a:r>
              <a:rPr lang="en-US" dirty="0"/>
              <a:t>variable (coin </a:t>
            </a:r>
            <a:r>
              <a:rPr lang="en-US" dirty="0" smtClean="0"/>
              <a:t>flips, </a:t>
            </a:r>
            <a:r>
              <a:rPr lang="en-US" i="1" dirty="0" smtClean="0"/>
              <a:t>p</a:t>
            </a:r>
            <a:r>
              <a:rPr lang="en-US" dirty="0" smtClean="0"/>
              <a:t> is the probability of “head”). Given </a:t>
            </a:r>
            <a:r>
              <a:rPr lang="en-US" i="1" dirty="0"/>
              <a:t>N</a:t>
            </a:r>
            <a:r>
              <a:rPr lang="en-US" dirty="0"/>
              <a:t> flips of the coin, the MLE of </a:t>
            </a:r>
            <a:r>
              <a:rPr lang="en-US" dirty="0" smtClean="0"/>
              <a:t>p is </a:t>
            </a:r>
            <a:r>
              <a:rPr lang="en-US" i="1" dirty="0" smtClean="0"/>
              <a:t>p</a:t>
            </a:r>
            <a:r>
              <a:rPr lang="en-US" dirty="0" smtClean="0"/>
              <a:t>= </a:t>
            </a:r>
            <a:r>
              <a:rPr lang="en-US" i="1" dirty="0" smtClean="0"/>
              <a:t>H</a:t>
            </a:r>
            <a:r>
              <a:rPr lang="en-US" dirty="0" smtClean="0"/>
              <a:t> / </a:t>
            </a:r>
            <a:r>
              <a:rPr lang="en-US" i="1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H</a:t>
            </a:r>
            <a:r>
              <a:rPr lang="en-US" dirty="0" smtClean="0"/>
              <a:t> is the </a:t>
            </a:r>
            <a:r>
              <a:rPr lang="en-US" dirty="0"/>
              <a:t>“number of heads</a:t>
            </a:r>
            <a:r>
              <a:rPr lang="en-US" dirty="0" smtClean="0"/>
              <a:t>” in the </a:t>
            </a:r>
            <a:r>
              <a:rPr lang="en-US" i="1" dirty="0" smtClean="0"/>
              <a:t>N</a:t>
            </a:r>
            <a:r>
              <a:rPr lang="en-US" dirty="0" smtClean="0"/>
              <a:t> flips.</a:t>
            </a:r>
          </a:p>
          <a:p>
            <a:pPr lvl="1"/>
            <a:r>
              <a:rPr lang="pt-BR" dirty="0"/>
              <a:t>MLE for univariate Gaussian </a:t>
            </a:r>
            <a:r>
              <a:rPr lang="pt-BR" dirty="0" smtClean="0"/>
              <a:t>mean of </a:t>
            </a:r>
            <a:r>
              <a:rPr lang="pt-BR" i="1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, </a:t>
            </a:r>
            <a:r>
              <a:rPr lang="pt-BR" i="1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, ..., </a:t>
            </a:r>
            <a:r>
              <a:rPr lang="pt-BR" i="1" dirty="0" smtClean="0"/>
              <a:t>X</a:t>
            </a:r>
            <a:r>
              <a:rPr lang="pt-BR" i="1" baseline="-25000" dirty="0" smtClean="0"/>
              <a:t>n</a:t>
            </a:r>
            <a:r>
              <a:rPr lang="pt-BR" dirty="0" smtClean="0"/>
              <a:t> is the sample average: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03" y="5912557"/>
            <a:ext cx="1840886" cy="94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5660" y="6209503"/>
            <a:ext cx="375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For proofs of the two examples, see e.g.</a:t>
            </a:r>
            <a:br>
              <a:rPr lang="pt-BR" sz="1200" dirty="0" smtClean="0"/>
            </a:br>
            <a:r>
              <a:rPr lang="pt-BR" sz="1200" dirty="0" smtClean="0"/>
              <a:t>https</a:t>
            </a:r>
            <a:r>
              <a:rPr lang="pt-BR" sz="1200" dirty="0"/>
              <a:t>://onlinecourses.science.psu.edu/stat414/node/191</a:t>
            </a:r>
          </a:p>
        </p:txBody>
      </p:sp>
    </p:spTree>
    <p:extLst>
      <p:ext uri="{BB962C8B-B14F-4D97-AF65-F5344CB8AC3E}">
        <p14:creationId xmlns:p14="http://schemas.microsoft.com/office/powerpoint/2010/main" val="10505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38" y="5823326"/>
            <a:ext cx="6019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Memoryless channels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41" y="188910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AWGN, BSC and other memoryless channels simplify the math because the output at instant </a:t>
            </a:r>
            <a:r>
              <a:rPr lang="pt-BR" i="1" dirty="0" smtClean="0"/>
              <a:t>t</a:t>
            </a:r>
            <a:r>
              <a:rPr lang="pt-BR" dirty="0" smtClean="0"/>
              <a:t> depends only on the input at </a:t>
            </a:r>
            <a:r>
              <a:rPr lang="pt-BR" i="1" dirty="0" smtClean="0"/>
              <a:t>t</a:t>
            </a:r>
          </a:p>
          <a:p>
            <a:r>
              <a:rPr lang="pt-BR" dirty="0" smtClean="0"/>
              <a:t>Assume the output of a memoryless channel is the sequence </a:t>
            </a:r>
            <a:r>
              <a:rPr lang="pt-BR" b="1" dirty="0" smtClean="0"/>
              <a:t>Y</a:t>
            </a:r>
            <a:r>
              <a:rPr lang="pt-BR" dirty="0" smtClean="0"/>
              <a:t>=y</a:t>
            </a:r>
            <a:r>
              <a:rPr lang="pt-BR" baseline="-25000" dirty="0" smtClean="0"/>
              <a:t>1</a:t>
            </a:r>
            <a:r>
              <a:rPr lang="pt-BR" dirty="0" smtClean="0"/>
              <a:t>, y</a:t>
            </a:r>
            <a:r>
              <a:rPr lang="pt-BR" baseline="-25000" dirty="0" smtClean="0"/>
              <a:t>2</a:t>
            </a:r>
            <a:r>
              <a:rPr lang="pt-BR" dirty="0" smtClean="0"/>
              <a:t> when the input is </a:t>
            </a:r>
            <a:r>
              <a:rPr lang="pt-BR" b="1" dirty="0" smtClean="0"/>
              <a:t>X</a:t>
            </a:r>
            <a:r>
              <a:rPr lang="pt-BR" dirty="0" smtClean="0"/>
              <a:t>=x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the probability P(</a:t>
            </a:r>
            <a:r>
              <a:rPr lang="pt-BR" b="1" dirty="0" smtClean="0"/>
              <a:t>Y</a:t>
            </a:r>
            <a:r>
              <a:rPr lang="pt-BR" dirty="0" smtClean="0"/>
              <a:t>/</a:t>
            </a:r>
            <a:r>
              <a:rPr lang="pt-BR" b="1" dirty="0" smtClean="0"/>
              <a:t>X</a:t>
            </a:r>
            <a:r>
              <a:rPr lang="pt-BR" dirty="0" smtClean="0"/>
              <a:t>) can be written as</a:t>
            </a:r>
          </a:p>
          <a:p>
            <a:pPr lvl="1"/>
            <a:r>
              <a:rPr lang="pt-BR" dirty="0" smtClean="0"/>
              <a:t>P(</a:t>
            </a:r>
            <a:r>
              <a:rPr lang="pt-BR" b="1" dirty="0" smtClean="0"/>
              <a:t>Y</a:t>
            </a:r>
            <a:r>
              <a:rPr lang="pt-BR" dirty="0" smtClean="0"/>
              <a:t>/</a:t>
            </a:r>
            <a:r>
              <a:rPr lang="pt-BR" b="1" dirty="0" smtClean="0"/>
              <a:t>X</a:t>
            </a:r>
            <a:r>
              <a:rPr lang="pt-BR" dirty="0" smtClean="0"/>
              <a:t>) = </a:t>
            </a:r>
            <a:r>
              <a:rPr lang="pt-BR" dirty="0" smtClean="0"/>
              <a:t>P(y</a:t>
            </a:r>
            <a:r>
              <a:rPr lang="pt-BR" baseline="-25000" dirty="0" smtClean="0"/>
              <a:t>1 </a:t>
            </a:r>
            <a:r>
              <a:rPr lang="pt-BR" dirty="0"/>
              <a:t>/ x</a:t>
            </a:r>
            <a:r>
              <a:rPr lang="pt-BR" baseline="-25000" dirty="0"/>
              <a:t>1</a:t>
            </a:r>
            <a:r>
              <a:rPr lang="pt-BR" dirty="0"/>
              <a:t>) P(y</a:t>
            </a:r>
            <a:r>
              <a:rPr lang="pt-BR" baseline="-25000" dirty="0"/>
              <a:t>2</a:t>
            </a:r>
            <a:r>
              <a:rPr lang="pt-BR" dirty="0"/>
              <a:t> / x</a:t>
            </a:r>
            <a:r>
              <a:rPr lang="pt-BR" baseline="-25000" dirty="0"/>
              <a:t>2</a:t>
            </a:r>
            <a:r>
              <a:rPr lang="pt-BR" dirty="0"/>
              <a:t>)    because the channel is memoryless</a:t>
            </a:r>
            <a:endParaRPr lang="pt-BR" dirty="0" smtClean="0"/>
          </a:p>
          <a:p>
            <a:pPr lvl="1"/>
            <a:r>
              <a:rPr lang="pt-BR" dirty="0" smtClean="0"/>
              <a:t>Note that P(</a:t>
            </a:r>
            <a:r>
              <a:rPr lang="pt-BR" b="1" dirty="0" smtClean="0"/>
              <a:t>Y</a:t>
            </a:r>
            <a:r>
              <a:rPr lang="pt-BR" dirty="0" smtClean="0"/>
              <a:t>) </a:t>
            </a:r>
            <a:r>
              <a:rPr lang="pt-BR" dirty="0"/>
              <a:t>= </a:t>
            </a:r>
            <a:r>
              <a:rPr lang="pt-BR" dirty="0" smtClean="0"/>
              <a:t>P(y</a:t>
            </a:r>
            <a:r>
              <a:rPr lang="pt-BR" baseline="-25000" dirty="0" smtClean="0"/>
              <a:t>1</a:t>
            </a:r>
            <a:r>
              <a:rPr lang="pt-BR" dirty="0"/>
              <a:t>) </a:t>
            </a:r>
            <a:r>
              <a:rPr lang="pt-BR" dirty="0" smtClean="0"/>
              <a:t>P(y</a:t>
            </a:r>
            <a:r>
              <a:rPr lang="pt-BR" baseline="-25000" dirty="0" smtClean="0"/>
              <a:t>2</a:t>
            </a:r>
            <a:r>
              <a:rPr lang="pt-BR" dirty="0"/>
              <a:t>) ... </a:t>
            </a:r>
            <a:r>
              <a:rPr lang="pt-BR" dirty="0" smtClean="0"/>
              <a:t>P(y</a:t>
            </a:r>
            <a:r>
              <a:rPr lang="pt-BR" baseline="-25000" dirty="0" smtClean="0"/>
              <a:t>N</a:t>
            </a:r>
            <a:r>
              <a:rPr lang="pt-BR" dirty="0" smtClean="0"/>
              <a:t>) requires y</a:t>
            </a:r>
            <a:r>
              <a:rPr lang="pt-BR" baseline="-25000" dirty="0" smtClean="0"/>
              <a:t>i</a:t>
            </a:r>
            <a:r>
              <a:rPr lang="pt-BR" dirty="0" smtClean="0"/>
              <a:t> to be iid, but the equation </a:t>
            </a:r>
            <a:r>
              <a:rPr lang="pt-BR" dirty="0"/>
              <a:t>P(</a:t>
            </a:r>
            <a:r>
              <a:rPr lang="pt-BR" b="1" dirty="0"/>
              <a:t>Y</a:t>
            </a:r>
            <a:r>
              <a:rPr lang="pt-BR" dirty="0"/>
              <a:t>/</a:t>
            </a:r>
            <a:r>
              <a:rPr lang="pt-BR" b="1" dirty="0"/>
              <a:t>X</a:t>
            </a:r>
            <a:r>
              <a:rPr lang="pt-BR" dirty="0"/>
              <a:t>) = P(y</a:t>
            </a:r>
            <a:r>
              <a:rPr lang="pt-BR" baseline="-25000" dirty="0"/>
              <a:t>1 </a:t>
            </a:r>
            <a:r>
              <a:rPr lang="pt-BR" dirty="0"/>
              <a:t>/ x</a:t>
            </a:r>
            <a:r>
              <a:rPr lang="pt-BR" baseline="-25000" dirty="0"/>
              <a:t>1</a:t>
            </a:r>
            <a:r>
              <a:rPr lang="pt-BR" dirty="0"/>
              <a:t>) P(y</a:t>
            </a:r>
            <a:r>
              <a:rPr lang="pt-BR" baseline="-25000" dirty="0"/>
              <a:t>2</a:t>
            </a:r>
            <a:r>
              <a:rPr lang="pt-BR" dirty="0"/>
              <a:t> / x</a:t>
            </a:r>
            <a:r>
              <a:rPr lang="pt-BR" baseline="-25000" dirty="0"/>
              <a:t>2</a:t>
            </a:r>
            <a:r>
              <a:rPr lang="pt-BR" dirty="0"/>
              <a:t>) </a:t>
            </a:r>
            <a:r>
              <a:rPr lang="pt-BR" dirty="0" smtClean="0"/>
              <a:t>is valid even if </a:t>
            </a:r>
            <a:r>
              <a:rPr lang="pt-BR" dirty="0"/>
              <a:t>y</a:t>
            </a:r>
            <a:r>
              <a:rPr lang="pt-BR" baseline="-25000" dirty="0"/>
              <a:t>i</a:t>
            </a:r>
            <a:r>
              <a:rPr lang="pt-BR" dirty="0"/>
              <a:t> </a:t>
            </a:r>
            <a:r>
              <a:rPr lang="pt-BR" dirty="0" smtClean="0"/>
              <a:t>are </a:t>
            </a:r>
            <a:r>
              <a:rPr lang="pt-BR" b="1" dirty="0" smtClean="0">
                <a:solidFill>
                  <a:srgbClr val="FF0000"/>
                </a:solidFill>
              </a:rPr>
              <a:t>not </a:t>
            </a:r>
            <a:r>
              <a:rPr lang="pt-BR" dirty="0" smtClean="0"/>
              <a:t>independent, because given x</a:t>
            </a:r>
            <a:r>
              <a:rPr lang="pt-BR" baseline="-25000" dirty="0" smtClean="0"/>
              <a:t>i</a:t>
            </a:r>
            <a:r>
              <a:rPr lang="pt-BR" dirty="0" smtClean="0"/>
              <a:t> and a memoryless channel, y</a:t>
            </a:r>
            <a:r>
              <a:rPr lang="pt-BR" baseline="-25000" dirty="0" smtClean="0"/>
              <a:t>i</a:t>
            </a:r>
            <a:r>
              <a:rPr lang="pt-BR" dirty="0" smtClean="0"/>
              <a:t> does not depend on inputs and outputs at “time” different than i</a:t>
            </a:r>
            <a:endParaRPr lang="pt-BR" dirty="0" smtClean="0"/>
          </a:p>
          <a:p>
            <a:r>
              <a:rPr lang="pt-BR" dirty="0" smtClean="0"/>
              <a:t>Example, assume </a:t>
            </a:r>
            <a:r>
              <a:rPr lang="pt-BR" b="1" dirty="0" smtClean="0"/>
              <a:t>Z</a:t>
            </a:r>
            <a:r>
              <a:rPr lang="pt-BR" dirty="0" smtClean="0"/>
              <a:t> and </a:t>
            </a:r>
            <a:r>
              <a:rPr lang="pt-BR" b="1" dirty="0" smtClean="0"/>
              <a:t>U</a:t>
            </a:r>
            <a:r>
              <a:rPr lang="pt-BR" baseline="30000" dirty="0" smtClean="0"/>
              <a:t>(m)</a:t>
            </a:r>
            <a:r>
              <a:rPr lang="pt-BR" dirty="0" smtClean="0"/>
              <a:t> are the output and input sequences of a </a:t>
            </a:r>
            <a:r>
              <a:rPr lang="pt-BR" dirty="0" smtClean="0"/>
              <a:t>BSC, being </a:t>
            </a:r>
            <a:r>
              <a:rPr lang="pt-BR" dirty="0" smtClean="0"/>
              <a:t>composed </a:t>
            </a:r>
            <a:r>
              <a:rPr lang="pt-BR" dirty="0"/>
              <a:t>by words </a:t>
            </a:r>
            <a:r>
              <a:rPr lang="pt-BR" i="1" dirty="0"/>
              <a:t>Z</a:t>
            </a:r>
            <a:r>
              <a:rPr lang="pt-BR" i="1" baseline="-25000" dirty="0"/>
              <a:t>i</a:t>
            </a:r>
            <a:r>
              <a:rPr lang="pt-BR" dirty="0"/>
              <a:t> and </a:t>
            </a:r>
            <a:r>
              <a:rPr lang="pt-BR" i="1" dirty="0"/>
              <a:t>U</a:t>
            </a:r>
            <a:r>
              <a:rPr lang="pt-BR" i="1" baseline="-25000" dirty="0"/>
              <a:t>i</a:t>
            </a:r>
            <a:r>
              <a:rPr lang="pt-BR" baseline="30000" dirty="0"/>
              <a:t>(</a:t>
            </a:r>
            <a:r>
              <a:rPr lang="pt-BR" i="1" baseline="30000" dirty="0"/>
              <a:t>m</a:t>
            </a:r>
            <a:r>
              <a:rPr lang="pt-BR" baseline="30000" dirty="0"/>
              <a:t>)</a:t>
            </a:r>
            <a:r>
              <a:rPr lang="pt-BR" dirty="0"/>
              <a:t>, </a:t>
            </a:r>
            <a:r>
              <a:rPr lang="pt-BR" dirty="0" smtClean="0"/>
              <a:t>respectively, each </a:t>
            </a:r>
            <a:r>
              <a:rPr lang="pt-BR" dirty="0"/>
              <a:t>with </a:t>
            </a:r>
            <a:r>
              <a:rPr lang="pt-BR" i="1" dirty="0"/>
              <a:t>n</a:t>
            </a:r>
            <a:r>
              <a:rPr lang="pt-BR" dirty="0"/>
              <a:t> bits </a:t>
            </a:r>
            <a:r>
              <a:rPr lang="pt-BR" i="1" dirty="0"/>
              <a:t>z</a:t>
            </a:r>
            <a:r>
              <a:rPr lang="pt-BR" i="1" baseline="-25000" dirty="0"/>
              <a:t>ji</a:t>
            </a:r>
            <a:r>
              <a:rPr lang="pt-BR" dirty="0"/>
              <a:t> and </a:t>
            </a:r>
            <a:r>
              <a:rPr lang="pt-BR" i="1" dirty="0"/>
              <a:t>u</a:t>
            </a:r>
            <a:r>
              <a:rPr lang="pt-BR" i="1" baseline="-25000" dirty="0"/>
              <a:t>ji</a:t>
            </a:r>
            <a:r>
              <a:rPr lang="pt-BR" baseline="30000" dirty="0"/>
              <a:t>(</a:t>
            </a:r>
            <a:r>
              <a:rPr lang="pt-BR" i="1" baseline="30000" dirty="0"/>
              <a:t>m</a:t>
            </a:r>
            <a:r>
              <a:rPr lang="pt-BR" baseline="30000" dirty="0"/>
              <a:t>)</a:t>
            </a:r>
            <a:r>
              <a:rPr lang="pt-BR" dirty="0"/>
              <a:t>. </a:t>
            </a:r>
            <a:r>
              <a:rPr lang="pt-BR" dirty="0" smtClean="0"/>
              <a:t>The </a:t>
            </a:r>
            <a:r>
              <a:rPr lang="pt-BR" dirty="0"/>
              <a:t>superscript </a:t>
            </a:r>
            <a:r>
              <a:rPr lang="pt-BR" i="1" dirty="0"/>
              <a:t>m</a:t>
            </a:r>
            <a:r>
              <a:rPr lang="pt-BR" dirty="0"/>
              <a:t> indicates the codeword </a:t>
            </a:r>
            <a:r>
              <a:rPr lang="pt-BR" b="1" dirty="0"/>
              <a:t>U</a:t>
            </a:r>
            <a:r>
              <a:rPr lang="pt-BR" dirty="0"/>
              <a:t> depends on information bits </a:t>
            </a:r>
            <a:r>
              <a:rPr lang="pt-BR" i="1" dirty="0"/>
              <a:t>m</a:t>
            </a:r>
            <a:r>
              <a:rPr lang="pt-BR" dirty="0"/>
              <a:t>. </a:t>
            </a:r>
            <a:r>
              <a:rPr lang="pt-BR" dirty="0" smtClean="0"/>
              <a:t>T</a:t>
            </a:r>
            <a:r>
              <a:rPr lang="pt-BR" dirty="0" smtClean="0"/>
              <a:t>he convolutional code output </a:t>
            </a:r>
            <a:r>
              <a:rPr lang="pt-BR" b="1" dirty="0" smtClean="0"/>
              <a:t>U is </a:t>
            </a:r>
            <a:r>
              <a:rPr lang="pt-BR" dirty="0" smtClean="0">
                <a:solidFill>
                  <a:srgbClr val="FF0000"/>
                </a:solidFill>
              </a:rPr>
              <a:t>not</a:t>
            </a:r>
            <a:r>
              <a:rPr lang="pt-BR" dirty="0" smtClean="0"/>
              <a:t> formed by iid </a:t>
            </a:r>
            <a:r>
              <a:rPr lang="pt-BR" dirty="0"/>
              <a:t>codewords </a:t>
            </a:r>
            <a:r>
              <a:rPr lang="pt-BR" dirty="0" smtClean="0"/>
              <a:t>(hence, </a:t>
            </a:r>
            <a:r>
              <a:rPr lang="pt-BR" b="1" dirty="0"/>
              <a:t>Z</a:t>
            </a:r>
            <a:r>
              <a:rPr lang="pt-BR" dirty="0"/>
              <a:t> </a:t>
            </a:r>
            <a:r>
              <a:rPr lang="pt-BR" dirty="0" smtClean="0"/>
              <a:t>is </a:t>
            </a:r>
            <a:r>
              <a:rPr lang="pt-BR" dirty="0" smtClean="0">
                <a:solidFill>
                  <a:srgbClr val="FF0000"/>
                </a:solidFill>
              </a:rPr>
              <a:t>not </a:t>
            </a:r>
            <a:r>
              <a:rPr lang="pt-BR" dirty="0" smtClean="0"/>
              <a:t>formed by iid words). In spite of </a:t>
            </a:r>
            <a:r>
              <a:rPr lang="pt-BR" dirty="0" smtClean="0">
                <a:solidFill>
                  <a:srgbClr val="FF0000"/>
                </a:solidFill>
              </a:rPr>
              <a:t>not</a:t>
            </a:r>
            <a:r>
              <a:rPr lang="pt-BR" dirty="0" smtClean="0"/>
              <a:t> being iid, because the channel is memoryless, </a:t>
            </a:r>
            <a:r>
              <a:rPr lang="pt-BR" dirty="0" smtClean="0"/>
              <a:t>ML sequence decoding can use: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pt-BR"/>
              <a:t>Lecture 10</a:t>
            </a:r>
          </a:p>
        </p:txBody>
      </p:sp>
      <p:sp>
        <p:nvSpPr>
          <p:cNvPr id="819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152400"/>
            <a:ext cx="10363200" cy="63917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smtClean="0"/>
              <a:t>Two decision criteria for sequence detection</a:t>
            </a:r>
            <a:endParaRPr lang="en-GB" altLang="pt-BR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1200" y="805218"/>
            <a:ext cx="10566400" cy="5292370"/>
          </a:xfrm>
        </p:spPr>
        <p:txBody>
          <a:bodyPr/>
          <a:lstStyle/>
          <a:p>
            <a:r>
              <a:rPr lang="pt-BR" altLang="pt-BR" dirty="0"/>
              <a:t>Maximum likelihood (ML): max P(</a:t>
            </a:r>
            <a:r>
              <a:rPr lang="pt-BR" altLang="pt-BR" b="1" dirty="0"/>
              <a:t>Z</a:t>
            </a:r>
            <a:r>
              <a:rPr lang="pt-BR" altLang="pt-BR" dirty="0"/>
              <a:t> / </a:t>
            </a:r>
            <a:r>
              <a:rPr lang="pt-BR" altLang="pt-BR" b="1" dirty="0"/>
              <a:t>U</a:t>
            </a:r>
            <a:r>
              <a:rPr lang="pt-BR" altLang="pt-BR" dirty="0"/>
              <a:t>)</a:t>
            </a:r>
          </a:p>
          <a:p>
            <a:r>
              <a:rPr lang="pt-BR" altLang="pt-BR" dirty="0"/>
              <a:t>Maximum a posteriori (MAP): max P(</a:t>
            </a:r>
            <a:r>
              <a:rPr lang="pt-BR" altLang="pt-BR" b="1" dirty="0"/>
              <a:t>U</a:t>
            </a:r>
            <a:r>
              <a:rPr lang="pt-BR" altLang="pt-BR" dirty="0"/>
              <a:t> / </a:t>
            </a:r>
            <a:r>
              <a:rPr lang="pt-BR" altLang="pt-BR" b="1" dirty="0"/>
              <a:t>Z</a:t>
            </a:r>
            <a:r>
              <a:rPr lang="pt-BR" altLang="pt-BR" dirty="0"/>
              <a:t>)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711200" y="1905000"/>
            <a:ext cx="1524000" cy="685800"/>
          </a:xfrm>
          <a:prstGeom prst="rect">
            <a:avLst/>
          </a:prstGeom>
          <a:noFill/>
          <a:ln w="28440" cap="sq">
            <a:solidFill>
              <a:srgbClr val="66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101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1pPr>
            <a:lvl2pPr eaLnBrk="0" hangingPunct="0">
              <a:lnSpc>
                <a:spcPct val="101000"/>
              </a:lnSpc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2pPr>
            <a:lvl3pPr eaLnBrk="0" hangingPunct="0">
              <a:lnSpc>
                <a:spcPct val="101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3pPr>
            <a:lvl4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4pPr>
            <a:lvl5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Information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source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860800" y="1905000"/>
            <a:ext cx="2133600" cy="685800"/>
          </a:xfrm>
          <a:prstGeom prst="rect">
            <a:avLst/>
          </a:prstGeom>
          <a:noFill/>
          <a:ln w="28440" cap="sq">
            <a:solidFill>
              <a:srgbClr val="66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101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1pPr>
            <a:lvl2pPr eaLnBrk="0" hangingPunct="0">
              <a:lnSpc>
                <a:spcPct val="101000"/>
              </a:lnSpc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2pPr>
            <a:lvl3pPr eaLnBrk="0" hangingPunct="0">
              <a:lnSpc>
                <a:spcPct val="101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3pPr>
            <a:lvl4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4pPr>
            <a:lvl5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Rate 1/n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Conv. encoder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7620000" y="1905000"/>
            <a:ext cx="2133600" cy="685800"/>
          </a:xfrm>
          <a:prstGeom prst="rect">
            <a:avLst/>
          </a:prstGeom>
          <a:noFill/>
          <a:ln w="28440" cap="sq">
            <a:solidFill>
              <a:srgbClr val="66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101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1pPr>
            <a:lvl2pPr eaLnBrk="0" hangingPunct="0">
              <a:lnSpc>
                <a:spcPct val="101000"/>
              </a:lnSpc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2pPr>
            <a:lvl3pPr eaLnBrk="0" hangingPunct="0">
              <a:lnSpc>
                <a:spcPct val="101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3pPr>
            <a:lvl4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4pPr>
            <a:lvl5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Modulator</a:t>
            </a:r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2235200" y="2209800"/>
            <a:ext cx="16256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5994400" y="2209800"/>
            <a:ext cx="16256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3" name="AutoShape 8"/>
          <p:cNvSpPr>
            <a:spLocks noChangeArrowheads="1"/>
          </p:cNvSpPr>
          <p:nvPr/>
        </p:nvSpPr>
        <p:spPr bwMode="auto">
          <a:xfrm>
            <a:off x="10464800" y="2667000"/>
            <a:ext cx="508000" cy="228600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cxnSp>
        <p:nvCxnSpPr>
          <p:cNvPr id="8204" name="AutoShape 9"/>
          <p:cNvCxnSpPr>
            <a:cxnSpLocks noChangeShapeType="1"/>
            <a:stCxn id="8200" idx="3"/>
            <a:endCxn id="8203" idx="0"/>
          </p:cNvCxnSpPr>
          <p:nvPr/>
        </p:nvCxnSpPr>
        <p:spPr bwMode="auto">
          <a:xfrm>
            <a:off x="9753600" y="2247900"/>
            <a:ext cx="965200" cy="419100"/>
          </a:xfrm>
          <a:prstGeom prst="bentConnector2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711200" y="4343400"/>
            <a:ext cx="1524000" cy="685800"/>
          </a:xfrm>
          <a:prstGeom prst="rect">
            <a:avLst/>
          </a:prstGeom>
          <a:noFill/>
          <a:ln w="28440" cap="sq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101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1pPr>
            <a:lvl2pPr eaLnBrk="0" hangingPunct="0">
              <a:lnSpc>
                <a:spcPct val="101000"/>
              </a:lnSpc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2pPr>
            <a:lvl3pPr eaLnBrk="0" hangingPunct="0">
              <a:lnSpc>
                <a:spcPct val="101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3pPr>
            <a:lvl4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4pPr>
            <a:lvl5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Information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sink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3860800" y="4343400"/>
            <a:ext cx="2133600" cy="685800"/>
          </a:xfrm>
          <a:prstGeom prst="rect">
            <a:avLst/>
          </a:prstGeom>
          <a:noFill/>
          <a:ln w="28440" cap="sq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101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1pPr>
            <a:lvl2pPr eaLnBrk="0" hangingPunct="0">
              <a:lnSpc>
                <a:spcPct val="101000"/>
              </a:lnSpc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2pPr>
            <a:lvl3pPr eaLnBrk="0" hangingPunct="0">
              <a:lnSpc>
                <a:spcPct val="101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3pPr>
            <a:lvl4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4pPr>
            <a:lvl5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Rate 1/n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Conv. decoder</a:t>
            </a:r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2235200" y="4648200"/>
            <a:ext cx="16256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5994400" y="4648200"/>
            <a:ext cx="16256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7620000" y="4343400"/>
            <a:ext cx="2133600" cy="685800"/>
          </a:xfrm>
          <a:prstGeom prst="rect">
            <a:avLst/>
          </a:prstGeom>
          <a:noFill/>
          <a:ln w="28440" cap="sq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101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1pPr>
            <a:lvl2pPr eaLnBrk="0" hangingPunct="0">
              <a:lnSpc>
                <a:spcPct val="101000"/>
              </a:lnSpc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2pPr>
            <a:lvl3pPr eaLnBrk="0" hangingPunct="0">
              <a:lnSpc>
                <a:spcPct val="101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3pPr>
            <a:lvl4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4pPr>
            <a:lvl5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800">
                <a:latin typeface="Times New Roman" pitchFamily="18" charset="0"/>
              </a:rPr>
              <a:t>Demodulator</a:t>
            </a:r>
          </a:p>
        </p:txBody>
      </p:sp>
      <p:sp>
        <p:nvSpPr>
          <p:cNvPr id="8210" name="AutoShape 15"/>
          <p:cNvSpPr>
            <a:spLocks noChangeArrowheads="1"/>
          </p:cNvSpPr>
          <p:nvPr/>
        </p:nvSpPr>
        <p:spPr bwMode="auto">
          <a:xfrm flipV="1">
            <a:off x="10464800" y="4114800"/>
            <a:ext cx="508000" cy="228600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cxnSp>
        <p:nvCxnSpPr>
          <p:cNvPr id="8211" name="AutoShape 16"/>
          <p:cNvCxnSpPr>
            <a:cxnSpLocks noChangeShapeType="1"/>
            <a:stCxn id="8210" idx="0"/>
            <a:endCxn id="8209" idx="3"/>
          </p:cNvCxnSpPr>
          <p:nvPr/>
        </p:nvCxnSpPr>
        <p:spPr bwMode="auto">
          <a:xfrm rot="5400000">
            <a:off x="10064751" y="4030134"/>
            <a:ext cx="342900" cy="969433"/>
          </a:xfrm>
          <a:prstGeom prst="bentConnector2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8212" name="Object 17"/>
          <p:cNvGraphicFramePr>
            <a:graphicFrameLocks noChangeAspect="1"/>
          </p:cNvGraphicFramePr>
          <p:nvPr/>
        </p:nvGraphicFramePr>
        <p:xfrm>
          <a:off x="1727200" y="2667001"/>
          <a:ext cx="297391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r:id="rId4" imgW="1444876" imgH="444454" progId="">
                  <p:embed/>
                </p:oleObj>
              </mc:Choice>
              <mc:Fallback>
                <p:oleObj r:id="rId4" imgW="1444876" imgH="44445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667001"/>
                        <a:ext cx="297391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18"/>
          <p:cNvGraphicFramePr>
            <a:graphicFrameLocks noChangeAspect="1"/>
          </p:cNvGraphicFramePr>
          <p:nvPr/>
        </p:nvGraphicFramePr>
        <p:xfrm>
          <a:off x="5653618" y="2590800"/>
          <a:ext cx="3693583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r:id="rId6" imgW="1640543" imgH="1042952" progId="">
                  <p:embed/>
                </p:oleObj>
              </mc:Choice>
              <mc:Fallback>
                <p:oleObj r:id="rId6" imgW="1640543" imgH="10429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618" y="2590800"/>
                        <a:ext cx="3693583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19"/>
          <p:cNvGraphicFramePr>
            <a:graphicFrameLocks noChangeAspect="1"/>
          </p:cNvGraphicFramePr>
          <p:nvPr/>
        </p:nvGraphicFramePr>
        <p:xfrm>
          <a:off x="1712385" y="5021264"/>
          <a:ext cx="30099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r:id="rId8" imgW="1457028" imgH="251846" progId="">
                  <p:embed/>
                </p:oleObj>
              </mc:Choice>
              <mc:Fallback>
                <p:oleObj r:id="rId8" imgW="1457028" imgH="2518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385" y="5021264"/>
                        <a:ext cx="30099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0"/>
          <p:cNvGraphicFramePr>
            <a:graphicFrameLocks noChangeAspect="1"/>
          </p:cNvGraphicFramePr>
          <p:nvPr/>
        </p:nvGraphicFramePr>
        <p:xfrm>
          <a:off x="3860800" y="5046664"/>
          <a:ext cx="5020733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Equation" r:id="rId10" imgW="2786395" imgH="1115669" progId="Equation.3">
                  <p:embed/>
                </p:oleObj>
              </mc:Choice>
              <mc:Fallback>
                <p:oleObj name="Equation" r:id="rId10" imgW="2786395" imgH="1115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5046664"/>
                        <a:ext cx="5020733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Line 21"/>
          <p:cNvSpPr>
            <a:spLocks noChangeShapeType="1"/>
          </p:cNvSpPr>
          <p:nvPr/>
        </p:nvSpPr>
        <p:spPr bwMode="auto">
          <a:xfrm flipV="1">
            <a:off x="6502400" y="4645025"/>
            <a:ext cx="406400" cy="387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 rot="5400000">
            <a:off x="10319547" y="3307052"/>
            <a:ext cx="86624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101000"/>
              </a:lnSpc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1pPr>
            <a:lvl2pPr eaLnBrk="0" hangingPunct="0">
              <a:lnSpc>
                <a:spcPct val="101000"/>
              </a:lnSpc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2pPr>
            <a:lvl3pPr eaLnBrk="0" hangingPunct="0">
              <a:lnSpc>
                <a:spcPct val="101000"/>
              </a:lnSpc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3pPr>
            <a:lvl4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4pPr>
            <a:lvl5pPr eaLnBrk="0" hangingPunct="0">
              <a:lnSpc>
                <a:spcPct val="101000"/>
              </a:lnSpc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pt-BR" sz="1600">
                <a:latin typeface="Times New Roman" pitchFamily="18" charset="0"/>
              </a:rPr>
              <a:t>Channel</a:t>
            </a:r>
          </a:p>
        </p:txBody>
      </p:sp>
      <p:sp>
        <p:nvSpPr>
          <p:cNvPr id="8218" name="Line 23"/>
          <p:cNvSpPr>
            <a:spLocks noChangeShapeType="1"/>
          </p:cNvSpPr>
          <p:nvPr/>
        </p:nvSpPr>
        <p:spPr bwMode="auto">
          <a:xfrm flipV="1">
            <a:off x="2743200" y="4645025"/>
            <a:ext cx="406400" cy="387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 flipV="1">
            <a:off x="2743200" y="2206625"/>
            <a:ext cx="406400" cy="387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20" name="Line 25"/>
          <p:cNvSpPr>
            <a:spLocks noChangeShapeType="1"/>
          </p:cNvSpPr>
          <p:nvPr/>
        </p:nvSpPr>
        <p:spPr bwMode="auto">
          <a:xfrm flipV="1">
            <a:off x="6502400" y="2206625"/>
            <a:ext cx="406400" cy="387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458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Decision criteria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25625"/>
            <a:ext cx="11709780" cy="4534232"/>
          </a:xfrm>
        </p:spPr>
        <p:txBody>
          <a:bodyPr>
            <a:normAutofit fontScale="85000" lnSpcReduction="20000"/>
          </a:bodyPr>
          <a:lstStyle/>
          <a:p>
            <a:r>
              <a:rPr lang="pt-BR" altLang="pt-BR" dirty="0" smtClean="0"/>
              <a:t>In block coding there is a deterministic bijective mapping between the message </a:t>
            </a:r>
            <a:r>
              <a:rPr lang="pt-BR" altLang="pt-BR" b="1" i="1" dirty="0" smtClean="0"/>
              <a:t>m</a:t>
            </a:r>
            <a:r>
              <a:rPr lang="pt-BR" altLang="pt-BR" dirty="0" smtClean="0"/>
              <a:t> and its codeword </a:t>
            </a:r>
            <a:r>
              <a:rPr lang="pt-BR" altLang="pt-BR" b="1" dirty="0" smtClean="0"/>
              <a:t>U</a:t>
            </a:r>
            <a:r>
              <a:rPr lang="pt-BR" altLang="pt-BR" baseline="30000" dirty="0" smtClean="0"/>
              <a:t>(m)</a:t>
            </a:r>
            <a:r>
              <a:rPr lang="pt-BR" altLang="pt-BR" dirty="0" smtClean="0"/>
              <a:t> (or simply </a:t>
            </a:r>
            <a:r>
              <a:rPr lang="pt-BR" altLang="pt-BR" b="1" dirty="0" smtClean="0"/>
              <a:t>U</a:t>
            </a:r>
            <a:r>
              <a:rPr lang="pt-BR" altLang="pt-BR" dirty="0" smtClean="0"/>
              <a:t>) such that finding the codeword </a:t>
            </a:r>
            <a:r>
              <a:rPr lang="pt-BR" altLang="pt-BR" b="1" dirty="0" smtClean="0"/>
              <a:t>U</a:t>
            </a:r>
            <a:r>
              <a:rPr lang="pt-BR" altLang="pt-BR" dirty="0" smtClean="0"/>
              <a:t> allows to find </a:t>
            </a:r>
            <a:r>
              <a:rPr lang="pt-BR" altLang="pt-BR" b="1" i="1" dirty="0" smtClean="0"/>
              <a:t>m</a:t>
            </a:r>
            <a:endParaRPr lang="pt-BR" altLang="pt-BR" i="1" dirty="0"/>
          </a:p>
          <a:p>
            <a:r>
              <a:rPr lang="pt-BR" altLang="pt-BR" dirty="0" smtClean="0"/>
              <a:t>In convolutional coding, </a:t>
            </a:r>
            <a:r>
              <a:rPr lang="pt-BR" altLang="pt-BR" dirty="0"/>
              <a:t>the codeword </a:t>
            </a:r>
            <a:r>
              <a:rPr lang="pt-BR" altLang="pt-BR" b="1" dirty="0"/>
              <a:t>U</a:t>
            </a:r>
            <a:r>
              <a:rPr lang="pt-BR" altLang="pt-BR" baseline="30000" dirty="0"/>
              <a:t>(m)</a:t>
            </a:r>
            <a:r>
              <a:rPr lang="pt-BR" altLang="pt-BR" dirty="0"/>
              <a:t> (or simply </a:t>
            </a:r>
            <a:r>
              <a:rPr lang="pt-BR" altLang="pt-BR" b="1" dirty="0"/>
              <a:t>U</a:t>
            </a:r>
            <a:r>
              <a:rPr lang="pt-BR" altLang="pt-BR" dirty="0"/>
              <a:t>) </a:t>
            </a:r>
            <a:r>
              <a:rPr lang="pt-BR" altLang="pt-BR" dirty="0" smtClean="0"/>
              <a:t>depends on the input and previous </a:t>
            </a:r>
            <a:r>
              <a:rPr lang="pt-BR" altLang="pt-BR" i="1" dirty="0" smtClean="0"/>
              <a:t>L</a:t>
            </a:r>
            <a:r>
              <a:rPr lang="pt-BR" altLang="pt-BR" dirty="0" smtClean="0"/>
              <a:t> input values (the current “state”). Hence, decoding is equivalent to finding the best state sequence over the trellis given the received symbols </a:t>
            </a:r>
            <a:r>
              <a:rPr lang="pt-BR" altLang="pt-BR" b="1" dirty="0" smtClean="0"/>
              <a:t>Z</a:t>
            </a:r>
            <a:r>
              <a:rPr lang="pt-BR" altLang="pt-BR" dirty="0" smtClean="0"/>
              <a:t>, which then enables estimating (uncovering) the hidden information </a:t>
            </a:r>
            <a:r>
              <a:rPr lang="pt-BR" altLang="pt-BR" b="1" i="1" dirty="0" smtClean="0"/>
              <a:t>m</a:t>
            </a:r>
          </a:p>
          <a:p>
            <a:r>
              <a:rPr lang="pt-BR" altLang="pt-BR" dirty="0" smtClean="0"/>
              <a:t>Best path according to maximum </a:t>
            </a:r>
            <a:r>
              <a:rPr lang="pt-BR" altLang="pt-BR" dirty="0"/>
              <a:t>likelihood (ML): </a:t>
            </a:r>
            <a:r>
              <a:rPr lang="pt-BR" altLang="pt-BR" dirty="0" smtClean="0"/>
              <a:t>max</a:t>
            </a:r>
            <a:r>
              <a:rPr lang="pt-BR" altLang="pt-BR" b="1" baseline="-25000" dirty="0" smtClean="0"/>
              <a:t>U</a:t>
            </a:r>
            <a:r>
              <a:rPr lang="pt-BR" altLang="pt-BR" dirty="0"/>
              <a:t> </a:t>
            </a:r>
            <a:r>
              <a:rPr lang="pt-BR" altLang="pt-BR" dirty="0" smtClean="0"/>
              <a:t>P(</a:t>
            </a:r>
            <a:r>
              <a:rPr lang="pt-BR" altLang="pt-BR" b="1" dirty="0" smtClean="0"/>
              <a:t>Z</a:t>
            </a:r>
            <a:r>
              <a:rPr lang="pt-BR" altLang="pt-BR" dirty="0" smtClean="0"/>
              <a:t> </a:t>
            </a:r>
            <a:r>
              <a:rPr lang="pt-BR" altLang="pt-BR" dirty="0"/>
              <a:t>/ </a:t>
            </a:r>
            <a:r>
              <a:rPr lang="pt-BR" altLang="pt-BR" b="1" dirty="0"/>
              <a:t>U</a:t>
            </a:r>
            <a:r>
              <a:rPr lang="pt-BR" altLang="pt-BR" dirty="0" smtClean="0"/>
              <a:t>)</a:t>
            </a:r>
          </a:p>
          <a:p>
            <a:pPr lvl="1"/>
            <a:r>
              <a:rPr lang="pt-BR" altLang="pt-BR" dirty="0"/>
              <a:t>Recall that hypothesizing all </a:t>
            </a:r>
            <a:r>
              <a:rPr lang="pt-BR" altLang="pt-BR" dirty="0" smtClean="0"/>
              <a:t>codewords </a:t>
            </a:r>
            <a:r>
              <a:rPr lang="pt-BR" altLang="pt-BR" b="1" dirty="0" smtClean="0"/>
              <a:t>U</a:t>
            </a:r>
            <a:r>
              <a:rPr lang="pt-BR" altLang="pt-BR" dirty="0" smtClean="0"/>
              <a:t> (or  </a:t>
            </a:r>
            <a:r>
              <a:rPr lang="pt-BR" altLang="pt-BR" b="1" dirty="0"/>
              <a:t>U</a:t>
            </a:r>
            <a:r>
              <a:rPr lang="pt-BR" altLang="pt-BR" baseline="30000" dirty="0"/>
              <a:t>(</a:t>
            </a:r>
            <a:r>
              <a:rPr lang="pt-BR" altLang="pt-BR" b="1" baseline="30000" dirty="0"/>
              <a:t>m</a:t>
            </a:r>
            <a:r>
              <a:rPr lang="pt-BR" altLang="pt-BR" baseline="30000" dirty="0" smtClean="0"/>
              <a:t>)</a:t>
            </a:r>
            <a:r>
              <a:rPr lang="pt-BR" altLang="pt-BR" dirty="0" smtClean="0"/>
              <a:t>) requires trying all messages </a:t>
            </a:r>
            <a:r>
              <a:rPr lang="pt-BR" altLang="pt-BR" b="1" dirty="0" smtClean="0"/>
              <a:t>m</a:t>
            </a:r>
          </a:p>
          <a:p>
            <a:pPr lvl="1"/>
            <a:r>
              <a:rPr lang="pt-BR" altLang="pt-BR" dirty="0" smtClean="0"/>
              <a:t>Likelihoods are often easier to calculate than posterior probabilities</a:t>
            </a:r>
            <a:endParaRPr lang="pt-BR" altLang="pt-BR" dirty="0"/>
          </a:p>
          <a:p>
            <a:r>
              <a:rPr lang="pt-BR" altLang="pt-BR" dirty="0" smtClean="0"/>
              <a:t>Best </a:t>
            </a:r>
            <a:r>
              <a:rPr lang="pt-BR" altLang="pt-BR" dirty="0"/>
              <a:t>path according to </a:t>
            </a:r>
            <a:r>
              <a:rPr lang="pt-BR" altLang="pt-BR" dirty="0" smtClean="0"/>
              <a:t>maximum </a:t>
            </a:r>
            <a:r>
              <a:rPr lang="pt-BR" altLang="pt-BR" dirty="0"/>
              <a:t>a posteriori (MAP): </a:t>
            </a:r>
            <a:r>
              <a:rPr lang="pt-BR" altLang="pt-BR" dirty="0" smtClean="0"/>
              <a:t>max</a:t>
            </a:r>
            <a:r>
              <a:rPr lang="pt-BR" altLang="pt-BR" b="1" baseline="-25000" dirty="0" smtClean="0"/>
              <a:t>U</a:t>
            </a:r>
            <a:r>
              <a:rPr lang="pt-BR" altLang="pt-BR" dirty="0" smtClean="0"/>
              <a:t> P(</a:t>
            </a:r>
            <a:r>
              <a:rPr lang="pt-BR" altLang="pt-BR" b="1" dirty="0" smtClean="0"/>
              <a:t>U</a:t>
            </a:r>
            <a:r>
              <a:rPr lang="pt-BR" altLang="pt-BR" dirty="0" smtClean="0"/>
              <a:t> </a:t>
            </a:r>
            <a:r>
              <a:rPr lang="pt-BR" altLang="pt-BR" dirty="0"/>
              <a:t>/ </a:t>
            </a:r>
            <a:r>
              <a:rPr lang="pt-BR" altLang="pt-BR" b="1" dirty="0"/>
              <a:t>Z</a:t>
            </a:r>
            <a:r>
              <a:rPr lang="pt-BR" altLang="pt-BR" dirty="0" smtClean="0"/>
              <a:t>) = </a:t>
            </a:r>
            <a:r>
              <a:rPr lang="pt-BR" altLang="pt-BR" dirty="0"/>
              <a:t>max</a:t>
            </a:r>
            <a:r>
              <a:rPr lang="pt-BR" altLang="pt-BR" b="1" baseline="-25000" dirty="0"/>
              <a:t>U</a:t>
            </a:r>
            <a:r>
              <a:rPr lang="pt-BR" altLang="pt-BR" dirty="0"/>
              <a:t> </a:t>
            </a:r>
            <a:r>
              <a:rPr lang="pt-BR" altLang="pt-BR" dirty="0" smtClean="0"/>
              <a:t>P(</a:t>
            </a:r>
            <a:r>
              <a:rPr lang="pt-BR" altLang="pt-BR" b="1" dirty="0" smtClean="0"/>
              <a:t>Z  </a:t>
            </a:r>
            <a:r>
              <a:rPr lang="pt-BR" altLang="pt-BR" dirty="0" smtClean="0"/>
              <a:t>/ </a:t>
            </a:r>
            <a:r>
              <a:rPr lang="pt-BR" altLang="pt-BR" b="1" dirty="0" smtClean="0"/>
              <a:t>U</a:t>
            </a:r>
            <a:r>
              <a:rPr lang="pt-BR" altLang="pt-BR" dirty="0" smtClean="0"/>
              <a:t>) P(</a:t>
            </a:r>
            <a:r>
              <a:rPr lang="pt-BR" altLang="pt-BR" b="1" dirty="0" smtClean="0"/>
              <a:t>U</a:t>
            </a:r>
            <a:r>
              <a:rPr lang="pt-BR" altLang="pt-BR" dirty="0" smtClean="0"/>
              <a:t>)</a:t>
            </a:r>
          </a:p>
          <a:p>
            <a:pPr lvl="1"/>
            <a:r>
              <a:rPr lang="pt-BR" altLang="pt-BR" dirty="0" smtClean="0"/>
              <a:t>The MAP criterion takes in account not only the likelihood but also the prior</a:t>
            </a:r>
          </a:p>
          <a:p>
            <a:pPr lvl="1"/>
            <a:r>
              <a:rPr lang="pt-BR" altLang="pt-BR" dirty="0" smtClean="0"/>
              <a:t>Achieves the minimum probability of error (it is the optimum criterion)</a:t>
            </a:r>
            <a:endParaRPr lang="pt-BR" altLang="pt-BR" dirty="0" smtClean="0">
              <a:solidFill>
                <a:srgbClr val="FF0000"/>
              </a:solidFill>
            </a:endParaRPr>
          </a:p>
          <a:p>
            <a:r>
              <a:rPr lang="pt-BR" altLang="pt-BR" dirty="0" smtClean="0"/>
              <a:t>ML and MAP lead to the same decision when all </a:t>
            </a:r>
            <a:r>
              <a:rPr lang="pt-BR" altLang="pt-BR" dirty="0"/>
              <a:t>sequences </a:t>
            </a:r>
            <a:r>
              <a:rPr lang="pt-BR" altLang="pt-BR" b="1" dirty="0"/>
              <a:t>U</a:t>
            </a:r>
            <a:r>
              <a:rPr lang="pt-BR" altLang="pt-BR" dirty="0"/>
              <a:t> </a:t>
            </a:r>
            <a:r>
              <a:rPr lang="pt-BR" altLang="pt-BR" dirty="0" smtClean="0"/>
              <a:t>have the same probability, that is P(</a:t>
            </a:r>
            <a:r>
              <a:rPr lang="pt-BR" altLang="pt-BR" b="1" dirty="0" smtClean="0"/>
              <a:t>U</a:t>
            </a:r>
            <a:r>
              <a:rPr lang="pt-BR" altLang="pt-BR" dirty="0" smtClean="0"/>
              <a:t>) is a </a:t>
            </a:r>
            <a:r>
              <a:rPr lang="pt-BR" altLang="pt-BR" dirty="0"/>
              <a:t>constant or </a:t>
            </a:r>
            <a:r>
              <a:rPr lang="pt-BR" altLang="pt-BR" dirty="0" smtClean="0"/>
              <a:t>“the prior </a:t>
            </a:r>
            <a:r>
              <a:rPr lang="pt-BR" altLang="pt-BR" dirty="0"/>
              <a:t>is </a:t>
            </a:r>
            <a:r>
              <a:rPr lang="pt-BR" altLang="pt-BR" dirty="0" smtClean="0"/>
              <a:t>uniform”</a:t>
            </a:r>
            <a:endParaRPr lang="pt-BR" altLang="pt-B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Symbol-by-symbol versus sequence decisions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00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Given a sequence of received symbols </a:t>
            </a:r>
            <a:r>
              <a:rPr lang="pt-BR" b="1" dirty="0" smtClean="0"/>
              <a:t>Z</a:t>
            </a:r>
            <a:r>
              <a:rPr lang="pt-BR" dirty="0" smtClean="0"/>
              <a:t>, in general, the optimum decision needs to take in account the whole sequence but when the symbols are </a:t>
            </a:r>
            <a:r>
              <a:rPr lang="pt-BR" b="1" dirty="0" smtClean="0">
                <a:solidFill>
                  <a:srgbClr val="FF0000"/>
                </a:solidFill>
              </a:rPr>
              <a:t>independent</a:t>
            </a:r>
            <a:r>
              <a:rPr lang="pt-BR" dirty="0" smtClean="0"/>
              <a:t>, a symbol-by-symbol decision (SbS) leads to the same (optimum) result and is often much simpler</a:t>
            </a:r>
          </a:p>
          <a:p>
            <a:pPr lvl="1"/>
            <a:r>
              <a:rPr lang="pt-BR" dirty="0" smtClean="0"/>
              <a:t>In other words: we need to use sequence decision when the symbols are related, which happens at: 1) the transmitter (by a convolutional code, for example) , 2) the channel (by a LTI system with memory) and 3) both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Viterbi</a:t>
            </a:r>
            <a:r>
              <a:rPr lang="pt-BR" dirty="0" smtClean="0"/>
              <a:t> is an algorithm for ML sequence decision (MLSD) and can be used in any trellis: it finds the “best path” in ML sense over the trellis. It is often used in digital communications for:</a:t>
            </a:r>
          </a:p>
          <a:p>
            <a:pPr lvl="1"/>
            <a:r>
              <a:rPr lang="pt-BR" dirty="0"/>
              <a:t>convolutional decoding </a:t>
            </a:r>
            <a:r>
              <a:rPr lang="pt-BR" dirty="0" smtClean="0"/>
              <a:t>(case 1 above) and</a:t>
            </a:r>
          </a:p>
          <a:p>
            <a:pPr lvl="1"/>
            <a:r>
              <a:rPr lang="pt-BR" dirty="0" smtClean="0"/>
              <a:t>combating intersymbol interference (ISI) caused by the </a:t>
            </a:r>
            <a:r>
              <a:rPr lang="pt-BR" dirty="0"/>
              <a:t>signal dispersion in </a:t>
            </a:r>
            <a:r>
              <a:rPr lang="pt-BR" dirty="0" smtClean="0"/>
              <a:t>channels with memory (case 2 above)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General Viterbi setup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424"/>
            <a:ext cx="10515600" cy="4798539"/>
          </a:xfrm>
        </p:spPr>
        <p:txBody>
          <a:bodyPr>
            <a:normAutofit fontScale="92500" lnSpcReduction="20000"/>
          </a:bodyPr>
          <a:lstStyle/>
          <a:p>
            <a:r>
              <a:rPr lang="de-DE" altLang="pt-BR" dirty="0" smtClean="0"/>
              <a:t>Many </a:t>
            </a:r>
            <a:r>
              <a:rPr lang="de-DE" altLang="pt-BR" dirty="0"/>
              <a:t>practical applications:  </a:t>
            </a:r>
          </a:p>
          <a:p>
            <a:r>
              <a:rPr lang="de-DE" altLang="pt-BR" sz="1600" dirty="0"/>
              <a:t>	convolutional decoding and channel trellis </a:t>
            </a:r>
            <a:r>
              <a:rPr lang="de-DE" altLang="pt-BR" sz="1600" dirty="0" smtClean="0"/>
              <a:t>decoding</a:t>
            </a:r>
            <a:endParaRPr lang="de-DE" altLang="pt-BR" sz="1600" dirty="0"/>
          </a:p>
          <a:p>
            <a:r>
              <a:rPr lang="de-DE" altLang="pt-BR" sz="1600" dirty="0"/>
              <a:t>	fading communication </a:t>
            </a:r>
            <a:r>
              <a:rPr lang="de-DE" altLang="pt-BR" sz="1600" dirty="0" smtClean="0"/>
              <a:t>channels</a:t>
            </a:r>
            <a:endParaRPr lang="de-DE" altLang="pt-BR" sz="1600" dirty="0"/>
          </a:p>
          <a:p>
            <a:r>
              <a:rPr lang="de-DE" altLang="pt-BR" sz="1600" dirty="0"/>
              <a:t>	partial response channels in recording </a:t>
            </a:r>
            <a:r>
              <a:rPr lang="de-DE" altLang="pt-BR" sz="1600" dirty="0" smtClean="0"/>
              <a:t>systems</a:t>
            </a:r>
            <a:endParaRPr lang="de-DE" altLang="pt-BR" sz="1600" dirty="0"/>
          </a:p>
          <a:p>
            <a:r>
              <a:rPr lang="de-DE" altLang="pt-BR" sz="1600" dirty="0"/>
              <a:t>	optical character </a:t>
            </a:r>
            <a:r>
              <a:rPr lang="de-DE" altLang="pt-BR" sz="1600" dirty="0" smtClean="0"/>
              <a:t>recognition</a:t>
            </a:r>
            <a:endParaRPr lang="de-DE" altLang="pt-BR" sz="1600" dirty="0"/>
          </a:p>
          <a:p>
            <a:r>
              <a:rPr lang="de-DE" altLang="pt-BR" sz="1600" dirty="0"/>
              <a:t>	</a:t>
            </a:r>
            <a:r>
              <a:rPr lang="de-DE" altLang="pt-BR" sz="1600" dirty="0" smtClean="0"/>
              <a:t>speech recognition</a:t>
            </a:r>
            <a:endParaRPr lang="de-DE" altLang="pt-BR" sz="1600" dirty="0"/>
          </a:p>
          <a:p>
            <a:r>
              <a:rPr lang="de-DE" altLang="pt-BR" sz="1600" dirty="0"/>
              <a:t>	DNA sequence analysis</a:t>
            </a:r>
          </a:p>
          <a:p>
            <a:endParaRPr lang="de-DE" altLang="pt-BR" dirty="0" smtClean="0"/>
          </a:p>
          <a:p>
            <a:endParaRPr lang="de-DE" altLang="pt-BR" dirty="0" smtClean="0"/>
          </a:p>
          <a:p>
            <a:endParaRPr lang="de-DE" altLang="pt-BR" dirty="0"/>
          </a:p>
          <a:p>
            <a:endParaRPr lang="en-GB" altLang="pt-BR" dirty="0" smtClean="0"/>
          </a:p>
          <a:p>
            <a:r>
              <a:rPr lang="en-GB" altLang="pt-BR" dirty="0" smtClean="0"/>
              <a:t>Find </a:t>
            </a:r>
            <a:r>
              <a:rPr lang="en-GB" altLang="pt-BR" dirty="0"/>
              <a:t>a path through any Markov graph, which is a sequence of </a:t>
            </a:r>
            <a:r>
              <a:rPr lang="en-GB" altLang="pt-BR" dirty="0" smtClean="0"/>
              <a:t>states governed </a:t>
            </a:r>
            <a:r>
              <a:rPr lang="en-GB" altLang="pt-BR" dirty="0"/>
              <a:t>by a Markov chain</a:t>
            </a:r>
            <a:endParaRPr lang="de-DE" altLang="pt-BR" dirty="0" smtClean="0"/>
          </a:p>
          <a:p>
            <a:r>
              <a:rPr lang="de-DE" altLang="pt-BR" dirty="0" smtClean="0"/>
              <a:t>What </a:t>
            </a:r>
            <a:r>
              <a:rPr lang="de-DE" altLang="pt-BR" dirty="0"/>
              <a:t>is the best estimate for the information given the observation</a:t>
            </a:r>
            <a:r>
              <a:rPr lang="de-DE" altLang="pt-BR" dirty="0" smtClean="0"/>
              <a:t>?</a:t>
            </a:r>
            <a:endParaRPr lang="de-DE" alt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94961" y="2710114"/>
            <a:ext cx="7848600" cy="1981200"/>
            <a:chOff x="914400" y="1828800"/>
            <a:chExt cx="7848600" cy="198120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362200" y="2438400"/>
              <a:ext cx="17526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143000" y="3048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114800" y="3124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5334000" y="2895600"/>
              <a:ext cx="457200" cy="457200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562600" y="2057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791200" y="3124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638800" y="18288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de-DE" altLang="pt-BR"/>
                <a:t>noise</a:t>
              </a:r>
              <a:endParaRPr lang="en-GB" altLang="pt-BR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914400" y="2590800"/>
              <a:ext cx="1295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de-DE" altLang="pt-BR"/>
                <a:t>information</a:t>
              </a:r>
              <a:endParaRPr lang="en-GB" altLang="pt-BR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590800" y="2667000"/>
              <a:ext cx="12954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de-DE" altLang="pt-BR"/>
                <a:t>Finite State Machine</a:t>
              </a:r>
              <a:endParaRPr lang="en-GB" altLang="pt-BR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162800" y="2895600"/>
              <a:ext cx="160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eaLnBrk="1" hangingPunct="1"/>
              <a:r>
                <a:rPr lang="de-DE" altLang="pt-BR"/>
                <a:t>observation</a:t>
              </a:r>
              <a:endParaRPr lang="en-GB" altLang="pt-BR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495800" y="2514600"/>
              <a:ext cx="381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de-DE" altLang="pt-BR"/>
                <a:t>x</a:t>
              </a:r>
              <a:endParaRPr lang="en-GB" altLang="pt-BR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562600" y="2514600"/>
              <a:ext cx="381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de-DE" altLang="pt-BR"/>
                <a:t>n</a:t>
              </a:r>
              <a:endParaRPr lang="en-GB" altLang="pt-BR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553200" y="3276600"/>
              <a:ext cx="1066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de-DE" altLang="pt-BR"/>
                <a:t>y = x + n</a:t>
              </a:r>
              <a:endParaRPr lang="en-GB" altLang="pt-BR"/>
            </a:p>
          </p:txBody>
        </p:sp>
      </p:grpSp>
    </p:spTree>
    <p:extLst>
      <p:ext uri="{BB962C8B-B14F-4D97-AF65-F5344CB8AC3E}">
        <p14:creationId xmlns:p14="http://schemas.microsoft.com/office/powerpoint/2010/main" val="30249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Sequence decision for convolutional decoding over memoryless channel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936544"/>
            <a:ext cx="94869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12442" y="2105547"/>
            <a:ext cx="263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</a:rPr>
              <a:t>Has “memory”,</a:t>
            </a:r>
            <a:br>
              <a:rPr lang="pt-BR" sz="2400" dirty="0" smtClean="0">
                <a:solidFill>
                  <a:srgbClr val="00B050"/>
                </a:solidFill>
              </a:rPr>
            </a:br>
            <a:r>
              <a:rPr lang="pt-BR" sz="2400" dirty="0" smtClean="0">
                <a:solidFill>
                  <a:srgbClr val="00B050"/>
                </a:solidFill>
              </a:rPr>
              <a:t>creates “structure”</a:t>
            </a:r>
            <a:endParaRPr lang="pt-BR" sz="2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7254" y="5657671"/>
            <a:ext cx="308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</a:rPr>
              <a:t>Sequence decision,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exploits the “structure”</a:t>
            </a:r>
            <a:endParaRPr lang="pt-BR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58230" y="2290212"/>
            <a:ext cx="171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</a:rPr>
              <a:t>Memoryless</a:t>
            </a:r>
            <a:endParaRPr lang="pt-BR" sz="24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5329451" y="5404513"/>
            <a:ext cx="0" cy="253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29451" y="2936544"/>
            <a:ext cx="0" cy="175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10440537" y="2751877"/>
            <a:ext cx="275228" cy="1519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55" y="3177569"/>
            <a:ext cx="6496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Sequence decision for uncoded information over channel with memory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88974" y="3378413"/>
            <a:ext cx="3603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</a:rPr>
              <a:t>Has “memory”, for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example with impulse response</a:t>
            </a:r>
            <a:br>
              <a:rPr lang="pt-BR" sz="2400" dirty="0" smtClean="0">
                <a:solidFill>
                  <a:srgbClr val="00B050"/>
                </a:solidFill>
              </a:rPr>
            </a:br>
            <a:r>
              <a:rPr lang="pt-BR" sz="2400" dirty="0" smtClean="0">
                <a:solidFill>
                  <a:srgbClr val="00B050"/>
                </a:solidFill>
              </a:rPr>
              <a:t>h(t) = </a:t>
            </a:r>
            <a:r>
              <a:rPr lang="pt-BR" sz="2400" dirty="0" smtClean="0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pt-BR" sz="2400" dirty="0" smtClean="0">
                <a:solidFill>
                  <a:srgbClr val="00B050"/>
                </a:solidFill>
              </a:rPr>
              <a:t>(t) + 0.5 </a:t>
            </a:r>
            <a:r>
              <a:rPr lang="pt-BR" sz="2400" dirty="0" smtClean="0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pt-BR" sz="2400" dirty="0" smtClean="0">
                <a:solidFill>
                  <a:srgbClr val="00B050"/>
                </a:solidFill>
              </a:rPr>
              <a:t>(t-3)</a:t>
            </a:r>
            <a:br>
              <a:rPr lang="pt-BR" sz="2400" dirty="0" smtClean="0">
                <a:solidFill>
                  <a:srgbClr val="00B050"/>
                </a:solidFill>
              </a:rPr>
            </a:br>
            <a:r>
              <a:rPr lang="pt-BR" sz="2400" dirty="0" smtClean="0">
                <a:solidFill>
                  <a:srgbClr val="00B050"/>
                </a:solidFill>
              </a:rPr>
              <a:t>It creates “structure”</a:t>
            </a:r>
            <a:endParaRPr lang="pt-BR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2640" y="1643882"/>
            <a:ext cx="171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</a:rPr>
              <a:t>Memoryless</a:t>
            </a:r>
            <a:endParaRPr lang="pt-BR" sz="24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5902640" y="5609230"/>
            <a:ext cx="0" cy="253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>
            <a:off x="6059589" y="2105547"/>
            <a:ext cx="700586" cy="1006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7779207" y="4347909"/>
            <a:ext cx="809767" cy="155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60443" y="5862388"/>
            <a:ext cx="308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</a:rPr>
              <a:t>Sequence decision,</a:t>
            </a:r>
          </a:p>
          <a:p>
            <a:r>
              <a:rPr lang="pt-BR" sz="2400" dirty="0" smtClean="0">
                <a:solidFill>
                  <a:srgbClr val="00B050"/>
                </a:solidFill>
              </a:rPr>
              <a:t>exploits the “structure”</a:t>
            </a:r>
            <a:endParaRPr lang="pt-B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What is “likelihood”?</a:t>
            </a:r>
          </a:p>
          <a:p>
            <a:pPr lvl="1"/>
            <a:r>
              <a:rPr lang="pt-BR" dirty="0" smtClean="0"/>
              <a:t>Histogram of signal samples</a:t>
            </a:r>
          </a:p>
          <a:p>
            <a:r>
              <a:rPr lang="pt-BR" dirty="0" smtClean="0"/>
              <a:t>Bayes’ rule: likelihood, prior, posterior and evidence</a:t>
            </a:r>
          </a:p>
          <a:p>
            <a:r>
              <a:rPr lang="pt-BR" dirty="0" smtClean="0"/>
              <a:t>iid</a:t>
            </a:r>
          </a:p>
          <a:p>
            <a:r>
              <a:rPr lang="pt-BR" dirty="0" smtClean="0"/>
              <a:t>MLE</a:t>
            </a:r>
          </a:p>
          <a:p>
            <a:pPr lvl="1"/>
            <a:r>
              <a:rPr lang="pt-BR" dirty="0" smtClean="0"/>
              <a:t>Examples</a:t>
            </a:r>
          </a:p>
          <a:p>
            <a:r>
              <a:rPr lang="pt-BR" dirty="0" smtClean="0"/>
              <a:t>Decision criteria for classifiers and digital communication receivers</a:t>
            </a:r>
          </a:p>
          <a:p>
            <a:pPr lvl="1"/>
            <a:r>
              <a:rPr lang="pt-BR" dirty="0" smtClean="0"/>
              <a:t>ML</a:t>
            </a:r>
          </a:p>
          <a:p>
            <a:pPr lvl="1"/>
            <a:r>
              <a:rPr lang="pt-BR" dirty="0" smtClean="0"/>
              <a:t>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Distinguish: symbol-by-symbol, block-based and sequence decision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01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Make sure you distinguish the three cases. We assume (literature may use different definitions):</a:t>
            </a:r>
          </a:p>
          <a:p>
            <a:r>
              <a:rPr lang="pt-BR" dirty="0" smtClean="0"/>
              <a:t>In symbol-by-symbol decision, the decoder operates on a single number</a:t>
            </a:r>
          </a:p>
          <a:p>
            <a:r>
              <a:rPr lang="pt-BR" dirty="0"/>
              <a:t>In </a:t>
            </a:r>
            <a:r>
              <a:rPr lang="pt-BR" dirty="0" smtClean="0"/>
              <a:t>block-based decision</a:t>
            </a:r>
            <a:r>
              <a:rPr lang="pt-BR" dirty="0"/>
              <a:t>, the decoder operates on </a:t>
            </a:r>
            <a:r>
              <a:rPr lang="pt-BR" dirty="0" smtClean="0"/>
              <a:t>a block of </a:t>
            </a:r>
            <a:r>
              <a:rPr lang="pt-BR" i="1" dirty="0" smtClean="0"/>
              <a:t>N </a:t>
            </a:r>
            <a:r>
              <a:rPr lang="pt-BR" dirty="0" smtClean="0"/>
              <a:t>symbols and the blocks are statistically independent of each other</a:t>
            </a:r>
          </a:p>
          <a:p>
            <a:pPr lvl="1"/>
            <a:r>
              <a:rPr lang="pt-BR" dirty="0" smtClean="0"/>
              <a:t>For example, the decision is made on the output of a memoryless channel whose input are the codewords of a block code (</a:t>
            </a:r>
            <a:r>
              <a:rPr lang="pt-BR" i="1" dirty="0" smtClean="0"/>
              <a:t>n</a:t>
            </a:r>
            <a:r>
              <a:rPr lang="pt-BR" dirty="0" smtClean="0"/>
              <a:t>, </a:t>
            </a:r>
            <a:r>
              <a:rPr lang="pt-BR" i="1" dirty="0" smtClean="0"/>
              <a:t>k</a:t>
            </a:r>
            <a:r>
              <a:rPr lang="pt-BR" dirty="0" smtClean="0"/>
              <a:t>). There is a sequence of </a:t>
            </a:r>
            <a:r>
              <a:rPr lang="pt-BR" i="1" dirty="0" smtClean="0"/>
              <a:t>N</a:t>
            </a:r>
            <a:r>
              <a:rPr lang="pt-BR" dirty="0" smtClean="0"/>
              <a:t> = </a:t>
            </a:r>
            <a:r>
              <a:rPr lang="pt-BR" i="1" dirty="0" smtClean="0"/>
              <a:t>n</a:t>
            </a:r>
            <a:r>
              <a:rPr lang="pt-BR" dirty="0" smtClean="0"/>
              <a:t> bits in this case, but the endpoints of the block limit the influence of a given symbol (it does not influence the next block)</a:t>
            </a:r>
          </a:p>
          <a:p>
            <a:r>
              <a:rPr lang="pt-BR" dirty="0" smtClean="0"/>
              <a:t>In sequence decision, there is a continuous flow of symbols passing by a system with memory such that a symbol influences the following </a:t>
            </a:r>
            <a:r>
              <a:rPr lang="pt-BR" i="1" dirty="0" smtClean="0"/>
              <a:t>L</a:t>
            </a:r>
            <a:r>
              <a:rPr lang="pt-BR" dirty="0" smtClean="0"/>
              <a:t>, assuming a finite memory of </a:t>
            </a:r>
            <a:r>
              <a:rPr lang="pt-BR" i="1" dirty="0" smtClean="0"/>
              <a:t>L</a:t>
            </a:r>
            <a:r>
              <a:rPr lang="pt-BR" dirty="0" smtClean="0"/>
              <a:t> symbols</a:t>
            </a:r>
          </a:p>
          <a:p>
            <a:pPr lvl="1"/>
            <a:r>
              <a:rPr lang="pt-BR" dirty="0" smtClean="0"/>
              <a:t>The </a:t>
            </a:r>
            <a:r>
              <a:rPr lang="pt-BR" i="1" dirty="0" smtClean="0"/>
              <a:t>L</a:t>
            </a:r>
            <a:r>
              <a:rPr lang="pt-BR" dirty="0" smtClean="0"/>
              <a:t>-symbols memory defines the states of a trellis that impose “structure” and the search can benefit from this structure</a:t>
            </a:r>
          </a:p>
          <a:p>
            <a:pPr lvl="1"/>
            <a:r>
              <a:rPr lang="pt-BR" dirty="0" smtClean="0"/>
              <a:t>This is the situation that can be tackled with the Viterbi and similar MLSD algorithms</a:t>
            </a:r>
          </a:p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Block-based </a:t>
            </a:r>
            <a:r>
              <a:rPr lang="pt-BR" dirty="0"/>
              <a:t>and sequence decision </a:t>
            </a:r>
            <a:r>
              <a:rPr lang="pt-BR" dirty="0" smtClean="0"/>
              <a:t>similarities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 restrict latency to reasonable values, convolutional decoding adopts truncation of </a:t>
            </a:r>
            <a:r>
              <a:rPr lang="pt-BR" smtClean="0"/>
              <a:t>a bitstream </a:t>
            </a:r>
            <a:r>
              <a:rPr lang="pt-BR" dirty="0" smtClean="0"/>
              <a:t>into “packets” and becomes more similar to block-based decoding</a:t>
            </a:r>
          </a:p>
          <a:p>
            <a:r>
              <a:rPr lang="en-US" dirty="0" smtClean="0"/>
              <a:t>In fact, MLSD (Viterbi, etc.) can be used to decode block codes</a:t>
            </a:r>
          </a:p>
          <a:p>
            <a:pPr lvl="1"/>
            <a:r>
              <a:rPr lang="en-US" dirty="0" smtClean="0"/>
              <a:t>See, e.g., [</a:t>
            </a:r>
            <a:r>
              <a:rPr lang="en-US" dirty="0" err="1" smtClean="0"/>
              <a:t>Lathi</a:t>
            </a:r>
            <a:r>
              <a:rPr lang="en-US" dirty="0" smtClean="0"/>
              <a:t> &amp; Ding, 2010, 4</a:t>
            </a:r>
            <a:r>
              <a:rPr lang="en-US" baseline="30000" dirty="0" smtClean="0"/>
              <a:t>th</a:t>
            </a:r>
            <a:r>
              <a:rPr lang="en-US" dirty="0" smtClean="0"/>
              <a:t> Ed.], Section 14.7 “Trellis </a:t>
            </a:r>
            <a:r>
              <a:rPr lang="en-US" dirty="0"/>
              <a:t>diagram of block </a:t>
            </a:r>
            <a:r>
              <a:rPr lang="en-US" dirty="0" smtClean="0"/>
              <a:t>codes”</a:t>
            </a:r>
          </a:p>
          <a:p>
            <a:pPr lvl="1"/>
            <a:r>
              <a:rPr lang="en-US" dirty="0" smtClean="0"/>
              <a:t>Makes more sense when the block is relatively large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pt-BR"/>
              <a:t>Lecture 11</a:t>
            </a:r>
          </a:p>
        </p:txBody>
      </p:sp>
      <p:sp>
        <p:nvSpPr>
          <p:cNvPr id="1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666943" y="6470650"/>
            <a:ext cx="838120" cy="387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563BB4-213B-4D4B-9C09-E4D7486B907F}" type="slidenum">
              <a:rPr lang="en-GB" altLang="pt-BR"/>
              <a:pPr>
                <a:defRPr/>
              </a:pPr>
              <a:t>22</a:t>
            </a:fld>
            <a:endParaRPr lang="en-GB" altLang="pt-BR" dirty="0"/>
          </a:p>
        </p:txBody>
      </p:sp>
      <p:sp>
        <p:nvSpPr>
          <p:cNvPr id="1126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152400"/>
            <a:ext cx="10363200" cy="7635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dirty="0" smtClean="0"/>
              <a:t>Block-based decision for repetition code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5521" y="1219200"/>
            <a:ext cx="10448879" cy="627857"/>
          </a:xfrm>
        </p:spPr>
        <p:txBody>
          <a:bodyPr/>
          <a:lstStyle/>
          <a:p>
            <a:pPr marL="338138" indent="-338138" eaLnBrk="1" hangingPunct="1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3000" dirty="0" smtClean="0"/>
              <a:t>Repeat each bit 3 times</a:t>
            </a:r>
          </a:p>
          <a:p>
            <a:pPr marL="339725" indent="-338138" eaLnBrk="1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altLang="pt-BR" sz="2400" dirty="0" smtClean="0"/>
          </a:p>
        </p:txBody>
      </p:sp>
      <p:grpSp>
        <p:nvGrpSpPr>
          <p:cNvPr id="11274" name="Group 156"/>
          <p:cNvGrpSpPr>
            <a:grpSpLocks/>
          </p:cNvGrpSpPr>
          <p:nvPr/>
        </p:nvGrpSpPr>
        <p:grpSpPr bwMode="auto">
          <a:xfrm>
            <a:off x="609601" y="2089151"/>
            <a:ext cx="11173884" cy="244475"/>
            <a:chOff x="288" y="1316"/>
            <a:chExt cx="5279" cy="154"/>
          </a:xfrm>
        </p:grpSpPr>
        <p:sp>
          <p:nvSpPr>
            <p:cNvPr id="11285" name="Rectangle 157"/>
            <p:cNvSpPr>
              <a:spLocks noChangeArrowheads="1"/>
            </p:cNvSpPr>
            <p:nvPr/>
          </p:nvSpPr>
          <p:spPr bwMode="auto">
            <a:xfrm>
              <a:off x="288" y="1316"/>
              <a:ext cx="1055" cy="154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286" name="Rectangle 158"/>
            <p:cNvSpPr>
              <a:spLocks noChangeArrowheads="1"/>
            </p:cNvSpPr>
            <p:nvPr/>
          </p:nvSpPr>
          <p:spPr bwMode="auto">
            <a:xfrm>
              <a:off x="1344" y="1316"/>
              <a:ext cx="1055" cy="154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287" name="Rectangle 159"/>
            <p:cNvSpPr>
              <a:spLocks noChangeArrowheads="1"/>
            </p:cNvSpPr>
            <p:nvPr/>
          </p:nvSpPr>
          <p:spPr bwMode="auto">
            <a:xfrm>
              <a:off x="2400" y="1316"/>
              <a:ext cx="1055" cy="154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288" name="Rectangle 160"/>
            <p:cNvSpPr>
              <a:spLocks noChangeArrowheads="1"/>
            </p:cNvSpPr>
            <p:nvPr/>
          </p:nvSpPr>
          <p:spPr bwMode="auto">
            <a:xfrm>
              <a:off x="3456" y="1316"/>
              <a:ext cx="1055" cy="154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289" name="Rectangle 161"/>
            <p:cNvSpPr>
              <a:spLocks noChangeArrowheads="1"/>
            </p:cNvSpPr>
            <p:nvPr/>
          </p:nvSpPr>
          <p:spPr bwMode="auto">
            <a:xfrm>
              <a:off x="4512" y="1316"/>
              <a:ext cx="1055" cy="154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275" name="Group 162"/>
          <p:cNvGrpSpPr>
            <a:grpSpLocks/>
          </p:cNvGrpSpPr>
          <p:nvPr/>
        </p:nvGrpSpPr>
        <p:grpSpPr bwMode="auto">
          <a:xfrm>
            <a:off x="609601" y="2681289"/>
            <a:ext cx="11173884" cy="244475"/>
            <a:chOff x="288" y="1689"/>
            <a:chExt cx="5279" cy="154"/>
          </a:xfrm>
        </p:grpSpPr>
        <p:sp>
          <p:nvSpPr>
            <p:cNvPr id="11280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1281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1282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1283" name="Rectangle 166"/>
            <p:cNvSpPr>
              <a:spLocks noChangeArrowheads="1"/>
            </p:cNvSpPr>
            <p:nvPr/>
          </p:nvSpPr>
          <p:spPr bwMode="auto">
            <a:xfrm>
              <a:off x="3456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1284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1276" name="Text Box 168"/>
          <p:cNvSpPr txBox="1">
            <a:spLocks noChangeArrowheads="1"/>
          </p:cNvSpPr>
          <p:nvPr/>
        </p:nvSpPr>
        <p:spPr bwMode="auto">
          <a:xfrm>
            <a:off x="5682237" y="1661319"/>
            <a:ext cx="10604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pt-BR" sz="1800" dirty="0">
                <a:solidFill>
                  <a:srgbClr val="000000"/>
                </a:solidFill>
              </a:rPr>
              <a:t>Input bits</a:t>
            </a:r>
          </a:p>
        </p:txBody>
      </p:sp>
      <p:sp>
        <p:nvSpPr>
          <p:cNvPr id="11277" name="Text Box 169"/>
          <p:cNvSpPr txBox="1">
            <a:spLocks noChangeArrowheads="1"/>
          </p:cNvSpPr>
          <p:nvPr/>
        </p:nvSpPr>
        <p:spPr bwMode="auto">
          <a:xfrm>
            <a:off x="4877763" y="2332039"/>
            <a:ext cx="286197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pt-BR" sz="1800" dirty="0" smtClean="0">
                <a:solidFill>
                  <a:srgbClr val="000000"/>
                </a:solidFill>
              </a:rPr>
              <a:t>Coded (channel input) bits </a:t>
            </a:r>
            <a:r>
              <a:rPr lang="en-GB" altLang="pt-BR" sz="1800" b="1" dirty="0" smtClean="0">
                <a:solidFill>
                  <a:srgbClr val="000000"/>
                </a:solidFill>
              </a:rPr>
              <a:t>U</a:t>
            </a:r>
            <a:endParaRPr lang="en-GB" altLang="pt-BR" sz="1800" b="1" dirty="0">
              <a:solidFill>
                <a:srgbClr val="000000"/>
              </a:solidFill>
            </a:endParaRPr>
          </a:p>
        </p:txBody>
      </p:sp>
      <p:grpSp>
        <p:nvGrpSpPr>
          <p:cNvPr id="175" name="Group 162"/>
          <p:cNvGrpSpPr>
            <a:grpSpLocks/>
          </p:cNvGrpSpPr>
          <p:nvPr/>
        </p:nvGrpSpPr>
        <p:grpSpPr bwMode="auto">
          <a:xfrm>
            <a:off x="625521" y="3365961"/>
            <a:ext cx="11173884" cy="244475"/>
            <a:chOff x="288" y="1689"/>
            <a:chExt cx="5279" cy="154"/>
          </a:xfrm>
        </p:grpSpPr>
        <p:sp>
          <p:nvSpPr>
            <p:cNvPr id="176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101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77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78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79" name="Rectangle 166"/>
            <p:cNvSpPr>
              <a:spLocks noChangeArrowheads="1"/>
            </p:cNvSpPr>
            <p:nvPr/>
          </p:nvSpPr>
          <p:spPr bwMode="auto">
            <a:xfrm>
              <a:off x="3462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80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81" name="Text Box 169"/>
          <p:cNvSpPr txBox="1">
            <a:spLocks noChangeArrowheads="1"/>
          </p:cNvSpPr>
          <p:nvPr/>
        </p:nvSpPr>
        <p:spPr bwMode="auto">
          <a:xfrm>
            <a:off x="5106529" y="3016711"/>
            <a:ext cx="204765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pt-BR" sz="1800" dirty="0" smtClean="0">
                <a:solidFill>
                  <a:srgbClr val="000000"/>
                </a:solidFill>
              </a:rPr>
              <a:t>Channel output bits</a:t>
            </a:r>
            <a:endParaRPr lang="en-GB" altLang="pt-BR" sz="1800" b="1" dirty="0">
              <a:solidFill>
                <a:srgbClr val="000000"/>
              </a:solidFill>
            </a:endParaRPr>
          </a:p>
        </p:txBody>
      </p:sp>
      <p:sp>
        <p:nvSpPr>
          <p:cNvPr id="182" name="Rectangle 2"/>
          <p:cNvSpPr txBox="1">
            <a:spLocks noChangeArrowheads="1"/>
          </p:cNvSpPr>
          <p:nvPr/>
        </p:nvSpPr>
        <p:spPr>
          <a:xfrm>
            <a:off x="625521" y="3957850"/>
            <a:ext cx="10601279" cy="183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3000" dirty="0"/>
              <a:t>Easier to make decisions for each three bits</a:t>
            </a:r>
          </a:p>
          <a:p>
            <a:pPr marL="338138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3000" dirty="0" smtClean="0"/>
              <a:t>No need for finding the best path over a trellis: the input bit is easily obtained from the estimated </a:t>
            </a:r>
            <a:r>
              <a:rPr lang="en-GB" altLang="pt-BR" sz="3000" dirty="0" err="1" smtClean="0"/>
              <a:t>codeword</a:t>
            </a:r>
            <a:endParaRPr lang="en-GB" alt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1004585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666943" y="6470650"/>
            <a:ext cx="838120" cy="387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563BB4-213B-4D4B-9C09-E4D7486B907F}" type="slidenum">
              <a:rPr lang="en-GB" altLang="pt-BR"/>
              <a:pPr>
                <a:defRPr/>
              </a:pPr>
              <a:t>23</a:t>
            </a:fld>
            <a:endParaRPr lang="en-GB" altLang="pt-BR" dirty="0"/>
          </a:p>
        </p:txBody>
      </p:sp>
      <p:sp>
        <p:nvSpPr>
          <p:cNvPr id="1126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152400"/>
            <a:ext cx="10363200" cy="7635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dirty="0" smtClean="0"/>
              <a:t>MLSD: Brute force versus Viterbi algorithm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5521" y="1219200"/>
            <a:ext cx="10448879" cy="627857"/>
          </a:xfrm>
        </p:spPr>
        <p:txBody>
          <a:bodyPr/>
          <a:lstStyle/>
          <a:p>
            <a:pPr marL="338138" indent="-338138" eaLnBrk="1" hangingPunct="1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2600" dirty="0" smtClean="0"/>
              <a:t>For the example code:</a:t>
            </a:r>
          </a:p>
          <a:p>
            <a:pPr marL="339725" indent="-338138" eaLnBrk="1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altLang="pt-BR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09601" y="1497543"/>
            <a:ext cx="11189804" cy="1949117"/>
            <a:chOff x="609601" y="1661319"/>
            <a:chExt cx="11189804" cy="1949117"/>
          </a:xfrm>
        </p:grpSpPr>
        <p:grpSp>
          <p:nvGrpSpPr>
            <p:cNvPr id="11274" name="Group 156"/>
            <p:cNvGrpSpPr>
              <a:grpSpLocks/>
            </p:cNvGrpSpPr>
            <p:nvPr/>
          </p:nvGrpSpPr>
          <p:grpSpPr bwMode="auto">
            <a:xfrm>
              <a:off x="609601" y="2089151"/>
              <a:ext cx="11173884" cy="244475"/>
              <a:chOff x="288" y="1316"/>
              <a:chExt cx="5279" cy="154"/>
            </a:xfrm>
          </p:grpSpPr>
          <p:sp>
            <p:nvSpPr>
              <p:cNvPr id="11285" name="Rectangle 157"/>
              <p:cNvSpPr>
                <a:spLocks noChangeArrowheads="1"/>
              </p:cNvSpPr>
              <p:nvPr/>
            </p:nvSpPr>
            <p:spPr bwMode="auto">
              <a:xfrm>
                <a:off x="288" y="1316"/>
                <a:ext cx="1055" cy="154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1286" name="Rectangle 158"/>
              <p:cNvSpPr>
                <a:spLocks noChangeArrowheads="1"/>
              </p:cNvSpPr>
              <p:nvPr/>
            </p:nvSpPr>
            <p:spPr bwMode="auto">
              <a:xfrm>
                <a:off x="1344" y="1316"/>
                <a:ext cx="1055" cy="154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1287" name="Rectangle 159"/>
              <p:cNvSpPr>
                <a:spLocks noChangeArrowheads="1"/>
              </p:cNvSpPr>
              <p:nvPr/>
            </p:nvSpPr>
            <p:spPr bwMode="auto">
              <a:xfrm>
                <a:off x="2400" y="1316"/>
                <a:ext cx="1055" cy="154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1288" name="Rectangle 160"/>
              <p:cNvSpPr>
                <a:spLocks noChangeArrowheads="1"/>
              </p:cNvSpPr>
              <p:nvPr/>
            </p:nvSpPr>
            <p:spPr bwMode="auto">
              <a:xfrm>
                <a:off x="3456" y="1316"/>
                <a:ext cx="1055" cy="154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1289" name="Rectangle 161"/>
              <p:cNvSpPr>
                <a:spLocks noChangeArrowheads="1"/>
              </p:cNvSpPr>
              <p:nvPr/>
            </p:nvSpPr>
            <p:spPr bwMode="auto">
              <a:xfrm>
                <a:off x="4512" y="1316"/>
                <a:ext cx="1055" cy="154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11275" name="Group 162"/>
            <p:cNvGrpSpPr>
              <a:grpSpLocks/>
            </p:cNvGrpSpPr>
            <p:nvPr/>
          </p:nvGrpSpPr>
          <p:grpSpPr bwMode="auto">
            <a:xfrm>
              <a:off x="609601" y="2681289"/>
              <a:ext cx="11173884" cy="244475"/>
              <a:chOff x="288" y="1689"/>
              <a:chExt cx="5279" cy="154"/>
            </a:xfrm>
          </p:grpSpPr>
          <p:sp>
            <p:nvSpPr>
              <p:cNvPr id="11280" name="Rectangle 163"/>
              <p:cNvSpPr>
                <a:spLocks noChangeArrowheads="1"/>
              </p:cNvSpPr>
              <p:nvPr/>
            </p:nvSpPr>
            <p:spPr bwMode="auto">
              <a:xfrm>
                <a:off x="288" y="1689"/>
                <a:ext cx="1055" cy="154"/>
              </a:xfrm>
              <a:prstGeom prst="rect">
                <a:avLst/>
              </a:prstGeom>
              <a:solidFill>
                <a:srgbClr val="FFFF66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11</a:t>
                </a:r>
              </a:p>
            </p:txBody>
          </p:sp>
          <p:sp>
            <p:nvSpPr>
              <p:cNvPr id="11281" name="Rectangle 164"/>
              <p:cNvSpPr>
                <a:spLocks noChangeArrowheads="1"/>
              </p:cNvSpPr>
              <p:nvPr/>
            </p:nvSpPr>
            <p:spPr bwMode="auto">
              <a:xfrm>
                <a:off x="1344" y="1689"/>
                <a:ext cx="1055" cy="154"/>
              </a:xfrm>
              <a:prstGeom prst="rect">
                <a:avLst/>
              </a:prstGeom>
              <a:solidFill>
                <a:srgbClr val="FFFF66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10</a:t>
                </a:r>
              </a:p>
            </p:txBody>
          </p:sp>
          <p:sp>
            <p:nvSpPr>
              <p:cNvPr id="11282" name="Rectangle 165"/>
              <p:cNvSpPr>
                <a:spLocks noChangeArrowheads="1"/>
              </p:cNvSpPr>
              <p:nvPr/>
            </p:nvSpPr>
            <p:spPr bwMode="auto">
              <a:xfrm>
                <a:off x="2400" y="1689"/>
                <a:ext cx="1055" cy="154"/>
              </a:xfrm>
              <a:prstGeom prst="rect">
                <a:avLst/>
              </a:prstGeom>
              <a:solidFill>
                <a:srgbClr val="FFFF66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00</a:t>
                </a:r>
              </a:p>
            </p:txBody>
          </p:sp>
          <p:sp>
            <p:nvSpPr>
              <p:cNvPr id="11283" name="Rectangle 166"/>
              <p:cNvSpPr>
                <a:spLocks noChangeArrowheads="1"/>
              </p:cNvSpPr>
              <p:nvPr/>
            </p:nvSpPr>
            <p:spPr bwMode="auto">
              <a:xfrm>
                <a:off x="3456" y="1689"/>
                <a:ext cx="1055" cy="154"/>
              </a:xfrm>
              <a:prstGeom prst="rect">
                <a:avLst/>
              </a:prstGeom>
              <a:solidFill>
                <a:srgbClr val="FFFF66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10</a:t>
                </a:r>
              </a:p>
            </p:txBody>
          </p:sp>
          <p:sp>
            <p:nvSpPr>
              <p:cNvPr id="11284" name="Rectangle 167"/>
              <p:cNvSpPr>
                <a:spLocks noChangeArrowheads="1"/>
              </p:cNvSpPr>
              <p:nvPr/>
            </p:nvSpPr>
            <p:spPr bwMode="auto">
              <a:xfrm>
                <a:off x="4512" y="1689"/>
                <a:ext cx="1055" cy="154"/>
              </a:xfrm>
              <a:prstGeom prst="rect">
                <a:avLst/>
              </a:prstGeom>
              <a:solidFill>
                <a:srgbClr val="FFFF66">
                  <a:alpha val="50195"/>
                </a:srgb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11</a:t>
                </a:r>
              </a:p>
            </p:txBody>
          </p:sp>
        </p:grpSp>
        <p:sp>
          <p:nvSpPr>
            <p:cNvPr id="11276" name="Text Box 168"/>
            <p:cNvSpPr txBox="1">
              <a:spLocks noChangeArrowheads="1"/>
            </p:cNvSpPr>
            <p:nvPr/>
          </p:nvSpPr>
          <p:spPr bwMode="auto">
            <a:xfrm>
              <a:off x="5682237" y="1661319"/>
              <a:ext cx="131027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800" dirty="0">
                  <a:solidFill>
                    <a:srgbClr val="000000"/>
                  </a:solidFill>
                </a:rPr>
                <a:t>Input </a:t>
              </a:r>
              <a:r>
                <a:rPr lang="en-GB" altLang="pt-BR" sz="1800" dirty="0" smtClean="0">
                  <a:solidFill>
                    <a:srgbClr val="000000"/>
                  </a:solidFill>
                </a:rPr>
                <a:t>bits </a:t>
              </a:r>
              <a:r>
                <a:rPr lang="en-GB" altLang="pt-BR" sz="1800" b="1" dirty="0" smtClean="0">
                  <a:solidFill>
                    <a:srgbClr val="000000"/>
                  </a:solidFill>
                </a:rPr>
                <a:t>m</a:t>
              </a:r>
              <a:endParaRPr lang="en-GB" altLang="pt-BR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1277" name="Text Box 169"/>
            <p:cNvSpPr txBox="1">
              <a:spLocks noChangeArrowheads="1"/>
            </p:cNvSpPr>
            <p:nvPr/>
          </p:nvSpPr>
          <p:spPr bwMode="auto">
            <a:xfrm>
              <a:off x="4877763" y="2332039"/>
              <a:ext cx="2861979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800" dirty="0" smtClean="0">
                  <a:solidFill>
                    <a:srgbClr val="000000"/>
                  </a:solidFill>
                </a:rPr>
                <a:t>Coded (channel input) bits </a:t>
              </a:r>
              <a:r>
                <a:rPr lang="en-GB" altLang="pt-BR" sz="1800" b="1" dirty="0" smtClean="0">
                  <a:solidFill>
                    <a:srgbClr val="000000"/>
                  </a:solidFill>
                </a:rPr>
                <a:t>U</a:t>
              </a:r>
              <a:endParaRPr lang="en-GB" altLang="pt-BR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11278" name="AutoShape 170"/>
            <p:cNvSpPr>
              <a:spLocks/>
            </p:cNvSpPr>
            <p:nvPr/>
          </p:nvSpPr>
          <p:spPr bwMode="auto">
            <a:xfrm rot="5400000">
              <a:off x="9516270" y="-255322"/>
              <a:ext cx="74613" cy="4468284"/>
            </a:xfrm>
            <a:prstGeom prst="leftBrace">
              <a:avLst>
                <a:gd name="adj1" fmla="val 374291"/>
                <a:gd name="adj2" fmla="val 50000"/>
              </a:avLst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1279" name="Text Box 171"/>
            <p:cNvSpPr txBox="1">
              <a:spLocks noChangeArrowheads="1"/>
            </p:cNvSpPr>
            <p:nvPr/>
          </p:nvSpPr>
          <p:spPr bwMode="auto">
            <a:xfrm>
              <a:off x="9120718" y="1676401"/>
              <a:ext cx="848783" cy="34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>
                  <a:solidFill>
                    <a:srgbClr val="000000"/>
                  </a:solidFill>
                </a:rPr>
                <a:t>Tail bits</a:t>
              </a:r>
            </a:p>
          </p:txBody>
        </p:sp>
        <p:grpSp>
          <p:nvGrpSpPr>
            <p:cNvPr id="175" name="Group 162"/>
            <p:cNvGrpSpPr>
              <a:grpSpLocks/>
            </p:cNvGrpSpPr>
            <p:nvPr/>
          </p:nvGrpSpPr>
          <p:grpSpPr bwMode="auto">
            <a:xfrm>
              <a:off x="625521" y="3365961"/>
              <a:ext cx="11173884" cy="244475"/>
              <a:chOff x="288" y="1689"/>
              <a:chExt cx="5279" cy="154"/>
            </a:xfrm>
          </p:grpSpPr>
          <p:sp>
            <p:nvSpPr>
              <p:cNvPr id="176" name="Rectangle 163"/>
              <p:cNvSpPr>
                <a:spLocks noChangeArrowheads="1"/>
              </p:cNvSpPr>
              <p:nvPr/>
            </p:nvSpPr>
            <p:spPr bwMode="auto">
              <a:xfrm>
                <a:off x="288" y="1689"/>
                <a:ext cx="1055" cy="1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195"/>
                </a:scheme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 dirty="0">
                    <a:solidFill>
                      <a:srgbClr val="000000"/>
                    </a:solidFill>
                  </a:rPr>
                  <a:t>11</a:t>
                </a:r>
              </a:p>
            </p:txBody>
          </p:sp>
          <p:sp>
            <p:nvSpPr>
              <p:cNvPr id="177" name="Rectangle 164"/>
              <p:cNvSpPr>
                <a:spLocks noChangeArrowheads="1"/>
              </p:cNvSpPr>
              <p:nvPr/>
            </p:nvSpPr>
            <p:spPr bwMode="auto">
              <a:xfrm>
                <a:off x="1344" y="1689"/>
                <a:ext cx="1055" cy="1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195"/>
                </a:scheme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 dirty="0" smtClean="0">
                    <a:solidFill>
                      <a:srgbClr val="000000"/>
                    </a:solidFill>
                  </a:rPr>
                  <a:t>11</a:t>
                </a:r>
                <a:endParaRPr lang="en-GB" altLang="pt-BR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Rectangle 165"/>
              <p:cNvSpPr>
                <a:spLocks noChangeArrowheads="1"/>
              </p:cNvSpPr>
              <p:nvPr/>
            </p:nvSpPr>
            <p:spPr bwMode="auto">
              <a:xfrm>
                <a:off x="2400" y="1689"/>
                <a:ext cx="1055" cy="1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195"/>
                </a:scheme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 dirty="0" smtClean="0">
                    <a:solidFill>
                      <a:srgbClr val="000000"/>
                    </a:solidFill>
                  </a:rPr>
                  <a:t>10</a:t>
                </a:r>
                <a:endParaRPr lang="en-GB" altLang="pt-BR" sz="16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Rectangle 166"/>
              <p:cNvSpPr>
                <a:spLocks noChangeArrowheads="1"/>
              </p:cNvSpPr>
              <p:nvPr/>
            </p:nvSpPr>
            <p:spPr bwMode="auto">
              <a:xfrm>
                <a:off x="3462" y="1689"/>
                <a:ext cx="1055" cy="1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195"/>
                </a:scheme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10</a:t>
                </a:r>
              </a:p>
            </p:txBody>
          </p:sp>
          <p:sp>
            <p:nvSpPr>
              <p:cNvPr id="180" name="Rectangle 167"/>
              <p:cNvSpPr>
                <a:spLocks noChangeArrowheads="1"/>
              </p:cNvSpPr>
              <p:nvPr/>
            </p:nvSpPr>
            <p:spPr bwMode="auto">
              <a:xfrm>
                <a:off x="4512" y="1689"/>
                <a:ext cx="1055" cy="1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50195"/>
                </a:schemeClr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1pPr>
                <a:lvl2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2pPr>
                <a:lvl3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3pPr>
                <a:lvl4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4pPr>
                <a:lvl5pPr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5pPr>
                <a:lvl6pPr marL="25146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6pPr>
                <a:lvl7pPr marL="29718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7pPr>
                <a:lvl8pPr marL="34290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8pPr>
                <a:lvl9pPr marL="3886200" indent="-228600" defTabSz="449263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chemeClr val="bg1"/>
                    </a:solidFill>
                    <a:latin typeface="Times New Roman" pitchFamily="16" charset="0"/>
                    <a:ea typeface="Lucida Sans Unicode" charset="0"/>
                    <a:cs typeface="Lucida Sans Unicode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FontTx/>
                  <a:buNone/>
                </a:pPr>
                <a:r>
                  <a:rPr lang="en-GB" altLang="pt-BR" sz="1600" b="1">
                    <a:solidFill>
                      <a:srgbClr val="000000"/>
                    </a:solidFill>
                  </a:rPr>
                  <a:t>11</a:t>
                </a:r>
              </a:p>
            </p:txBody>
          </p:sp>
        </p:grpSp>
        <p:sp>
          <p:nvSpPr>
            <p:cNvPr id="181" name="Text Box 169"/>
            <p:cNvSpPr txBox="1">
              <a:spLocks noChangeArrowheads="1"/>
            </p:cNvSpPr>
            <p:nvPr/>
          </p:nvSpPr>
          <p:spPr bwMode="auto">
            <a:xfrm>
              <a:off x="5106529" y="3016711"/>
              <a:ext cx="2188717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800" dirty="0" smtClean="0">
                  <a:solidFill>
                    <a:srgbClr val="000000"/>
                  </a:solidFill>
                </a:rPr>
                <a:t>Channel output bits </a:t>
              </a:r>
              <a:r>
                <a:rPr lang="en-GB" altLang="pt-BR" sz="1800" b="1" dirty="0" smtClean="0">
                  <a:solidFill>
                    <a:srgbClr val="000000"/>
                  </a:solidFill>
                </a:rPr>
                <a:t>Z</a:t>
              </a:r>
              <a:endParaRPr lang="en-GB" altLang="pt-BR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82" name="Rectangle 2"/>
          <p:cNvSpPr txBox="1">
            <a:spLocks noChangeArrowheads="1"/>
          </p:cNvSpPr>
          <p:nvPr/>
        </p:nvSpPr>
        <p:spPr>
          <a:xfrm>
            <a:off x="625521" y="3616658"/>
            <a:ext cx="11173884" cy="3084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3000" dirty="0" smtClean="0"/>
              <a:t>Number of possible sequences (two equivalent reasoning):</a:t>
            </a:r>
          </a:p>
          <a:p>
            <a:pPr marL="795338" lvl="1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2600" dirty="0" smtClean="0"/>
              <a:t>5 among the 4 possible </a:t>
            </a:r>
            <a:r>
              <a:rPr lang="en-GB" altLang="pt-BR" sz="2600" dirty="0" err="1" smtClean="0"/>
              <a:t>codewords</a:t>
            </a:r>
            <a:r>
              <a:rPr lang="en-GB" altLang="pt-BR" sz="2600" dirty="0" smtClean="0"/>
              <a:t>: 4</a:t>
            </a:r>
            <a:r>
              <a:rPr lang="en-GB" altLang="pt-BR" sz="2600" baseline="30000" dirty="0" smtClean="0"/>
              <a:t>5</a:t>
            </a:r>
            <a:r>
              <a:rPr lang="en-GB" altLang="pt-BR" sz="2600" dirty="0" smtClean="0"/>
              <a:t>  = 1024 or sequences of 10 bits: 2</a:t>
            </a:r>
            <a:r>
              <a:rPr lang="en-GB" altLang="pt-BR" sz="2600" baseline="30000" dirty="0" smtClean="0"/>
              <a:t>10</a:t>
            </a:r>
            <a:r>
              <a:rPr lang="en-GB" altLang="pt-BR" sz="2600" dirty="0" smtClean="0"/>
              <a:t> = 1024</a:t>
            </a:r>
          </a:p>
          <a:p>
            <a:pPr marL="338138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dirty="0" smtClean="0"/>
              <a:t>Brute force:</a:t>
            </a:r>
          </a:p>
          <a:p>
            <a:pPr marL="795338" lvl="1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dirty="0" smtClean="0"/>
              <a:t>Enumerate all 1024 candidates </a:t>
            </a:r>
            <a:r>
              <a:rPr lang="en-GB" altLang="pt-BR" b="1" dirty="0" err="1" smtClean="0"/>
              <a:t>U</a:t>
            </a:r>
            <a:r>
              <a:rPr lang="en-GB" altLang="pt-BR" baseline="-25000" dirty="0" err="1" smtClean="0"/>
              <a:t>i</a:t>
            </a:r>
            <a:r>
              <a:rPr lang="en-GB" altLang="pt-BR" dirty="0" smtClean="0"/>
              <a:t> and calculate the likelihood P(</a:t>
            </a:r>
            <a:r>
              <a:rPr lang="en-GB" altLang="pt-BR" b="1" dirty="0" smtClean="0"/>
              <a:t>Z</a:t>
            </a:r>
            <a:r>
              <a:rPr lang="en-GB" altLang="pt-BR" dirty="0" smtClean="0"/>
              <a:t> / </a:t>
            </a:r>
            <a:r>
              <a:rPr lang="en-GB" altLang="pt-BR" b="1" dirty="0" err="1" smtClean="0"/>
              <a:t>U</a:t>
            </a:r>
            <a:r>
              <a:rPr lang="en-GB" altLang="pt-BR" baseline="-25000" dirty="0" err="1" smtClean="0"/>
              <a:t>i</a:t>
            </a:r>
            <a:r>
              <a:rPr lang="en-GB" altLang="pt-BR" dirty="0" smtClean="0"/>
              <a:t>)</a:t>
            </a:r>
          </a:p>
          <a:p>
            <a:pPr marL="795338" lvl="1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2400" dirty="0" smtClean="0"/>
              <a:t>After choosing the best sequence of </a:t>
            </a:r>
            <a:r>
              <a:rPr lang="en-GB" altLang="pt-BR" sz="2400" dirty="0" err="1" smtClean="0"/>
              <a:t>codewords</a:t>
            </a:r>
            <a:r>
              <a:rPr lang="en-GB" altLang="pt-BR" sz="2400" dirty="0" smtClean="0"/>
              <a:t> </a:t>
            </a:r>
            <a:r>
              <a:rPr lang="en-GB" altLang="pt-BR" sz="2400" b="1" dirty="0" smtClean="0"/>
              <a:t>U</a:t>
            </a:r>
            <a:r>
              <a:rPr lang="en-GB" altLang="pt-BR" sz="2400" dirty="0" smtClean="0"/>
              <a:t>*, still needs to find the corresponding input </a:t>
            </a:r>
            <a:r>
              <a:rPr lang="en-GB" altLang="pt-BR" sz="2400" b="1" dirty="0" smtClean="0"/>
              <a:t>m.  </a:t>
            </a:r>
            <a:r>
              <a:rPr lang="en-GB" altLang="pt-BR" sz="2400" dirty="0" smtClean="0"/>
              <a:t>Some </a:t>
            </a:r>
            <a:r>
              <a:rPr lang="en-GB" altLang="pt-BR" sz="2400" dirty="0" err="1" smtClean="0"/>
              <a:t>codeword</a:t>
            </a:r>
            <a:r>
              <a:rPr lang="en-GB" altLang="pt-BR" sz="2400" dirty="0" smtClean="0"/>
              <a:t> sequences may not be allowed</a:t>
            </a:r>
          </a:p>
          <a:p>
            <a:pPr marL="338138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2800" dirty="0" smtClean="0"/>
              <a:t>When Viterbi finds th</a:t>
            </a:r>
            <a:r>
              <a:rPr lang="en-GB" altLang="pt-BR" dirty="0" smtClean="0"/>
              <a:t>e best path, it </a:t>
            </a:r>
            <a:r>
              <a:rPr lang="en-GB" altLang="pt-BR" sz="2800" dirty="0" smtClean="0"/>
              <a:t>helps in two aspects:</a:t>
            </a:r>
          </a:p>
          <a:p>
            <a:pPr marL="795338" lvl="1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2400" dirty="0" smtClean="0"/>
              <a:t>It saves computation and a</a:t>
            </a:r>
            <a:r>
              <a:rPr lang="en-GB" altLang="pt-BR" dirty="0" smtClean="0"/>
              <a:t>lready informs the estimated input </a:t>
            </a:r>
            <a:r>
              <a:rPr lang="en-GB" altLang="pt-BR" b="1" dirty="0" smtClean="0"/>
              <a:t>m</a:t>
            </a:r>
            <a:r>
              <a:rPr lang="en-GB" altLang="pt-BR" dirty="0" smtClean="0"/>
              <a:t> taking in account all restrictions (“structure”) in the generation of </a:t>
            </a:r>
            <a:r>
              <a:rPr lang="en-GB" altLang="pt-BR" b="1" dirty="0" smtClean="0"/>
              <a:t>U</a:t>
            </a:r>
            <a:endParaRPr lang="en-GB" alt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51252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666943" y="6470650"/>
            <a:ext cx="838120" cy="3873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563BB4-213B-4D4B-9C09-E4D7486B907F}" type="slidenum">
              <a:rPr lang="en-GB" altLang="pt-BR"/>
              <a:pPr>
                <a:defRPr/>
              </a:pPr>
              <a:t>24</a:t>
            </a:fld>
            <a:endParaRPr lang="en-GB" altLang="pt-BR" dirty="0"/>
          </a:p>
        </p:txBody>
      </p:sp>
      <p:sp>
        <p:nvSpPr>
          <p:cNvPr id="1126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152400"/>
            <a:ext cx="10363200" cy="7635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dirty="0" smtClean="0"/>
              <a:t>Example of brute force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5521" y="1219200"/>
            <a:ext cx="10448879" cy="627857"/>
          </a:xfrm>
        </p:spPr>
        <p:txBody>
          <a:bodyPr/>
          <a:lstStyle/>
          <a:p>
            <a:pPr marL="338138" indent="-338138" eaLnBrk="1" hangingPunct="1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2600" dirty="0" smtClean="0"/>
              <a:t>For the example code:</a:t>
            </a:r>
          </a:p>
          <a:p>
            <a:pPr marL="339725" indent="-338138" eaLnBrk="1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altLang="pt-BR" sz="2400" dirty="0" smtClean="0"/>
          </a:p>
        </p:txBody>
      </p:sp>
      <p:grpSp>
        <p:nvGrpSpPr>
          <p:cNvPr id="175" name="Group 162"/>
          <p:cNvGrpSpPr>
            <a:grpSpLocks/>
          </p:cNvGrpSpPr>
          <p:nvPr/>
        </p:nvGrpSpPr>
        <p:grpSpPr bwMode="auto">
          <a:xfrm>
            <a:off x="625521" y="1810089"/>
            <a:ext cx="11173884" cy="244475"/>
            <a:chOff x="288" y="1689"/>
            <a:chExt cx="5279" cy="154"/>
          </a:xfrm>
        </p:grpSpPr>
        <p:sp>
          <p:nvSpPr>
            <p:cNvPr id="176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77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78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79" name="Rectangle 166"/>
            <p:cNvSpPr>
              <a:spLocks noChangeArrowheads="1"/>
            </p:cNvSpPr>
            <p:nvPr/>
          </p:nvSpPr>
          <p:spPr bwMode="auto">
            <a:xfrm>
              <a:off x="3462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80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5"/>
              </a:scheme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11</a:t>
              </a:r>
            </a:p>
          </p:txBody>
        </p:sp>
      </p:grpSp>
      <p:sp>
        <p:nvSpPr>
          <p:cNvPr id="181" name="Text Box 169"/>
          <p:cNvSpPr txBox="1">
            <a:spLocks noChangeArrowheads="1"/>
          </p:cNvSpPr>
          <p:nvPr/>
        </p:nvSpPr>
        <p:spPr bwMode="auto">
          <a:xfrm>
            <a:off x="5106529" y="1460839"/>
            <a:ext cx="218871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pt-BR" sz="1800" dirty="0" smtClean="0">
                <a:solidFill>
                  <a:srgbClr val="000000"/>
                </a:solidFill>
              </a:rPr>
              <a:t>Channel output bits </a:t>
            </a:r>
            <a:r>
              <a:rPr lang="en-GB" altLang="pt-BR" sz="1800" b="1" dirty="0" smtClean="0">
                <a:solidFill>
                  <a:srgbClr val="000000"/>
                </a:solidFill>
              </a:rPr>
              <a:t>Z</a:t>
            </a:r>
            <a:endParaRPr lang="en-GB" altLang="pt-BR" sz="1800" b="1" dirty="0">
              <a:solidFill>
                <a:srgbClr val="000000"/>
              </a:solidFill>
            </a:endParaRPr>
          </a:p>
        </p:txBody>
      </p:sp>
      <p:sp>
        <p:nvSpPr>
          <p:cNvPr id="182" name="Rectangle 2"/>
          <p:cNvSpPr txBox="1">
            <a:spLocks noChangeArrowheads="1"/>
          </p:cNvSpPr>
          <p:nvPr/>
        </p:nvSpPr>
        <p:spPr>
          <a:xfrm>
            <a:off x="625521" y="2306471"/>
            <a:ext cx="11173884" cy="1801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lnSpc>
                <a:spcPct val="100000"/>
              </a:lnSpc>
              <a:spcBef>
                <a:spcPts val="600"/>
              </a:spcBef>
              <a:buClr>
                <a:srgbClr val="FF63B1"/>
              </a:buClr>
              <a:buSzPct val="75000"/>
              <a:buFont typeface="Wingdings" charset="2"/>
              <a:buChar char="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pt-BR" sz="3000" dirty="0"/>
              <a:t>List (hypothesize) all possibilities</a:t>
            </a:r>
            <a:r>
              <a:rPr lang="en-GB" altLang="pt-BR" sz="3000" dirty="0" smtClean="0"/>
              <a:t>:</a:t>
            </a:r>
            <a:endParaRPr lang="en-GB" altLang="pt-BR" sz="2400" b="1" dirty="0" smtClean="0"/>
          </a:p>
        </p:txBody>
      </p:sp>
      <p:grpSp>
        <p:nvGrpSpPr>
          <p:cNvPr id="32" name="Group 162"/>
          <p:cNvGrpSpPr>
            <a:grpSpLocks/>
          </p:cNvGrpSpPr>
          <p:nvPr/>
        </p:nvGrpSpPr>
        <p:grpSpPr bwMode="auto">
          <a:xfrm>
            <a:off x="625521" y="2947980"/>
            <a:ext cx="11173884" cy="244475"/>
            <a:chOff x="288" y="1689"/>
            <a:chExt cx="5279" cy="154"/>
          </a:xfrm>
        </p:grpSpPr>
        <p:sp>
          <p:nvSpPr>
            <p:cNvPr id="44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5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>
                  <a:solidFill>
                    <a:srgbClr val="000000"/>
                  </a:solidFill>
                </a:rPr>
                <a:t>0</a:t>
              </a:r>
              <a:r>
                <a:rPr lang="en-GB" altLang="pt-BR" sz="1600" b="1" dirty="0" smtClean="0">
                  <a:solidFill>
                    <a:srgbClr val="000000"/>
                  </a:solidFill>
                </a:rPr>
                <a:t>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47" name="Rectangle 166"/>
            <p:cNvSpPr>
              <a:spLocks noChangeArrowheads="1"/>
            </p:cNvSpPr>
            <p:nvPr/>
          </p:nvSpPr>
          <p:spPr bwMode="auto">
            <a:xfrm>
              <a:off x="3456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>
                  <a:solidFill>
                    <a:srgbClr val="000000"/>
                  </a:solidFill>
                </a:rPr>
                <a:t>0</a:t>
              </a:r>
              <a:r>
                <a:rPr lang="en-GB" altLang="pt-BR" sz="1600" b="1" dirty="0" smtClean="0">
                  <a:solidFill>
                    <a:srgbClr val="000000"/>
                  </a:solidFill>
                </a:rPr>
                <a:t>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162"/>
          <p:cNvGrpSpPr>
            <a:grpSpLocks/>
          </p:cNvGrpSpPr>
          <p:nvPr/>
        </p:nvGrpSpPr>
        <p:grpSpPr bwMode="auto">
          <a:xfrm>
            <a:off x="625521" y="3362617"/>
            <a:ext cx="11173884" cy="244475"/>
            <a:chOff x="288" y="1689"/>
            <a:chExt cx="5279" cy="154"/>
          </a:xfrm>
        </p:grpSpPr>
        <p:sp>
          <p:nvSpPr>
            <p:cNvPr id="55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>
                  <a:solidFill>
                    <a:srgbClr val="000000"/>
                  </a:solidFill>
                </a:rPr>
                <a:t>0</a:t>
              </a:r>
              <a:r>
                <a:rPr lang="en-GB" altLang="pt-BR" sz="1600" b="1" dirty="0" smtClean="0">
                  <a:solidFill>
                    <a:srgbClr val="000000"/>
                  </a:solidFill>
                </a:rPr>
                <a:t>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58" name="Rectangle 166"/>
            <p:cNvSpPr>
              <a:spLocks noChangeArrowheads="1"/>
            </p:cNvSpPr>
            <p:nvPr/>
          </p:nvSpPr>
          <p:spPr bwMode="auto">
            <a:xfrm>
              <a:off x="3456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>
                  <a:solidFill>
                    <a:srgbClr val="000000"/>
                  </a:solidFill>
                </a:rPr>
                <a:t>0</a:t>
              </a:r>
              <a:r>
                <a:rPr lang="en-GB" altLang="pt-BR" sz="1600" b="1" dirty="0" smtClean="0">
                  <a:solidFill>
                    <a:srgbClr val="000000"/>
                  </a:solidFill>
                </a:rPr>
                <a:t>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0" name="Group 162"/>
          <p:cNvGrpSpPr>
            <a:grpSpLocks/>
          </p:cNvGrpSpPr>
          <p:nvPr/>
        </p:nvGrpSpPr>
        <p:grpSpPr bwMode="auto">
          <a:xfrm>
            <a:off x="625521" y="3782207"/>
            <a:ext cx="11173884" cy="244475"/>
            <a:chOff x="288" y="1689"/>
            <a:chExt cx="5279" cy="154"/>
          </a:xfrm>
        </p:grpSpPr>
        <p:sp>
          <p:nvSpPr>
            <p:cNvPr id="61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64" name="Rectangle 166"/>
            <p:cNvSpPr>
              <a:spLocks noChangeArrowheads="1"/>
            </p:cNvSpPr>
            <p:nvPr/>
          </p:nvSpPr>
          <p:spPr bwMode="auto">
            <a:xfrm>
              <a:off x="3456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Group 162"/>
          <p:cNvGrpSpPr>
            <a:grpSpLocks/>
          </p:cNvGrpSpPr>
          <p:nvPr/>
        </p:nvGrpSpPr>
        <p:grpSpPr bwMode="auto">
          <a:xfrm>
            <a:off x="641441" y="4192220"/>
            <a:ext cx="11173884" cy="244475"/>
            <a:chOff x="288" y="1689"/>
            <a:chExt cx="5279" cy="154"/>
          </a:xfrm>
        </p:grpSpPr>
        <p:sp>
          <p:nvSpPr>
            <p:cNvPr id="67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70" name="Rectangle 166"/>
            <p:cNvSpPr>
              <a:spLocks noChangeArrowheads="1"/>
            </p:cNvSpPr>
            <p:nvPr/>
          </p:nvSpPr>
          <p:spPr bwMode="auto">
            <a:xfrm>
              <a:off x="3456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11</a:t>
              </a:r>
            </a:p>
          </p:txBody>
        </p:sp>
      </p:grpSp>
      <p:grpSp>
        <p:nvGrpSpPr>
          <p:cNvPr id="72" name="Group 162"/>
          <p:cNvGrpSpPr>
            <a:grpSpLocks/>
          </p:cNvGrpSpPr>
          <p:nvPr/>
        </p:nvGrpSpPr>
        <p:grpSpPr bwMode="auto">
          <a:xfrm>
            <a:off x="641441" y="4606857"/>
            <a:ext cx="11173884" cy="244475"/>
            <a:chOff x="288" y="1689"/>
            <a:chExt cx="5279" cy="154"/>
          </a:xfrm>
        </p:grpSpPr>
        <p:sp>
          <p:nvSpPr>
            <p:cNvPr id="73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74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76" name="Rectangle 166"/>
            <p:cNvSpPr>
              <a:spLocks noChangeArrowheads="1"/>
            </p:cNvSpPr>
            <p:nvPr/>
          </p:nvSpPr>
          <p:spPr bwMode="auto">
            <a:xfrm>
              <a:off x="3456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oup 162"/>
          <p:cNvGrpSpPr>
            <a:grpSpLocks/>
          </p:cNvGrpSpPr>
          <p:nvPr/>
        </p:nvGrpSpPr>
        <p:grpSpPr bwMode="auto">
          <a:xfrm>
            <a:off x="641441" y="5026447"/>
            <a:ext cx="11173884" cy="244475"/>
            <a:chOff x="288" y="1689"/>
            <a:chExt cx="5279" cy="154"/>
          </a:xfrm>
        </p:grpSpPr>
        <p:sp>
          <p:nvSpPr>
            <p:cNvPr id="79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00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82" name="Rectangle 166"/>
            <p:cNvSpPr>
              <a:spLocks noChangeArrowheads="1"/>
            </p:cNvSpPr>
            <p:nvPr/>
          </p:nvSpPr>
          <p:spPr bwMode="auto">
            <a:xfrm>
              <a:off x="3456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01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162"/>
          <p:cNvGrpSpPr>
            <a:grpSpLocks/>
          </p:cNvGrpSpPr>
          <p:nvPr/>
        </p:nvGrpSpPr>
        <p:grpSpPr bwMode="auto">
          <a:xfrm>
            <a:off x="613945" y="6241024"/>
            <a:ext cx="11173884" cy="244475"/>
            <a:chOff x="288" y="1689"/>
            <a:chExt cx="5279" cy="154"/>
          </a:xfrm>
        </p:grpSpPr>
        <p:sp>
          <p:nvSpPr>
            <p:cNvPr id="85" name="Rectangle 163"/>
            <p:cNvSpPr>
              <a:spLocks noChangeArrowheads="1"/>
            </p:cNvSpPr>
            <p:nvPr/>
          </p:nvSpPr>
          <p:spPr bwMode="auto">
            <a:xfrm>
              <a:off x="288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86" name="Rectangle 164"/>
            <p:cNvSpPr>
              <a:spLocks noChangeArrowheads="1"/>
            </p:cNvSpPr>
            <p:nvPr/>
          </p:nvSpPr>
          <p:spPr bwMode="auto">
            <a:xfrm>
              <a:off x="1344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165"/>
            <p:cNvSpPr>
              <a:spLocks noChangeArrowheads="1"/>
            </p:cNvSpPr>
            <p:nvPr/>
          </p:nvSpPr>
          <p:spPr bwMode="auto">
            <a:xfrm>
              <a:off x="2400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166"/>
            <p:cNvSpPr>
              <a:spLocks noChangeArrowheads="1"/>
            </p:cNvSpPr>
            <p:nvPr/>
          </p:nvSpPr>
          <p:spPr bwMode="auto">
            <a:xfrm>
              <a:off x="3456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 dirty="0" smtClean="0">
                  <a:solidFill>
                    <a:srgbClr val="000000"/>
                  </a:solidFill>
                </a:rPr>
                <a:t>11</a:t>
              </a:r>
              <a:endParaRPr lang="en-GB" alt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167"/>
            <p:cNvSpPr>
              <a:spLocks noChangeArrowheads="1"/>
            </p:cNvSpPr>
            <p:nvPr/>
          </p:nvSpPr>
          <p:spPr bwMode="auto">
            <a:xfrm>
              <a:off x="4512" y="1689"/>
              <a:ext cx="1055" cy="154"/>
            </a:xfrm>
            <a:prstGeom prst="rect">
              <a:avLst/>
            </a:prstGeom>
            <a:solidFill>
              <a:srgbClr val="FFFF66">
                <a:alpha val="50195"/>
              </a:srgbClr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6" charset="0"/>
                  <a:ea typeface="Lucida Sans Unicode" charset="0"/>
                  <a:cs typeface="Lucida Sans Unicode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pt-BR" sz="1600" b="1">
                  <a:solidFill>
                    <a:srgbClr val="000000"/>
                  </a:solidFill>
                </a:rPr>
                <a:t>11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79700" y="527675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</a:t>
            </a:r>
          </a:p>
          <a:p>
            <a:r>
              <a:rPr lang="pt-BR" dirty="0" smtClean="0"/>
              <a:t>.</a:t>
            </a:r>
          </a:p>
          <a:p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084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Dynamic programming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Viterbi is a “dynamic programming” algorithm</a:t>
            </a:r>
          </a:p>
          <a:p>
            <a:r>
              <a:rPr lang="en-US" dirty="0" smtClean="0"/>
              <a:t>Find </a:t>
            </a:r>
            <a:r>
              <a:rPr lang="en-US" dirty="0"/>
              <a:t>the quickest way from London to Vienna. The labels on each path are travel </a:t>
            </a:r>
            <a:r>
              <a:rPr lang="en-US" dirty="0" smtClean="0"/>
              <a:t>times (from [</a:t>
            </a:r>
            <a:r>
              <a:rPr lang="en-US" dirty="0" err="1" smtClean="0"/>
              <a:t>Sklar</a:t>
            </a:r>
            <a:r>
              <a:rPr lang="en-US" dirty="0" smtClean="0"/>
              <a:t>]).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94" y="3631354"/>
            <a:ext cx="6003806" cy="216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4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Viterbi / dynamic programming example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Collect metric and backtrace information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Best path, from last state to first: Vienna </a:t>
            </a:r>
            <a:r>
              <a:rPr lang="pt-BR" dirty="0" smtClean="0">
                <a:sym typeface="Wingdings" panose="05000000000000000000" pitchFamily="2" charset="2"/>
              </a:rPr>
              <a:t> </a:t>
            </a:r>
            <a:r>
              <a:rPr lang="pt-BR" dirty="0" smtClean="0"/>
              <a:t>Munich </a:t>
            </a:r>
            <a:r>
              <a:rPr lang="pt-BR" dirty="0" smtClean="0">
                <a:sym typeface="Wingdings" panose="05000000000000000000" pitchFamily="2" charset="2"/>
              </a:rPr>
              <a:t></a:t>
            </a:r>
            <a:r>
              <a:rPr lang="pt-BR" dirty="0" smtClean="0"/>
              <a:t> Paris </a:t>
            </a:r>
            <a:r>
              <a:rPr lang="pt-BR" dirty="0" smtClean="0">
                <a:sym typeface="Wingdings" panose="05000000000000000000" pitchFamily="2" charset="2"/>
              </a:rPr>
              <a:t> </a:t>
            </a:r>
            <a:r>
              <a:rPr lang="pt-BR" dirty="0" smtClean="0"/>
              <a:t>London</a:t>
            </a:r>
          </a:p>
          <a:p>
            <a:r>
              <a:rPr lang="pt-BR" dirty="0" smtClean="0"/>
              <a:t>Best path total time: 26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11" y="2293531"/>
            <a:ext cx="63246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8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Contact: lasse@ufpa.br</a:t>
            </a:r>
          </a:p>
          <a:p>
            <a:r>
              <a:rPr lang="pt-BR" dirty="0"/>
              <a:t>www.lasse.ufpa.br</a:t>
            </a:r>
          </a:p>
        </p:txBody>
      </p:sp>
    </p:spTree>
    <p:extLst>
      <p:ext uri="{BB962C8B-B14F-4D97-AF65-F5344CB8AC3E}">
        <p14:creationId xmlns:p14="http://schemas.microsoft.com/office/powerpoint/2010/main" val="41698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Example: random signal (x=randn(1,100) using Matlab/Octave)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3" y="2218176"/>
            <a:ext cx="4786656" cy="36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8609" y="5915858"/>
            <a:ext cx="2554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Time-domain waveform</a:t>
            </a:r>
          </a:p>
          <a:p>
            <a:r>
              <a:rPr lang="pt-BR" dirty="0" smtClean="0"/>
              <a:t>plot(x) on Matlab/Octave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7429886" y="5925487"/>
            <a:ext cx="2519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Histogram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with 10 bins :</a:t>
            </a:r>
          </a:p>
          <a:p>
            <a:r>
              <a:rPr lang="pt-BR" dirty="0" smtClean="0"/>
              <a:t>hist(x) on Matlab/Octave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795" y="2288653"/>
            <a:ext cx="4701654" cy="352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6" y="365125"/>
            <a:ext cx="9452212" cy="1325563"/>
          </a:xfrm>
        </p:spPr>
        <p:txBody>
          <a:bodyPr/>
          <a:lstStyle/>
          <a:p>
            <a:r>
              <a:rPr lang="pt-BR" dirty="0" smtClean="0"/>
              <a:t>Estimation of PMF or PDF via </a:t>
            </a:r>
            <a:br>
              <a:rPr lang="pt-BR" dirty="0" smtClean="0"/>
            </a:br>
            <a:r>
              <a:rPr lang="pt-BR" dirty="0" smtClean="0"/>
              <a:t>normalized histograms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Normalizing the histogram by the total number of samples provides an </a:t>
            </a:r>
            <a:r>
              <a:rPr lang="en-US" dirty="0" smtClean="0"/>
              <a:t>estimate of </a:t>
            </a:r>
            <a:r>
              <a:rPr lang="en-US" dirty="0"/>
              <a:t>the probability mass function (PMF). When this result is further normalized </a:t>
            </a:r>
            <a:r>
              <a:rPr lang="en-US" dirty="0" smtClean="0"/>
              <a:t>by the </a:t>
            </a:r>
            <a:r>
              <a:rPr lang="en-US" dirty="0"/>
              <a:t>bin width, an estimate of the probability density function (PDF</a:t>
            </a:r>
            <a:r>
              <a:rPr lang="en-US" dirty="0" smtClean="0"/>
              <a:t>) is obtained.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0" y="3521123"/>
            <a:ext cx="4200099" cy="315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0452" y="4646557"/>
            <a:ext cx="2352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[n,a]=hist(x</a:t>
            </a:r>
            <a:r>
              <a:rPr lang="pt-BR" dirty="0" smtClean="0"/>
              <a:t>)</a:t>
            </a:r>
          </a:p>
          <a:p>
            <a:r>
              <a:rPr lang="pt-BR" dirty="0" smtClean="0"/>
              <a:t>bar(a,n/length(x),</a:t>
            </a:r>
            <a:r>
              <a:rPr lang="pt-BR" dirty="0"/>
              <a:t>'hist')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94" y="3578930"/>
            <a:ext cx="4143233" cy="310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460173" y="4369559"/>
            <a:ext cx="2204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[n,a]=hist(x</a:t>
            </a:r>
            <a:r>
              <a:rPr lang="pt-BR" dirty="0" smtClean="0"/>
              <a:t>)</a:t>
            </a:r>
          </a:p>
          <a:p>
            <a:r>
              <a:rPr lang="pt-BR" dirty="0"/>
              <a:t>bar(a,n/length(x</a:t>
            </a:r>
            <a:r>
              <a:rPr lang="pt-BR" dirty="0" smtClean="0"/>
              <a:t>) /  ...</a:t>
            </a:r>
          </a:p>
          <a:p>
            <a:r>
              <a:rPr lang="pt-BR" dirty="0"/>
              <a:t> </a:t>
            </a:r>
            <a:r>
              <a:rPr lang="pt-BR" dirty="0" smtClean="0"/>
              <a:t>     (</a:t>
            </a:r>
            <a:r>
              <a:rPr lang="pt-BR" dirty="0"/>
              <a:t>a(2)-a(1)),'hist')</a:t>
            </a:r>
          </a:p>
        </p:txBody>
      </p:sp>
    </p:spTree>
    <p:extLst>
      <p:ext uri="{BB962C8B-B14F-4D97-AF65-F5344CB8AC3E}">
        <p14:creationId xmlns:p14="http://schemas.microsoft.com/office/powerpoint/2010/main" val="26428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50" y="2667000"/>
            <a:ext cx="53816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15985" cy="1325563"/>
          </a:xfrm>
        </p:spPr>
        <p:txBody>
          <a:bodyPr/>
          <a:lstStyle/>
          <a:p>
            <a:r>
              <a:rPr lang="pt-BR" dirty="0" smtClean="0"/>
              <a:t>Likelihood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0561"/>
            <a:ext cx="10515600" cy="4416402"/>
          </a:xfrm>
        </p:spPr>
        <p:txBody>
          <a:bodyPr/>
          <a:lstStyle/>
          <a:p>
            <a:r>
              <a:rPr lang="pt-BR" dirty="0" smtClean="0"/>
              <a:t>Likelihood is the actual value of a probability density function (PDF). It is not a probability and can be larger than 1. Superimposed PDFs and their estimation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9" y="3034708"/>
            <a:ext cx="4888032" cy="36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83692" y="5456031"/>
            <a:ext cx="1289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Gaussian </a:t>
            </a:r>
            <a:r>
              <a:rPr lang="pt-BR" sz="1400" dirty="0" smtClean="0"/>
              <a:t>with</a:t>
            </a:r>
            <a:br>
              <a:rPr lang="pt-BR" sz="1400" dirty="0" smtClean="0"/>
            </a:br>
            <a:r>
              <a:rPr lang="pt-BR" sz="1400" dirty="0" smtClean="0"/>
              <a:t>mean </a:t>
            </a:r>
            <a:r>
              <a:rPr lang="pt-BR" sz="1400" dirty="0"/>
              <a:t>= </a:t>
            </a:r>
            <a:r>
              <a:rPr lang="pt-BR" sz="1400" dirty="0" smtClean="0"/>
              <a:t>4 and</a:t>
            </a:r>
            <a:br>
              <a:rPr lang="pt-BR" sz="1400" dirty="0" smtClean="0"/>
            </a:br>
            <a:r>
              <a:rPr lang="pt-BR" sz="1400" dirty="0" smtClean="0"/>
              <a:t>variance </a:t>
            </a:r>
            <a:r>
              <a:rPr lang="pt-BR" sz="1400" dirty="0"/>
              <a:t>= </a:t>
            </a:r>
            <a:r>
              <a:rPr lang="pt-BR" sz="1400" dirty="0" smtClean="0"/>
              <a:t>0.09</a:t>
            </a:r>
            <a:br>
              <a:rPr lang="pt-BR" sz="1400" dirty="0" smtClean="0"/>
            </a:br>
            <a:r>
              <a:rPr lang="pt-BR" sz="1400" dirty="0" smtClean="0"/>
              <a:t>10</a:t>
            </a:r>
            <a:r>
              <a:rPr lang="pt-BR" sz="1400" baseline="30000" dirty="0" smtClean="0"/>
              <a:t>4</a:t>
            </a:r>
            <a:r>
              <a:rPr lang="pt-BR" sz="1400" dirty="0" smtClean="0"/>
              <a:t> examples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69028" y="5285105"/>
            <a:ext cx="1540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Standard Gaussian</a:t>
            </a:r>
            <a:br>
              <a:rPr lang="pt-BR" sz="1400" dirty="0" smtClean="0"/>
            </a:br>
            <a:r>
              <a:rPr lang="pt-BR" sz="1400" dirty="0" smtClean="0"/>
              <a:t>with</a:t>
            </a:r>
            <a:r>
              <a:rPr lang="pt-BR" sz="1400" dirty="0"/>
              <a:t> </a:t>
            </a:r>
            <a:r>
              <a:rPr lang="pt-BR" sz="1400" dirty="0" smtClean="0"/>
              <a:t>mean </a:t>
            </a:r>
            <a:r>
              <a:rPr lang="pt-BR" sz="1400" dirty="0"/>
              <a:t>= 0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and </a:t>
            </a:r>
            <a:r>
              <a:rPr lang="pt-BR" sz="1400" dirty="0"/>
              <a:t>variance = 1</a:t>
            </a:r>
          </a:p>
          <a:p>
            <a:r>
              <a:rPr lang="pt-BR" sz="1400" dirty="0" smtClean="0"/>
              <a:t>100 examples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647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Bayes’ rule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Based on the definition of conditional probability</a:t>
            </a:r>
          </a:p>
          <a:p>
            <a:r>
              <a:rPr lang="pt-BR" dirty="0" smtClean="0"/>
              <a:t>P(A,B) = P(B,A) </a:t>
            </a:r>
            <a:r>
              <a:rPr lang="pt-BR" dirty="0"/>
              <a:t>= P(B</a:t>
            </a:r>
            <a:r>
              <a:rPr lang="pt-BR" dirty="0" smtClean="0"/>
              <a:t>) P(A/B) = P(A) P(B/A)</a:t>
            </a:r>
          </a:p>
          <a:p>
            <a:r>
              <a:rPr lang="pt-BR" dirty="0" smtClean="0"/>
              <a:t>Hence:  P(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/A) </a:t>
            </a:r>
            <a:r>
              <a:rPr lang="pt-BR" dirty="0"/>
              <a:t>= </a:t>
            </a:r>
            <a:r>
              <a:rPr lang="pt-BR" dirty="0" smtClean="0"/>
              <a:t>[P(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) P(A/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)] / P(A)</a:t>
            </a:r>
          </a:p>
          <a:p>
            <a:r>
              <a:rPr lang="pt-BR" dirty="0" smtClean="0"/>
              <a:t>Used in many applications:</a:t>
            </a:r>
          </a:p>
          <a:p>
            <a:pPr lvl="1"/>
            <a:r>
              <a:rPr lang="pt-BR" dirty="0"/>
              <a:t>Digital communications: </a:t>
            </a:r>
            <a:r>
              <a:rPr lang="pt-BR" dirty="0" smtClean="0"/>
              <a:t>A </a:t>
            </a:r>
            <a:r>
              <a:rPr lang="pt-BR" dirty="0"/>
              <a:t>is the received bit and </a:t>
            </a:r>
            <a:r>
              <a:rPr lang="pt-BR" dirty="0" smtClean="0"/>
              <a:t>B </a:t>
            </a:r>
            <a:r>
              <a:rPr lang="pt-BR" dirty="0"/>
              <a:t>the </a:t>
            </a:r>
            <a:r>
              <a:rPr lang="pt-BR" dirty="0" smtClean="0"/>
              <a:t>hypothesized transmitted </a:t>
            </a:r>
            <a:r>
              <a:rPr lang="pt-BR" dirty="0"/>
              <a:t>bit</a:t>
            </a:r>
          </a:p>
          <a:p>
            <a:pPr lvl="1"/>
            <a:r>
              <a:rPr lang="pt-BR" dirty="0" smtClean="0"/>
              <a:t>Classification: A is the set of features and B the class</a:t>
            </a:r>
          </a:p>
          <a:p>
            <a:r>
              <a:rPr lang="pt-BR" dirty="0" smtClean="0"/>
              <a:t>Note: “A” can be a continuous random variable (rv) while “B” is a discrete rv. In this case, P(A) and P(A/B) are </a:t>
            </a:r>
            <a:r>
              <a:rPr lang="pt-BR" i="1" dirty="0" smtClean="0"/>
              <a:t>likelihoods</a:t>
            </a:r>
            <a:r>
              <a:rPr lang="pt-BR" dirty="0" smtClean="0"/>
              <a:t> of two distinct </a:t>
            </a:r>
            <a:r>
              <a:rPr lang="pt-BR" i="1" dirty="0" smtClean="0"/>
              <a:t>PDFs</a:t>
            </a:r>
            <a:r>
              <a:rPr lang="pt-BR" dirty="0" smtClean="0"/>
              <a:t>, while P(B) and P(B/A) are distinct </a:t>
            </a:r>
            <a:r>
              <a:rPr lang="pt-BR" i="1" dirty="0" smtClean="0"/>
              <a:t>PMFs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19-Jul-16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70" y="2684012"/>
            <a:ext cx="8194766" cy="380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Bayes’ theorem (in the context</a:t>
            </a:r>
            <a:br>
              <a:rPr lang="pt-BR" dirty="0" smtClean="0"/>
            </a:br>
            <a:r>
              <a:rPr lang="pt-BR" dirty="0" smtClean="0"/>
              <a:t>of classification)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pt-BR" dirty="0" smtClean="0"/>
              <a:t>To apply Bayes’ theorem, typically one needs to estimate likelihoods and priors for each class: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2955" y="6474300"/>
            <a:ext cx="5383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http://shatterline.com/blog/2013/09/12/not-so-naive-classification-with-the-naive-bayes-classifier/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851637" y="2120205"/>
            <a:ext cx="4152899" cy="1131788"/>
            <a:chOff x="6546095" y="2368556"/>
            <a:chExt cx="4152899" cy="1131788"/>
          </a:xfrm>
        </p:grpSpPr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6546095" y="2368556"/>
              <a:ext cx="4152899" cy="1131788"/>
              <a:chOff x="1233" y="1327"/>
              <a:chExt cx="1962" cy="271"/>
            </a:xfrm>
          </p:grpSpPr>
          <p:sp>
            <p:nvSpPr>
              <p:cNvPr id="19" name="Text Box 41"/>
              <p:cNvSpPr txBox="1">
                <a:spLocks noChangeArrowheads="1"/>
              </p:cNvSpPr>
              <p:nvPr/>
            </p:nvSpPr>
            <p:spPr bwMode="auto">
              <a:xfrm>
                <a:off x="1824" y="1344"/>
                <a:ext cx="718" cy="254"/>
              </a:xfrm>
              <a:prstGeom prst="rect">
                <a:avLst/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altLang="pt-BR" u="none" dirty="0" smtClean="0"/>
                  <a:t/>
                </a:r>
                <a:br>
                  <a:rPr lang="pt-BR" altLang="pt-BR" u="none" dirty="0" smtClean="0"/>
                </a:br>
                <a:r>
                  <a:rPr lang="pt-BR" altLang="pt-BR" u="none" dirty="0" smtClean="0"/>
                  <a:t>classifier</a:t>
                </a:r>
              </a:p>
              <a:p>
                <a:pPr algn="ctr">
                  <a:spcBef>
                    <a:spcPct val="50000"/>
                  </a:spcBef>
                </a:pPr>
                <a:endParaRPr lang="en-US" altLang="pt-BR" u="none" dirty="0"/>
              </a:p>
            </p:txBody>
          </p:sp>
          <p:sp>
            <p:nvSpPr>
              <p:cNvPr id="20" name="Line 42"/>
              <p:cNvSpPr>
                <a:spLocks noChangeShapeType="1"/>
              </p:cNvSpPr>
              <p:nvPr/>
            </p:nvSpPr>
            <p:spPr bwMode="auto">
              <a:xfrm>
                <a:off x="2557" y="148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Line 43"/>
              <p:cNvSpPr>
                <a:spLocks noChangeShapeType="1"/>
              </p:cNvSpPr>
              <p:nvPr/>
            </p:nvSpPr>
            <p:spPr bwMode="auto">
              <a:xfrm>
                <a:off x="1440" y="1383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Text Box 44"/>
              <p:cNvSpPr txBox="1">
                <a:spLocks noChangeArrowheads="1"/>
              </p:cNvSpPr>
              <p:nvPr/>
            </p:nvSpPr>
            <p:spPr bwMode="auto">
              <a:xfrm>
                <a:off x="1233" y="1327"/>
                <a:ext cx="207" cy="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i="1" u="none" dirty="0" smtClean="0">
                    <a:latin typeface="Tahoma" pitchFamily="34" charset="0"/>
                  </a:rPr>
                  <a:t>x</a:t>
                </a:r>
                <a:r>
                  <a:rPr lang="en-US" altLang="pt-BR" i="1" u="none" baseline="-25000" dirty="0" smtClean="0">
                    <a:latin typeface="Tahoma" pitchFamily="34" charset="0"/>
                  </a:rPr>
                  <a:t>1</a:t>
                </a:r>
                <a:endParaRPr lang="en-US" altLang="pt-BR" i="1" u="none" baseline="-25000" dirty="0">
                  <a:latin typeface="Tahoma" pitchFamily="34" charset="0"/>
                </a:endParaRPr>
              </a:p>
            </p:txBody>
          </p:sp>
          <p:sp>
            <p:nvSpPr>
              <p:cNvPr id="23" name="Text Box 45"/>
              <p:cNvSpPr txBox="1">
                <a:spLocks noChangeArrowheads="1"/>
              </p:cNvSpPr>
              <p:nvPr/>
            </p:nvSpPr>
            <p:spPr bwMode="auto">
              <a:xfrm>
                <a:off x="2818" y="1400"/>
                <a:ext cx="377" cy="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pt-BR" i="1" u="none" dirty="0" smtClean="0">
                    <a:latin typeface="Tahoma" pitchFamily="34" charset="0"/>
                  </a:rPr>
                  <a:t>Class</a:t>
                </a:r>
                <a:endParaRPr lang="en-US" altLang="pt-BR" i="1" u="none" dirty="0">
                  <a:latin typeface="Tahoma" pitchFamily="34" charset="0"/>
                </a:endParaRPr>
              </a:p>
            </p:txBody>
          </p:sp>
        </p:grp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>
              <a:off x="6984245" y="2888473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6546095" y="2654598"/>
              <a:ext cx="4381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i="1" u="none" dirty="0" smtClean="0">
                  <a:latin typeface="Tahoma" pitchFamily="34" charset="0"/>
                </a:rPr>
                <a:t>x</a:t>
              </a:r>
              <a:r>
                <a:rPr lang="en-US" altLang="pt-BR" i="1" u="none" baseline="-25000" dirty="0" smtClean="0">
                  <a:latin typeface="Tahoma" pitchFamily="34" charset="0"/>
                </a:rPr>
                <a:t>2</a:t>
              </a:r>
              <a:endParaRPr lang="en-US" altLang="pt-BR" i="1" u="none" baseline="-25000" dirty="0">
                <a:latin typeface="Tahoma" pitchFamily="34" charset="0"/>
              </a:endParaRP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6984245" y="3255050"/>
              <a:ext cx="81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6546095" y="3021175"/>
              <a:ext cx="4381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pt-BR" i="1" u="none" dirty="0" err="1" smtClean="0">
                  <a:latin typeface="Tahoma" pitchFamily="34" charset="0"/>
                </a:rPr>
                <a:t>x</a:t>
              </a:r>
              <a:r>
                <a:rPr lang="en-US" altLang="pt-BR" i="1" u="none" baseline="-25000" dirty="0" err="1" smtClean="0">
                  <a:latin typeface="Tahoma" pitchFamily="34" charset="0"/>
                </a:rPr>
                <a:t>N</a:t>
              </a:r>
              <a:endParaRPr lang="en-US" altLang="pt-BR" i="1" u="none" baseline="-25000" dirty="0">
                <a:latin typeface="Tahom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84031" y="2943065"/>
              <a:ext cx="461665" cy="26545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02751" y="3019324"/>
            <a:ext cx="95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input</a:t>
            </a:r>
            <a:br>
              <a:rPr lang="pt-BR" dirty="0" smtClean="0"/>
            </a:br>
            <a:r>
              <a:rPr lang="pt-BR" dirty="0" smtClean="0"/>
              <a:t>features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7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 of Bayes classifier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4149" y="1825625"/>
            <a:ext cx="6209731" cy="4351338"/>
          </a:xfrm>
        </p:spPr>
        <p:txBody>
          <a:bodyPr/>
          <a:lstStyle/>
          <a:p>
            <a:r>
              <a:rPr lang="pt-BR" dirty="0" smtClean="0"/>
              <a:t>Assume 4 classes and that each likelihood is a Gaussian distribution (dictated by “nature”)</a:t>
            </a:r>
          </a:p>
          <a:p>
            <a:r>
              <a:rPr lang="pt-BR" dirty="0" smtClean="0"/>
              <a:t>Also assume the priors are uniformly distributed </a:t>
            </a:r>
            <a:r>
              <a:rPr lang="pt-BR" i="1" dirty="0" smtClean="0"/>
              <a:t>P</a:t>
            </a:r>
            <a:r>
              <a:rPr lang="pt-BR" dirty="0" smtClean="0"/>
              <a:t>(</a:t>
            </a:r>
            <a:r>
              <a:rPr lang="pt-BR" i="1" dirty="0" smtClean="0"/>
              <a:t>Class</a:t>
            </a:r>
            <a:r>
              <a:rPr lang="pt-BR" i="1" baseline="-25000" dirty="0" smtClean="0"/>
              <a:t>j</a:t>
            </a:r>
            <a:r>
              <a:rPr lang="pt-BR" dirty="0" smtClean="0"/>
              <a:t>)=1/4</a:t>
            </a:r>
          </a:p>
          <a:p>
            <a:r>
              <a:rPr lang="pt-BR" dirty="0" smtClean="0"/>
              <a:t>Given a test vector </a:t>
            </a:r>
            <a:r>
              <a:rPr lang="pt-BR" i="1" dirty="0" smtClean="0"/>
              <a:t>x</a:t>
            </a:r>
            <a:r>
              <a:rPr lang="pt-BR" dirty="0" smtClean="0"/>
              <a:t>, calculate posteriors for j=1, 2, 3, 4 and choose the largest: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2" y="303883"/>
            <a:ext cx="5405438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98" y="5318680"/>
            <a:ext cx="4844224" cy="81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6038322" y="2292825"/>
            <a:ext cx="1713606" cy="177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/>
          <p:cNvSpPr txBox="1">
            <a:spLocks/>
          </p:cNvSpPr>
          <p:nvPr/>
        </p:nvSpPr>
        <p:spPr>
          <a:xfrm>
            <a:off x="6786562" y="5332328"/>
            <a:ext cx="5128865" cy="899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If the estimation of likelihoods and priors is perfect, the Bayes classifier is optimum and its error is the minimum possible, called “Bayes error”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108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Naïve Bayes classifier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4149" y="1825625"/>
            <a:ext cx="6209731" cy="4351338"/>
          </a:xfrm>
        </p:spPr>
        <p:txBody>
          <a:bodyPr>
            <a:normAutofit/>
          </a:bodyPr>
          <a:lstStyle/>
          <a:p>
            <a:r>
              <a:rPr lang="pt-BR" dirty="0"/>
              <a:t>Use the naïve (</a:t>
            </a:r>
            <a:r>
              <a:rPr lang="pt-BR" dirty="0" smtClean="0"/>
              <a:t>ingenuous) assumption that the parameters of each class are statistically independent, such that all </a:t>
            </a:r>
            <a:r>
              <a:rPr lang="pt-BR" b="1" dirty="0" smtClean="0">
                <a:solidFill>
                  <a:srgbClr val="FF0000"/>
                </a:solidFill>
              </a:rPr>
              <a:t>joint</a:t>
            </a:r>
            <a:r>
              <a:rPr lang="pt-BR" dirty="0" smtClean="0"/>
              <a:t> distributions are equivalent to the multiplication of the </a:t>
            </a:r>
            <a:r>
              <a:rPr lang="pt-BR" b="1" dirty="0" smtClean="0">
                <a:solidFill>
                  <a:srgbClr val="FF0000"/>
                </a:solidFill>
              </a:rPr>
              <a:t>marginal</a:t>
            </a:r>
            <a:r>
              <a:rPr lang="pt-BR" dirty="0" smtClean="0"/>
              <a:t> distributions</a:t>
            </a:r>
          </a:p>
          <a:p>
            <a:pPr lvl="1"/>
            <a:r>
              <a:rPr lang="pt-BR" dirty="0" smtClean="0"/>
              <a:t>Example, for a parameter vector </a:t>
            </a:r>
            <a:r>
              <a:rPr lang="pt-BR" b="1" dirty="0" smtClean="0"/>
              <a:t>z</a:t>
            </a:r>
            <a:r>
              <a:rPr lang="pt-BR" dirty="0" smtClean="0"/>
              <a:t> = [x</a:t>
            </a:r>
            <a:r>
              <a:rPr lang="pt-BR" baseline="-25000" dirty="0"/>
              <a:t>,</a:t>
            </a:r>
            <a:r>
              <a:rPr lang="pt-BR" dirty="0" smtClean="0"/>
              <a:t> y] of a classe </a:t>
            </a:r>
            <a:r>
              <a:rPr lang="pt-BR" i="1" dirty="0" smtClean="0"/>
              <a:t>C</a:t>
            </a:r>
            <a:r>
              <a:rPr lang="pt-BR" dirty="0" smtClean="0"/>
              <a:t>, it corresponds to</a:t>
            </a:r>
            <a:br>
              <a:rPr lang="pt-BR" dirty="0" smtClean="0"/>
            </a:br>
            <a:r>
              <a:rPr lang="pt-BR" dirty="0" smtClean="0"/>
              <a:t>		P(</a:t>
            </a:r>
            <a:r>
              <a:rPr lang="pt-BR" b="1" dirty="0" smtClean="0"/>
              <a:t>z</a:t>
            </a:r>
            <a:r>
              <a:rPr lang="pt-BR" dirty="0" smtClean="0"/>
              <a:t>|</a:t>
            </a:r>
            <a:r>
              <a:rPr lang="pt-BR" i="1" dirty="0" smtClean="0"/>
              <a:t>C</a:t>
            </a:r>
            <a:r>
              <a:rPr lang="pt-BR" dirty="0" smtClean="0"/>
              <a:t>) = P(x|</a:t>
            </a:r>
            <a:r>
              <a:rPr lang="pt-BR" i="1" dirty="0" smtClean="0"/>
              <a:t>C</a:t>
            </a:r>
            <a:r>
              <a:rPr lang="pt-BR" dirty="0"/>
              <a:t>) </a:t>
            </a:r>
            <a:r>
              <a:rPr lang="pt-BR" dirty="0" smtClean="0"/>
              <a:t>P(y|</a:t>
            </a:r>
            <a:r>
              <a:rPr lang="pt-BR" i="1" dirty="0" smtClean="0"/>
              <a:t>C</a:t>
            </a:r>
            <a:r>
              <a:rPr lang="pt-B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Multivariate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63" y="1842448"/>
            <a:ext cx="5157127" cy="390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0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SSE">
  <a:themeElements>
    <a:clrScheme name="Custom 4">
      <a:dk1>
        <a:srgbClr val="4285F4"/>
      </a:dk1>
      <a:lt1>
        <a:srgbClr val="FFFFFF"/>
      </a:lt1>
      <a:dk2>
        <a:srgbClr val="A0C3FF"/>
      </a:dk2>
      <a:lt2>
        <a:srgbClr val="F2F2F2"/>
      </a:lt2>
      <a:accent1>
        <a:srgbClr val="E59000"/>
      </a:accent1>
      <a:accent2>
        <a:srgbClr val="0F9D58"/>
      </a:accent2>
      <a:accent3>
        <a:srgbClr val="E59000"/>
      </a:accent3>
      <a:accent4>
        <a:srgbClr val="76A7FA"/>
      </a:accent4>
      <a:accent5>
        <a:srgbClr val="33B679"/>
      </a:accent5>
      <a:accent6>
        <a:srgbClr val="FF8E1C"/>
      </a:accent6>
      <a:hlink>
        <a:srgbClr val="0563C1"/>
      </a:hlink>
      <a:folHlink>
        <a:srgbClr val="E59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ASSE" id="{72E762BE-6470-462D-AE58-B7BB78553B84}" vid="{3A954EEE-BECE-492D-B202-86D602FFC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LASSE</Template>
  <TotalTime>17358</TotalTime>
  <Words>2287</Words>
  <Application>Microsoft Office PowerPoint</Application>
  <PresentationFormat>Custom</PresentationFormat>
  <Paragraphs>328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LASSE</vt:lpstr>
      <vt:lpstr>Equation</vt:lpstr>
      <vt:lpstr>Maximum Likelihood (ML) and Maximum a Posteriori  (MAP) Decision Criteria</vt:lpstr>
      <vt:lpstr>Agenda</vt:lpstr>
      <vt:lpstr>Histogram</vt:lpstr>
      <vt:lpstr>Estimation of PMF or PDF via  normalized histograms</vt:lpstr>
      <vt:lpstr>Likelihood</vt:lpstr>
      <vt:lpstr>Bayes’ rule</vt:lpstr>
      <vt:lpstr>Bayes’ theorem (in the context of classification)</vt:lpstr>
      <vt:lpstr>Example of Bayes classifier</vt:lpstr>
      <vt:lpstr>Naïve Bayes classifier</vt:lpstr>
      <vt:lpstr>Naïve classifier using Gaussians for real-valued features</vt:lpstr>
      <vt:lpstr>iid:  independent and identically distributed</vt:lpstr>
      <vt:lpstr>Maximum likelihood estimation (MLE)</vt:lpstr>
      <vt:lpstr>Memoryless channels</vt:lpstr>
      <vt:lpstr>Two decision criteria for sequence detection</vt:lpstr>
      <vt:lpstr>Decision criteria</vt:lpstr>
      <vt:lpstr>Symbol-by-symbol versus sequence decisions</vt:lpstr>
      <vt:lpstr>General Viterbi setup</vt:lpstr>
      <vt:lpstr>Sequence decision for convolutional decoding over memoryless channel</vt:lpstr>
      <vt:lpstr>Sequence decision for uncoded information over channel with memory</vt:lpstr>
      <vt:lpstr>Distinguish: symbol-by-symbol, block-based and sequence decision</vt:lpstr>
      <vt:lpstr>Block-based and sequence decision similarities </vt:lpstr>
      <vt:lpstr>Block-based decision for repetition code</vt:lpstr>
      <vt:lpstr>MLSD: Brute force versus Viterbi algorithm</vt:lpstr>
      <vt:lpstr>Example of brute force</vt:lpstr>
      <vt:lpstr>Dynamic programming</vt:lpstr>
      <vt:lpstr>Viterbi / dynamic programming example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Pedro Batista</dc:creator>
  <cp:lastModifiedBy>aldebaro</cp:lastModifiedBy>
  <cp:revision>295</cp:revision>
  <dcterms:created xsi:type="dcterms:W3CDTF">2016-03-31T19:46:33Z</dcterms:created>
  <dcterms:modified xsi:type="dcterms:W3CDTF">2017-06-30T17:02:28Z</dcterms:modified>
</cp:coreProperties>
</file>