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8" r:id="rId3"/>
    <p:sldId id="302" r:id="rId4"/>
    <p:sldId id="304" r:id="rId5"/>
    <p:sldId id="305" r:id="rId6"/>
    <p:sldId id="309" r:id="rId7"/>
    <p:sldId id="314" r:id="rId8"/>
    <p:sldId id="311" r:id="rId9"/>
    <p:sldId id="312" r:id="rId10"/>
    <p:sldId id="310" r:id="rId11"/>
    <p:sldId id="303" r:id="rId12"/>
    <p:sldId id="313" r:id="rId13"/>
    <p:sldId id="307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085" autoAdjust="0"/>
  </p:normalViewPr>
  <p:slideViewPr>
    <p:cSldViewPr snapToGrid="0">
      <p:cViewPr>
        <p:scale>
          <a:sx n="80" d="100"/>
          <a:sy n="80" d="100"/>
        </p:scale>
        <p:origin x="-3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1E6D-E95E-482B-8700-53376DD4FE2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87254-4800-4DEE-BB3E-4204D8272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70E38-3F7A-4ACB-A3D0-1DC604D83837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2E8D-DEEE-477F-A73B-B93E247149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35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19-Jul-16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9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35" y="1178612"/>
            <a:ext cx="6069010" cy="60690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F021-9489-4EA9-9D95-84C167B12978}" type="datetime5">
              <a:rPr lang="en-US" smtClean="0"/>
              <a:t>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7E1D-C3BD-4B21-B329-26461843C0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93280"/>
            <a:ext cx="1635842" cy="18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011" y="1603168"/>
            <a:ext cx="11471562" cy="212568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Face detection with boosted and cascaded Haar features</a:t>
            </a:r>
            <a:br>
              <a:rPr lang="pt-BR" dirty="0" smtClean="0"/>
            </a:br>
            <a:r>
              <a:rPr lang="pt-BR" sz="3200" dirty="0" smtClean="0"/>
              <a:t>Understanding UFPA’s code (Kroon’s) and </a:t>
            </a:r>
            <a:r>
              <a:rPr lang="pt-BR" sz="3200" dirty="0" smtClean="0"/>
              <a:t>Lienhart’s detector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8548" y="4769931"/>
            <a:ext cx="5047012" cy="1655762"/>
          </a:xfrm>
        </p:spPr>
        <p:txBody>
          <a:bodyPr>
            <a:normAutofit/>
          </a:bodyPr>
          <a:lstStyle/>
          <a:p>
            <a:r>
              <a:rPr lang="pt-BR" dirty="0"/>
              <a:t>Aldebaro </a:t>
            </a:r>
            <a:r>
              <a:rPr lang="pt-BR" dirty="0" smtClean="0"/>
              <a:t>Klautau</a:t>
            </a:r>
          </a:p>
          <a:p>
            <a:r>
              <a:rPr lang="pt-BR" dirty="0" smtClean="0"/>
              <a:t>LASSE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 smtClean="0"/>
              <a:t>UFPA</a:t>
            </a:r>
            <a:endParaRPr lang="pt-BR" dirty="0"/>
          </a:p>
          <a:p>
            <a:r>
              <a:rPr lang="pt-BR" dirty="0" smtClean="0"/>
              <a:t>July </a:t>
            </a:r>
            <a:r>
              <a:rPr lang="pt-BR" dirty="0" smtClean="0"/>
              <a:t>9</a:t>
            </a:r>
            <a:r>
              <a:rPr lang="pt-BR" dirty="0" smtClean="0"/>
              <a:t>, 2017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0727"/>
            <a:ext cx="6200513" cy="311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4" y="299400"/>
            <a:ext cx="1508970" cy="149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3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Output of a weak classifier is generated within </a:t>
            </a:r>
            <a:r>
              <a:rPr lang="pt-BR" b="0" dirty="0" smtClean="0"/>
              <a:t>ufd_treeDetect.m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1939" y="1878549"/>
            <a:ext cx="76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Note how the two possible output values are implemented in the ufd code: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05" y="2288845"/>
            <a:ext cx="126015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05" y="1825625"/>
            <a:ext cx="11163795" cy="4351338"/>
          </a:xfrm>
        </p:spPr>
        <p:txBody>
          <a:bodyPr/>
          <a:lstStyle/>
          <a:p>
            <a:r>
              <a:rPr lang="pt-BR" dirty="0" smtClean="0"/>
              <a:t>old</a:t>
            </a:r>
            <a:br>
              <a:rPr lang="pt-BR" dirty="0" smtClean="0"/>
            </a:br>
            <a:r>
              <a:rPr lang="pt-BR" dirty="0" smtClean="0"/>
              <a:t>format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5" y="371396"/>
            <a:ext cx="6733371" cy="61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2517569"/>
            <a:ext cx="477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Rectangles: (x, y) position, width, height, weight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61740" y="2702235"/>
            <a:ext cx="1039060" cy="658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5260769" y="2702235"/>
            <a:ext cx="1140031" cy="907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5679" y="3610099"/>
            <a:ext cx="427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0 means the feature is not tilted (rotated)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5679" y="5375564"/>
            <a:ext cx="460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decision stump threshold, left and right values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572000" y="3794765"/>
            <a:ext cx="2443679" cy="8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00800" y="4405745"/>
            <a:ext cx="614879" cy="115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features (for a weak classifier) can have at most 3 “rectangles”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77" y="1722356"/>
            <a:ext cx="68103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7091" y="3016332"/>
            <a:ext cx="19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3 rectangles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4160" y="5080660"/>
            <a:ext cx="19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 smtClean="0">
                <a:solidFill>
                  <a:srgbClr val="FF0000"/>
                </a:solidFill>
              </a:rPr>
              <a:t> rectangles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07678" y="5342270"/>
            <a:ext cx="1486482" cy="476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6246421" y="3277942"/>
            <a:ext cx="1650670" cy="11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Detector </a:t>
            </a:r>
            <a:r>
              <a:rPr lang="pt-BR" dirty="0"/>
              <a:t>created by Rainer Lienhart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r>
              <a:rPr lang="pt-BR" dirty="0" smtClean="0"/>
              <a:t>OpenCV </a:t>
            </a:r>
            <a:r>
              <a:rPr lang="pt-BR" sz="3600" b="1" dirty="0" smtClean="0">
                <a:solidFill>
                  <a:srgbClr val="FF0000"/>
                </a:solidFill>
              </a:rPr>
              <a:t>new</a:t>
            </a:r>
            <a:r>
              <a:rPr lang="pt-BR" dirty="0" smtClean="0"/>
              <a:t> format</a:t>
            </a:r>
          </a:p>
          <a:p>
            <a:r>
              <a:rPr lang="pt-BR" dirty="0" smtClean="0"/>
              <a:t>Name</a:t>
            </a:r>
            <a:r>
              <a:rPr lang="pt-BR" dirty="0"/>
              <a:t>: </a:t>
            </a:r>
            <a:r>
              <a:rPr lang="pt-BR" dirty="0" smtClean="0"/>
              <a:t>haarcascade_frontalface_alt.xml and size</a:t>
            </a:r>
            <a:r>
              <a:rPr lang="pt-BR" dirty="0"/>
              <a:t>: 676.709 </a:t>
            </a:r>
            <a:r>
              <a:rPr lang="pt-BR" dirty="0" smtClean="0"/>
              <a:t>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15398" y="6391870"/>
            <a:ext cx="160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Available with OpenCV</a:t>
            </a:r>
            <a:endParaRPr lang="pt-BR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2" y="2357709"/>
            <a:ext cx="6044540" cy="436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91" y="2571464"/>
            <a:ext cx="5949104" cy="35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8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Contact: lasse@ufpa.br</a:t>
            </a:r>
          </a:p>
          <a:p>
            <a:r>
              <a:rPr lang="pt-BR" dirty="0"/>
              <a:t>www.lasse.ufpa.br</a:t>
            </a:r>
          </a:p>
        </p:txBody>
      </p:sp>
    </p:spTree>
    <p:extLst>
      <p:ext uri="{BB962C8B-B14F-4D97-AF65-F5344CB8AC3E}">
        <p14:creationId xmlns:p14="http://schemas.microsoft.com/office/powerpoint/2010/main" val="41698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References for modifications / improvements on original Viola &amp; Jones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R</a:t>
            </a:r>
            <a:r>
              <a:rPr lang="en-US" dirty="0"/>
              <a:t>. </a:t>
            </a:r>
            <a:r>
              <a:rPr lang="en-US" dirty="0" err="1"/>
              <a:t>Lienhart</a:t>
            </a:r>
            <a:r>
              <a:rPr lang="en-US" dirty="0"/>
              <a:t> and J. </a:t>
            </a:r>
            <a:r>
              <a:rPr lang="en-US" dirty="0" err="1"/>
              <a:t>Maydt</a:t>
            </a:r>
            <a:r>
              <a:rPr lang="en-US" dirty="0"/>
              <a:t>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Extended Set of </a:t>
            </a:r>
            <a:r>
              <a:rPr lang="en-US" dirty="0" err="1"/>
              <a:t>Haar</a:t>
            </a:r>
            <a:r>
              <a:rPr lang="en-US" dirty="0"/>
              <a:t>-like Features for Rapid Object Detection.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 </a:t>
            </a:r>
            <a:r>
              <a:rPr lang="en-US" i="1" dirty="0"/>
              <a:t>Proceedings of the IEEE Conference on Image Processing (ICIP '02)</a:t>
            </a:r>
            <a:r>
              <a:rPr lang="en-US" dirty="0"/>
              <a:t>, pages 155 - 162, New York, USA, </a:t>
            </a:r>
            <a:r>
              <a:rPr lang="en-US" dirty="0" smtClean="0"/>
              <a:t>September 2002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[2] Jian-</a:t>
            </a:r>
            <a:r>
              <a:rPr lang="en-US" dirty="0" err="1" smtClean="0"/>
              <a:t>qing</a:t>
            </a:r>
            <a:r>
              <a:rPr lang="en-US" dirty="0" smtClean="0"/>
              <a:t> </a:t>
            </a:r>
            <a:r>
              <a:rPr lang="en-US" dirty="0"/>
              <a:t>Zhu </a:t>
            </a:r>
            <a:r>
              <a:rPr lang="en-US" dirty="0" smtClean="0"/>
              <a:t>and  </a:t>
            </a:r>
            <a:r>
              <a:rPr lang="en-US" dirty="0"/>
              <a:t>Can-hui </a:t>
            </a:r>
            <a:r>
              <a:rPr lang="en-US" dirty="0" err="1" smtClean="0"/>
              <a:t>Cai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Real-time </a:t>
            </a:r>
            <a:r>
              <a:rPr lang="en-US" dirty="0"/>
              <a:t>face detection using Gentle </a:t>
            </a:r>
            <a:r>
              <a:rPr lang="en-US" dirty="0" err="1"/>
              <a:t>AdaBoost</a:t>
            </a:r>
            <a:r>
              <a:rPr lang="en-US" dirty="0"/>
              <a:t> algorithm and nesting cascade </a:t>
            </a:r>
            <a:r>
              <a:rPr lang="en-US" dirty="0" smtClean="0"/>
              <a:t>structure, ISPACS 2012  </a:t>
            </a:r>
            <a:r>
              <a:rPr lang="pt-BR" dirty="0" smtClean="0"/>
              <a:t>http</a:t>
            </a:r>
            <a:r>
              <a:rPr lang="pt-BR" dirty="0"/>
              <a:t>://ieeexplore.ieee.org/document/6473448/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Detector </a:t>
            </a:r>
            <a:r>
              <a:rPr lang="pt-BR" dirty="0"/>
              <a:t>created by Rainer Lienhart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r>
              <a:rPr lang="pt-BR" dirty="0" smtClean="0"/>
              <a:t>OpenCV old format</a:t>
            </a:r>
          </a:p>
          <a:p>
            <a:r>
              <a:rPr lang="pt-BR" dirty="0" smtClean="0"/>
              <a:t>Name</a:t>
            </a:r>
            <a:r>
              <a:rPr lang="pt-BR" dirty="0"/>
              <a:t>: </a:t>
            </a:r>
            <a:r>
              <a:rPr lang="pt-BR" dirty="0" smtClean="0"/>
              <a:t>haarcascade_frontalface_alt.xml and size</a:t>
            </a:r>
            <a:r>
              <a:rPr lang="pt-BR" dirty="0"/>
              <a:t>: </a:t>
            </a:r>
            <a:r>
              <a:rPr lang="pt-BR" dirty="0" smtClean="0"/>
              <a:t>946.032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37" y="2409640"/>
            <a:ext cx="67437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20987" y="6396335"/>
            <a:ext cx="500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Available on Web, e.g., et:</a:t>
            </a:r>
          </a:p>
          <a:p>
            <a:r>
              <a:rPr lang="pt-BR" sz="1200" dirty="0" smtClean="0"/>
              <a:t>https</a:t>
            </a:r>
            <a:r>
              <a:rPr lang="pt-BR" sz="1200" dirty="0"/>
              <a:t>://github.com/aldebaro/ufpa-face-detection/tree/master/HaarCascades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878" y="3550722"/>
            <a:ext cx="17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Gentle Adaboost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896279" y="3040083"/>
            <a:ext cx="2782599" cy="695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Rectangles in 20 x 20 pixels grid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Example: rectangle (3, 7, 14, 4)  </a:t>
            </a:r>
            <a:r>
              <a:rPr lang="pt-BR" dirty="0" smtClean="0">
                <a:sym typeface="Wingdings" panose="05000000000000000000" pitchFamily="2" charset="2"/>
              </a:rPr>
              <a:t> (x, y, width, height)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03" y="2484005"/>
            <a:ext cx="4266271" cy="41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57600" y="3716974"/>
            <a:ext cx="2719450" cy="73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Convention in ufd_ code: extra row and column with zeros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Matrix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Integral (ii)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Squared</a:t>
            </a:r>
            <a:br>
              <a:rPr lang="pt-BR" dirty="0" smtClean="0"/>
            </a:br>
            <a:r>
              <a:rPr lang="pt-BR" dirty="0" smtClean="0"/>
              <a:t>integral (ii2)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5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18" y="1955038"/>
            <a:ext cx="22955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93" y="3317792"/>
            <a:ext cx="32956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18" y="5286064"/>
            <a:ext cx="3209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0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Weak classifier (stump) outputs one among two possible real values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3816" cy="470580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From reference [2]:</a:t>
            </a:r>
          </a:p>
          <a:p>
            <a:r>
              <a:rPr lang="pt-BR" dirty="0" smtClean="0"/>
              <a:t>Besides, adopting extended stumps, the paper does not use the “discrete” AdaBoost, but the Gentle AdaBoost</a:t>
            </a:r>
          </a:p>
          <a:p>
            <a:pPr lvl="1"/>
            <a:r>
              <a:rPr lang="pt-BR" dirty="0" smtClean="0"/>
              <a:t>The strong classifier does not use </a:t>
            </a:r>
            <a:r>
              <a:rPr lang="pt-BR" dirty="0" smtClean="0">
                <a:latin typeface="Symbol" panose="05050102010706020507" pitchFamily="18" charset="2"/>
              </a:rPr>
              <a:t>a</a:t>
            </a:r>
            <a:r>
              <a:rPr lang="pt-BR" dirty="0" smtClean="0"/>
              <a:t> to weight each weak classifier, but it simply sums their outputs because these outputs  already incorporate such weight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06" y="2137632"/>
            <a:ext cx="65627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156364" y="2006930"/>
            <a:ext cx="1448789" cy="27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YkgAxynx1gnwdCXMS1SDAT1mBXnHdfIgBJiGmep8GkDN1OKkyBTBi-oVS1Y_TilqbRx5qVyqrYrL6qBwpfkychN8T-d63VKHZD638yIYKpBxqM0yeNUbmOLx-99Oyjwj4J8zgHH0Mq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90" y="2101954"/>
            <a:ext cx="4642456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UFPA’s code (based on D. Kroon’s)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12626" cy="4351338"/>
          </a:xfrm>
        </p:spPr>
        <p:txBody>
          <a:bodyPr/>
          <a:lstStyle/>
          <a:p>
            <a:r>
              <a:rPr lang="pt-BR" dirty="0" smtClean="0"/>
              <a:t>ufd_test   (main script)</a:t>
            </a:r>
            <a:endParaRPr lang="pt-BR" dirty="0"/>
          </a:p>
          <a:p>
            <a:r>
              <a:rPr lang="pt-BR" dirty="0" smtClean="0"/>
              <a:t>ufd_integralImage   (pre-compute integral image)</a:t>
            </a:r>
            <a:endParaRPr lang="pt-BR" dirty="0"/>
          </a:p>
          <a:p>
            <a:r>
              <a:rPr lang="pt-BR" dirty="0" smtClean="0"/>
              <a:t>ufd_multiScaleDetection (searches faces in all scales)</a:t>
            </a:r>
            <a:endParaRPr lang="pt-BR" dirty="0"/>
          </a:p>
          <a:p>
            <a:pPr lvl="1"/>
            <a:r>
              <a:rPr lang="pt-BR" dirty="0" smtClean="0"/>
              <a:t>ufd_detectSingleScale (run the whole cascade detector for a given scale)</a:t>
            </a:r>
            <a:endParaRPr lang="pt-BR" dirty="0"/>
          </a:p>
          <a:p>
            <a:pPr lvl="2"/>
            <a:r>
              <a:rPr lang="pt-BR" dirty="0" smtClean="0"/>
              <a:t>ufd_treeDetect (finds output of a given weak classifier)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73288" y="4548249"/>
            <a:ext cx="1745673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Pseudocode for strongs classifiers and their respective weak classifiers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1825624"/>
            <a:ext cx="11199421" cy="461080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For a given scale</a:t>
            </a:r>
          </a:p>
          <a:p>
            <a:pPr lvl="1"/>
            <a:r>
              <a:rPr lang="pt-BR" dirty="0" smtClean="0"/>
              <a:t>Find all possible (candidates to face) analysis windows and store them in an array</a:t>
            </a:r>
          </a:p>
          <a:p>
            <a:pPr lvl="1"/>
            <a:r>
              <a:rPr lang="pt-BR" dirty="0" smtClean="0"/>
              <a:t>For all candidates (sliding windows)</a:t>
            </a:r>
          </a:p>
          <a:p>
            <a:pPr lvl="2"/>
            <a:r>
              <a:rPr lang="pt-BR" dirty="0" smtClean="0"/>
              <a:t>For all stages, each one with a strong classifier</a:t>
            </a:r>
          </a:p>
          <a:p>
            <a:pPr lvl="3"/>
            <a:r>
              <a:rPr lang="pt-BR" dirty="0" smtClean="0"/>
              <a:t>Find the “strongClassifierOutput”</a:t>
            </a:r>
          </a:p>
          <a:p>
            <a:pPr lvl="4"/>
            <a:r>
              <a:rPr lang="pt-BR" dirty="0" smtClean="0"/>
              <a:t>Loop over all weak classifiers</a:t>
            </a:r>
          </a:p>
          <a:p>
            <a:pPr lvl="5"/>
            <a:r>
              <a:rPr lang="pt-BR" dirty="0" smtClean="0"/>
              <a:t>Find the “response” of a weak classifier, which</a:t>
            </a:r>
            <a:br>
              <a:rPr lang="pt-BR" dirty="0" smtClean="0"/>
            </a:br>
            <a:r>
              <a:rPr lang="pt-BR" dirty="0" smtClean="0"/>
              <a:t>has a “Haar feature” composed of at most three</a:t>
            </a:r>
            <a:br>
              <a:rPr lang="pt-BR" dirty="0" smtClean="0"/>
            </a:br>
            <a:r>
              <a:rPr lang="pt-BR" dirty="0" smtClean="0"/>
              <a:t>rectangles</a:t>
            </a:r>
          </a:p>
          <a:p>
            <a:pPr lvl="5"/>
            <a:r>
              <a:rPr lang="pt-BR" dirty="0" smtClean="0"/>
              <a:t>Find the output of a weak classifier by</a:t>
            </a:r>
            <a:r>
              <a:rPr lang="pt-BR" dirty="0"/>
              <a:t> </a:t>
            </a:r>
            <a:r>
              <a:rPr lang="pt-BR" dirty="0" smtClean="0"/>
              <a:t>checking</a:t>
            </a:r>
            <a:br>
              <a:rPr lang="pt-BR" dirty="0" smtClean="0"/>
            </a:br>
            <a:r>
              <a:rPr lang="pt-BR" dirty="0" smtClean="0"/>
              <a:t>if its response is below or above its threshold</a:t>
            </a:r>
          </a:p>
          <a:p>
            <a:pPr lvl="5"/>
            <a:r>
              <a:rPr lang="pt-BR" dirty="0" smtClean="0"/>
              <a:t>Sum all outputs to obtain </a:t>
            </a:r>
            <a:r>
              <a:rPr lang="pt-BR" dirty="0"/>
              <a:t>“strongClassifierOutput”</a:t>
            </a:r>
            <a:endParaRPr lang="pt-BR" dirty="0" smtClean="0"/>
          </a:p>
          <a:p>
            <a:pPr lvl="3"/>
            <a:r>
              <a:rPr lang="pt-BR" dirty="0" smtClean="0"/>
              <a:t>Remove the current (windows) candidates that are</a:t>
            </a:r>
            <a:br>
              <a:rPr lang="pt-BR" dirty="0" smtClean="0"/>
            </a:br>
            <a:r>
              <a:rPr lang="pt-BR" dirty="0" smtClean="0"/>
              <a:t>below the strong classifier threshold:</a:t>
            </a:r>
            <a:br>
              <a:rPr lang="pt-BR" dirty="0" smtClean="0"/>
            </a:br>
            <a:r>
              <a:rPr lang="pt-BR" sz="1050" dirty="0" smtClean="0"/>
              <a:t>shouldRemoveBecauseBelowThreshold=strongClassifierOutput </a:t>
            </a:r>
            <a:r>
              <a:rPr lang="pt-BR" sz="1050" dirty="0"/>
              <a:t>&lt; </a:t>
            </a:r>
            <a:r>
              <a:rPr lang="pt-BR" sz="1050" dirty="0" smtClean="0"/>
              <a:t>stage.stage_threshold</a:t>
            </a:r>
          </a:p>
          <a:p>
            <a:pPr lvl="3"/>
            <a:r>
              <a:rPr lang="pt-BR" dirty="0" smtClean="0"/>
              <a:t>Only the survivor candidates are passed to next stage</a:t>
            </a:r>
            <a:endParaRPr lang="pt-BR" dirty="0"/>
          </a:p>
          <a:p>
            <a:pPr lvl="3"/>
            <a:endParaRPr lang="pt-BR" dirty="0"/>
          </a:p>
          <a:p>
            <a:pPr lvl="3"/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8</a:t>
            </a:fld>
            <a:endParaRPr lang="en-US"/>
          </a:p>
        </p:txBody>
      </p:sp>
      <p:pic>
        <p:nvPicPr>
          <p:cNvPr id="9218" name="Picture 2" descr="https://lh6.googleusercontent.com/YkgAxynx1gnwdCXMS1SDAT1mBXnHdfIgBJiGmep8GkDN1OKkyBTBi-oVS1Y_TilqbRx5qVyqrYrL6qBwpfkychN8T-d63VKHZD638yIYKpBxqM0yeNUbmOLx-99Oyjwj4J8zgHH0Mq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46" y="2861975"/>
            <a:ext cx="381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73340" y="3574472"/>
            <a:ext cx="9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Regions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193974" y="3943804"/>
            <a:ext cx="137568" cy="29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UFPA’s (from D. Kroon) implementation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All regions from a given scale and evaluated at once (arrays are used). In </a:t>
            </a:r>
            <a:r>
              <a:rPr lang="pt-BR" dirty="0" smtClean="0">
                <a:solidFill>
                  <a:srgbClr val="FF0000"/>
                </a:solidFill>
              </a:rPr>
              <a:t>ufd_multiScaleDetection.m</a:t>
            </a:r>
            <a:r>
              <a:rPr lang="pt-BR" dirty="0" smtClean="0"/>
              <a:t>:</a:t>
            </a:r>
            <a:endParaRPr lang="pt-BR" dirty="0"/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%create a grid with all possible analysis windows given the image size</a:t>
            </a:r>
          </a:p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  %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and the chosen "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step“</a:t>
            </a:r>
          </a:p>
          <a:p>
            <a:r>
              <a:rPr lang="pt-BR" dirty="0"/>
              <a:t> [x,y]=ndgrid(0:step:(integralImages.width-w-1),0:step:(integralImages.height-h-1));</a:t>
            </a:r>
          </a:p>
          <a:p>
            <a:r>
              <a:rPr lang="en-US" dirty="0" smtClean="0"/>
              <a:t> x=x</a:t>
            </a:r>
            <a:r>
              <a:rPr lang="en-US" dirty="0"/>
              <a:t>(:);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%make it a column vector</a:t>
            </a:r>
          </a:p>
          <a:p>
            <a:r>
              <a:rPr lang="pt-BR" dirty="0"/>
              <a:t> </a:t>
            </a:r>
            <a:r>
              <a:rPr lang="pt-BR" dirty="0" smtClean="0"/>
              <a:t>y=y</a:t>
            </a:r>
            <a:r>
              <a:rPr lang="pt-BR" dirty="0"/>
              <a:t>(:);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%make it a column vector</a:t>
            </a:r>
          </a:p>
          <a:p>
            <a:endParaRPr lang="pt-BR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% input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are the starting positions of the analysis window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are the rectangles top-left corners of the detected faces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important: the function below will be called for each scale</a:t>
            </a:r>
          </a:p>
          <a:p>
            <a:r>
              <a:rPr lang="pt-BR" dirty="0"/>
              <a:t> </a:t>
            </a:r>
            <a:r>
              <a:rPr lang="pt-BR" dirty="0" smtClean="0"/>
              <a:t> [</a:t>
            </a:r>
            <a:r>
              <a:rPr lang="pt-BR" dirty="0"/>
              <a:t>x,y] = ufd_detectSingleScale( x, y, Scale, integralImages, w, h, haarCascade);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SSE">
  <a:themeElements>
    <a:clrScheme name="Custom 4">
      <a:dk1>
        <a:srgbClr val="4285F4"/>
      </a:dk1>
      <a:lt1>
        <a:srgbClr val="FFFFFF"/>
      </a:lt1>
      <a:dk2>
        <a:srgbClr val="A0C3FF"/>
      </a:dk2>
      <a:lt2>
        <a:srgbClr val="F2F2F2"/>
      </a:lt2>
      <a:accent1>
        <a:srgbClr val="E59000"/>
      </a:accent1>
      <a:accent2>
        <a:srgbClr val="0F9D58"/>
      </a:accent2>
      <a:accent3>
        <a:srgbClr val="E59000"/>
      </a:accent3>
      <a:accent4>
        <a:srgbClr val="76A7FA"/>
      </a:accent4>
      <a:accent5>
        <a:srgbClr val="33B679"/>
      </a:accent5>
      <a:accent6>
        <a:srgbClr val="FF8E1C"/>
      </a:accent6>
      <a:hlink>
        <a:srgbClr val="0563C1"/>
      </a:hlink>
      <a:folHlink>
        <a:srgbClr val="E59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ASSE" id="{72E762BE-6470-462D-AE58-B7BB78553B84}" vid="{3A954EEE-BECE-492D-B202-86D602FFC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LASSE</Template>
  <TotalTime>12812</TotalTime>
  <Words>552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LASSE</vt:lpstr>
      <vt:lpstr>Face detection with boosted and cascaded Haar features Understanding UFPA’s code (Kroon’s) and Lienhart’s detector</vt:lpstr>
      <vt:lpstr>References for modifications / improvements on original Viola &amp; Jones</vt:lpstr>
      <vt:lpstr>Detector created by Rainer Lienhart</vt:lpstr>
      <vt:lpstr>Rectangles in 20 x 20 pixels grid</vt:lpstr>
      <vt:lpstr>Convention in ufd_ code: extra row and column with zeros</vt:lpstr>
      <vt:lpstr>Weak classifier (stump) outputs one among two possible real values</vt:lpstr>
      <vt:lpstr>UFPA’s code (based on D. Kroon’s)</vt:lpstr>
      <vt:lpstr>Pseudocode for strongs classifiers and their respective weak classifiers</vt:lpstr>
      <vt:lpstr>UFPA’s (from D. Kroon) implementation</vt:lpstr>
      <vt:lpstr>Output of a weak classifier is generated within ufd_treeDetect.m</vt:lpstr>
      <vt:lpstr>PowerPoint Presentation</vt:lpstr>
      <vt:lpstr>The features (for a weak classifier) can have at most 3 “rectangles”</vt:lpstr>
      <vt:lpstr>Detector created by Rainer Lienhart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Pedro Batista</dc:creator>
  <cp:lastModifiedBy>aldebaro</cp:lastModifiedBy>
  <cp:revision>176</cp:revision>
  <dcterms:created xsi:type="dcterms:W3CDTF">2016-03-31T19:46:33Z</dcterms:created>
  <dcterms:modified xsi:type="dcterms:W3CDTF">2017-07-10T03:08:23Z</dcterms:modified>
</cp:coreProperties>
</file>