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1" r:id="rId5"/>
    <p:sldId id="264" r:id="rId6"/>
    <p:sldId id="265" r:id="rId7"/>
    <p:sldId id="267" r:id="rId8"/>
    <p:sldId id="281" r:id="rId9"/>
    <p:sldId id="279" r:id="rId10"/>
    <p:sldId id="280" r:id="rId11"/>
    <p:sldId id="277" r:id="rId12"/>
    <p:sldId id="282" r:id="rId13"/>
    <p:sldId id="275" r:id="rId14"/>
    <p:sldId id="283" r:id="rId15"/>
    <p:sldId id="284" r:id="rId16"/>
    <p:sldId id="285" r:id="rId17"/>
    <p:sldId id="278" r:id="rId18"/>
    <p:sldId id="286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266" r:id="rId46"/>
    <p:sldId id="289" r:id="rId47"/>
    <p:sldId id="259" r:id="rId48"/>
    <p:sldId id="260" r:id="rId4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6E62B-79BD-4E78-BC49-85141820F72C}" type="datetimeFigureOut">
              <a:rPr lang="es-ES" smtClean="0"/>
              <a:t>19/09/2025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7583E-797E-4A23-9B96-2FDEDF4BDB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77E87-BF26-9F1A-5D22-4D058CCDF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86D81-D16C-1C86-6733-FC57EB60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9D56B-90CE-A969-341D-847FDD7A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A3F-17A2-42C0-BFA0-2AA83DC3623F}" type="datetime1">
              <a:rPr lang="es-ES" smtClean="0"/>
              <a:t>19/09/2025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C081E-F1F1-E863-A5DC-1C19BC1B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36EBA-EE20-E0DB-37CB-B151562C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0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C2249-3E7C-C925-7D46-EEF36947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9CF648-8A01-D01F-D91D-4E35E4AE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E1B83-B445-F293-629A-59C602B6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43D-59EE-4159-BB1B-32EB5A39B7B6}" type="datetime1">
              <a:rPr lang="es-ES" smtClean="0"/>
              <a:t>19/09/2025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1D227-354C-0E27-B2AF-086B937B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F468B-D95C-9E90-5E51-D8361C39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74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8F780E-8E6E-E50A-732E-3A7F298A1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172844-B9F1-FAD0-400E-5B44FFFC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919E8-66B2-3497-E599-24AFDF4E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AB56-75DA-4034-8127-6A0A39695DCE}" type="datetime1">
              <a:rPr lang="es-ES" smtClean="0"/>
              <a:t>19/09/2025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7DA3B-2CB1-22A8-AE72-C2471539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C9465-08BB-9ECA-1701-721B2D9E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5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58FEF-6C67-2AFC-B5E3-CF67AFF9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7FC6D-6E0F-7A9D-2FAE-FC44A280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33BAF0-1A12-1E58-298B-3CD0D8D8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0ED-EF31-4A3D-99EC-11620064A3F7}" type="datetime1">
              <a:rPr lang="es-ES" smtClean="0"/>
              <a:t>19/09/2025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5463A-2583-C77B-FE74-250757E0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83417-2581-7189-33E6-5BCDC31B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66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F4A31-D892-511E-CC02-8A54322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45A918-E3DE-AD40-BC78-FE83439A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7C4F9-F47B-F935-67FB-6EC454F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281D-C132-4248-BC97-A3E5EBACDD63}" type="datetime1">
              <a:rPr lang="es-ES" smtClean="0"/>
              <a:t>19/09/2025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83C84D-5C00-1292-6655-7DAC74B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B6151-A84F-18DD-4FFD-EAA01D05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60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9936-082A-39B1-84A6-C47DF175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1E6C4-8397-C9F7-511F-CB9FC1EA8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66033-6C81-BB82-3E0B-4A14720D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9BD594-B612-3216-9BA7-DC9C0826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A2-2C45-489E-8DA4-970FAE0E8C79}" type="datetime1">
              <a:rPr lang="es-ES" smtClean="0"/>
              <a:t>19/09/2025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744A18-D32F-B061-7E4A-B55CD9E9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EA5575-3B18-7218-DE18-200A2C6D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7C95B-1040-BDB4-4F1D-B23CC188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129F8-5DE8-4F9B-17E6-FC1A2168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60CD39-588C-8E96-24DB-308D87D2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324FC5-E11B-FD37-5FC2-4E0C38ECB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472D69-CCB4-25E0-4462-E7DB4FA8A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1AB0DF-A910-9F19-5DD1-2E04F810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8DD-52ED-4E87-AAEB-8CB5973FE97D}" type="datetime1">
              <a:rPr lang="es-ES" smtClean="0"/>
              <a:t>19/09/2025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F39DEA-DFD5-6DC3-FECB-107C9BE0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C62B00-F15A-3CB7-91B5-C0B1565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4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9BFA0-3E09-12D5-FB52-4BA3F496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DE023B-3234-D6BF-C5CB-3C5DBBC7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43F1-FC05-4D49-B325-08C10135B3B7}" type="datetime1">
              <a:rPr lang="es-ES" smtClean="0"/>
              <a:t>19/09/2025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47017-4C4D-8B4F-94EC-CF498585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A08CBE-3494-BF1B-1F8B-C5A71BE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8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73FBEA-F25E-AF94-ED81-73B5C9E3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003-8BCB-4EDC-89E3-3C476CA8E57A}" type="datetime1">
              <a:rPr lang="es-ES" smtClean="0"/>
              <a:t>19/09/2025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87CC23-6995-ECA0-6D9D-CB7FFB4E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610C60-57DE-047C-3AD0-603921D1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48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6BE61-9193-486C-C487-CFB1CFEA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7EA8D-E803-7D1A-8E7C-E3505CBD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B2A6D9-7763-93E6-7658-A468E870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09E78-6BEC-4C3F-5C08-BC8278D3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C975-F341-425D-8382-2355D3BE1C06}" type="datetime1">
              <a:rPr lang="es-ES" smtClean="0"/>
              <a:t>19/09/2025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30354-6A82-6357-D405-D4300F96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891D0-D02A-B466-90E7-AD7201A2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7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66325-BB9E-6024-0403-309DB9C3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5D8DAE-F27A-468E-84E4-8EFED5042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398542-EF98-5F08-BD65-AA289272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6DA5E-9A52-053C-1D38-479695B1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4D97-AC7C-41DB-AB70-499FC2B5BF43}" type="datetime1">
              <a:rPr lang="es-ES" smtClean="0"/>
              <a:t>19/09/2025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5B6B8-E84A-032A-9A65-837B4D3B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0C04E0-A5EF-0670-A7B1-58F6FDF8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6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C0AD90-63E7-7771-1C63-B1DF2A05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3FA05-E218-FE21-1494-EFB70D40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B75C1-A54D-5281-A5C4-D93F26C8A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72C0C-0224-4B9E-8919-ADE15DDD6827}" type="datetime1">
              <a:rPr lang="es-ES" smtClean="0"/>
              <a:t>19/09/2025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89B2E-9453-6D39-4633-61F83B91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E5CF8-C5DE-DAEF-40C1-78950CE03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6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blog/how-to-check-docker-version/#:~:text=Users%20can%20leverage%20the%20Docker,Docker%20CLI%20to%20run%20comman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YA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48F34-7B4F-2A8F-54C1-B1577425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3" y="2027799"/>
            <a:ext cx="9144000" cy="2387600"/>
          </a:xfrm>
        </p:spPr>
        <p:txBody>
          <a:bodyPr/>
          <a:lstStyle/>
          <a:p>
            <a:r>
              <a:rPr lang="es-ES" b="1" dirty="0"/>
              <a:t>Docker &amp; </a:t>
            </a:r>
            <a:r>
              <a:rPr lang="es-ES" b="1" dirty="0" err="1"/>
              <a:t>Kubernetes</a:t>
            </a:r>
            <a:br>
              <a:rPr lang="es-ES" b="1" dirty="0"/>
            </a:br>
            <a:r>
              <a:rPr lang="es-ES" b="1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364505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0421-426D-A3BF-13FA-A479BAD0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 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F3626-D47C-8860-A9B1-E379ED85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/>
          <a:lstStyle/>
          <a:p>
            <a:r>
              <a:rPr lang="es-ES" dirty="0"/>
              <a:t>Repositorio de imágenes de Docker (ojo utilizar imágenes oficiales).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DE7D30-5FA3-153C-858B-9898DB63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8CE4B4-5146-35F6-D7E8-E59F5C2B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99" y="2366169"/>
            <a:ext cx="10518596" cy="37536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85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88444-D6B0-7309-7F68-D72137A7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0"/>
            <a:ext cx="10515600" cy="756665"/>
          </a:xfrm>
        </p:spPr>
        <p:txBody>
          <a:bodyPr/>
          <a:lstStyle/>
          <a:p>
            <a:r>
              <a:rPr lang="es-ES" dirty="0"/>
              <a:t>Opciones para trabajar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93C37-3B1B-D925-8DDA-8BB30038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39" y="999241"/>
            <a:ext cx="11472421" cy="5722234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Dos opciones:</a:t>
            </a:r>
          </a:p>
          <a:p>
            <a:pPr lvl="1"/>
            <a:r>
              <a:rPr lang="es-ES" dirty="0"/>
              <a:t>1) Crear una máquina virtual por ejemplo con </a:t>
            </a:r>
            <a:r>
              <a:rPr lang="es-ES" b="1" dirty="0"/>
              <a:t>Ubuntu</a:t>
            </a:r>
            <a:r>
              <a:rPr lang="es-ES" dirty="0"/>
              <a:t> e instalar </a:t>
            </a:r>
            <a:r>
              <a:rPr lang="es-ES" b="1" dirty="0"/>
              <a:t>Docker</a:t>
            </a:r>
            <a:r>
              <a:rPr lang="es-ES" dirty="0"/>
              <a:t> </a:t>
            </a:r>
            <a:r>
              <a:rPr lang="es-ES" b="1" dirty="0" err="1"/>
              <a:t>Engine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trabajaremos en modo comando.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Si estamos en una máquina Linux (instalar directamente).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2) </a:t>
            </a:r>
            <a:r>
              <a:rPr lang="es-ES" b="1" dirty="0">
                <a:sym typeface="Wingdings" panose="05000000000000000000" pitchFamily="2" charset="2"/>
              </a:rPr>
              <a:t>Docker desktop </a:t>
            </a:r>
            <a:r>
              <a:rPr lang="es-ES" dirty="0">
                <a:sym typeface="Wingdings" panose="05000000000000000000" pitchFamily="2" charset="2"/>
              </a:rPr>
              <a:t>para </a:t>
            </a:r>
            <a:r>
              <a:rPr lang="es-ES" b="1" dirty="0">
                <a:sym typeface="Wingdings" panose="05000000000000000000" pitchFamily="2" charset="2"/>
              </a:rPr>
              <a:t>Windows</a:t>
            </a:r>
            <a:r>
              <a:rPr lang="es-ES" dirty="0">
                <a:sym typeface="Wingdings" panose="05000000000000000000" pitchFamily="2" charset="2"/>
              </a:rPr>
              <a:t> o </a:t>
            </a:r>
            <a:r>
              <a:rPr lang="es-ES" b="1" dirty="0">
                <a:sym typeface="Wingdings" panose="05000000000000000000" pitchFamily="2" charset="2"/>
              </a:rPr>
              <a:t>Mac</a:t>
            </a:r>
          </a:p>
          <a:p>
            <a:pPr lvl="2"/>
            <a:r>
              <a:rPr lang="es-ES" b="1" dirty="0">
                <a:sym typeface="Wingdings" panose="05000000000000000000" pitchFamily="2" charset="2"/>
              </a:rPr>
              <a:t>Incluyen </a:t>
            </a:r>
            <a:r>
              <a:rPr lang="es-ES" b="1" dirty="0" err="1">
                <a:sym typeface="Wingdings" panose="05000000000000000000" pitchFamily="2" charset="2"/>
              </a:rPr>
              <a:t>docker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engine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>
                <a:sym typeface="Wingdings" panose="05000000000000000000" pitchFamily="2" charset="2"/>
              </a:rPr>
              <a:t>Docker desktop </a:t>
            </a:r>
            <a:r>
              <a:rPr lang="es-ES" b="1" dirty="0" err="1">
                <a:sym typeface="Wingdings" panose="05000000000000000000" pitchFamily="2" charset="2"/>
              </a:rPr>
              <a:t>for</a:t>
            </a:r>
            <a:r>
              <a:rPr lang="es-ES" b="1" dirty="0">
                <a:sym typeface="Wingdings" panose="05000000000000000000" pitchFamily="2" charset="2"/>
              </a:rPr>
              <a:t> Linux </a:t>
            </a:r>
            <a:r>
              <a:rPr lang="es-ES" dirty="0">
                <a:sym typeface="Wingdings" panose="05000000000000000000" pitchFamily="2" charset="2"/>
              </a:rPr>
              <a:t>(</a:t>
            </a:r>
            <a:r>
              <a:rPr lang="es-ES" b="1" dirty="0">
                <a:sym typeface="Wingdings" panose="05000000000000000000" pitchFamily="2" charset="2"/>
              </a:rPr>
              <a:t>no se aconseja</a:t>
            </a:r>
            <a:r>
              <a:rPr lang="es-ES" dirty="0">
                <a:sym typeface="Wingdings" panose="05000000000000000000" pitchFamily="2" charset="2"/>
              </a:rPr>
              <a:t>), está montado sobre una máquina virtual. Es mejor la opción Docker </a:t>
            </a:r>
            <a:r>
              <a:rPr lang="es-ES" dirty="0" err="1">
                <a:sym typeface="Wingdings" panose="05000000000000000000" pitchFamily="2" charset="2"/>
              </a:rPr>
              <a:t>Engine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Como no está soportada la virtualización anidada está opción solo se puede montar en una máquina Linux (real).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No se puede probar dentro de una máquina virtual y que se estuviera ejecutando dentro de Windows.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>
                <a:sym typeface="Wingdings" panose="05000000000000000000" pitchFamily="2" charset="2"/>
              </a:rPr>
              <a:t>Ver</a:t>
            </a:r>
            <a:r>
              <a:rPr lang="es-ES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s-ES" dirty="0">
                <a:sym typeface="Wingdings" panose="05000000000000000000" pitchFamily="2" charset="2"/>
                <a:hlinkClick r:id="rId2"/>
              </a:rPr>
              <a:t>https://www.docker.com/blog/how-to-check-docker-version/#:~:text=Users%20can%20leverage%20the%20Docker,Docker%20CLI%20to%20run%20commands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113FF1-34D5-E069-9EA0-6B18C0EF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3A68-251A-4D67-95EC-1F7A1B76656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3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F1E2F6-70A4-4FE4-1B25-54B4172ED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Dockerfile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12AC9D1-853A-C441-7D40-D2DBF6122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0D6972-6120-471E-8FE6-64E69716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91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891D6-1E48-DB24-EFD1-D86B27E7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ES" dirty="0" err="1"/>
              <a:t>Dockerfile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E0D5F-F6B4-DAA2-D740-BB66779D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719062" cy="5292652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Es un fichero de texto que se </a:t>
            </a:r>
            <a:r>
              <a:rPr lang="es-ES" b="1" dirty="0"/>
              <a:t>utiliza para definir la imagen de un contenedor Docker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Se compone de instrucciones para construir una imagen personalizada.</a:t>
            </a:r>
          </a:p>
          <a:p>
            <a:endParaRPr lang="es-ES" dirty="0"/>
          </a:p>
          <a:p>
            <a:r>
              <a:rPr lang="es-ES" dirty="0" err="1"/>
              <a:t>Dockerfile</a:t>
            </a:r>
            <a:r>
              <a:rPr lang="es-ES" dirty="0"/>
              <a:t> nos sirve para:</a:t>
            </a:r>
          </a:p>
          <a:p>
            <a:pPr lvl="1"/>
            <a:r>
              <a:rPr lang="es-ES" b="1" dirty="0"/>
              <a:t>Desarrollar aplicaciones</a:t>
            </a:r>
            <a:r>
              <a:rPr lang="es-ES" dirty="0"/>
              <a:t>: Crear un entorno estandarizado con las versiones exactas de software y dependencias necesarias para ejecutar tu aplicación.</a:t>
            </a:r>
          </a:p>
          <a:p>
            <a:endParaRPr lang="es-ES" dirty="0"/>
          </a:p>
          <a:p>
            <a:pPr lvl="1"/>
            <a:r>
              <a:rPr lang="es-ES" b="1" dirty="0"/>
              <a:t>Automatizar la configuración y construcción de entornos</a:t>
            </a:r>
          </a:p>
          <a:p>
            <a:endParaRPr lang="es-ES" dirty="0"/>
          </a:p>
          <a:p>
            <a:pPr lvl="1"/>
            <a:r>
              <a:rPr lang="es-ES" b="1" dirty="0"/>
              <a:t>Microservicios</a:t>
            </a:r>
            <a:r>
              <a:rPr lang="es-ES" dirty="0"/>
              <a:t>: Diseñar imágenes ligeras y optimizadas para cada servicio.</a:t>
            </a:r>
          </a:p>
          <a:p>
            <a:endParaRPr lang="es-ES" dirty="0"/>
          </a:p>
          <a:p>
            <a:pPr lvl="1"/>
            <a:r>
              <a:rPr lang="es-ES" b="1" dirty="0" err="1"/>
              <a:t>Testing</a:t>
            </a:r>
            <a:r>
              <a:rPr lang="es-ES" b="1" dirty="0"/>
              <a:t> y </a:t>
            </a:r>
            <a:r>
              <a:rPr lang="es-ES" b="1" dirty="0" err="1"/>
              <a:t>debugging</a:t>
            </a:r>
            <a:r>
              <a:rPr lang="es-ES" dirty="0"/>
              <a:t>: Configurar entornos de prueba controlados.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4B30D6-4FE7-1C88-8831-D0472677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89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425C4-DA7F-4A71-0F31-A95A2805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DockerFile</a:t>
            </a:r>
            <a:r>
              <a:rPr lang="es-ES" dirty="0"/>
              <a:t> comandos 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0D3D8B-8BBE-204A-A924-7E1A0912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6B9FCE-3777-2F24-A7B7-C8DE0722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4" y="1094061"/>
            <a:ext cx="8847988" cy="52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1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F9315-607F-AFE0-91BD-7BCCEE69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DockerFile</a:t>
            </a:r>
            <a:r>
              <a:rPr lang="es-ES" dirty="0"/>
              <a:t> comandos 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0C3986-59D4-06B6-8B58-05F847E6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478F29-67A2-17AB-C479-3423332E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80" y="1401843"/>
            <a:ext cx="9078139" cy="50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CFFA4-FBA1-EF3B-9F84-0F0AC31D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25" y="320591"/>
            <a:ext cx="10515600" cy="813995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9A6F30-E05D-F9A6-8AE4-DF3941D1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CCF93C-98F8-4DDE-37D0-3B5D4438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038850" cy="3371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92103A-8465-F2E1-C9BA-129AA919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20" y="1547248"/>
            <a:ext cx="5919880" cy="355795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593C4D-72AE-8569-7753-7998DE04E776}"/>
              </a:ext>
            </a:extLst>
          </p:cNvPr>
          <p:cNvSpPr txBox="1"/>
          <p:nvPr/>
        </p:nvSpPr>
        <p:spPr>
          <a:xfrm>
            <a:off x="923827" y="5244147"/>
            <a:ext cx="947150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El fichero requirement.txt contendrá los nombres de las librerías de Python habría que instalar</a:t>
            </a:r>
          </a:p>
          <a:p>
            <a:r>
              <a:rPr lang="es-ES" dirty="0"/>
              <a:t>en el contenedor: </a:t>
            </a:r>
          </a:p>
          <a:p>
            <a:r>
              <a:rPr lang="es-ES" dirty="0"/>
              <a:t> - pandas</a:t>
            </a:r>
          </a:p>
          <a:p>
            <a:r>
              <a:rPr lang="es-ES" dirty="0"/>
              <a:t>-  </a:t>
            </a:r>
            <a:r>
              <a:rPr lang="es-ES" dirty="0" err="1"/>
              <a:t>Flask</a:t>
            </a:r>
            <a:endParaRPr lang="es-ES" dirty="0"/>
          </a:p>
          <a:p>
            <a:r>
              <a:rPr lang="es-E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95712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90800-144C-6D7E-BEF5-03D97A89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C93A7-52B1-D69E-0529-F50FC6A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13" y="0"/>
            <a:ext cx="10515600" cy="1325563"/>
          </a:xfrm>
        </p:spPr>
        <p:txBody>
          <a:bodyPr/>
          <a:lstStyle/>
          <a:p>
            <a:r>
              <a:rPr lang="es-ES" dirty="0" err="1"/>
              <a:t>Dockerfile</a:t>
            </a:r>
            <a:r>
              <a:rPr lang="es-ES" dirty="0"/>
              <a:t> (ENTRYPOINT vs CMD)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98FCD-F694-6876-B2C3-BBA4EAD6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5" y="1395168"/>
            <a:ext cx="10793691" cy="5260156"/>
          </a:xfrm>
        </p:spPr>
        <p:txBody>
          <a:bodyPr>
            <a:normAutofit/>
          </a:bodyPr>
          <a:lstStyle/>
          <a:p>
            <a:r>
              <a:rPr lang="es-ES" b="1" dirty="0"/>
              <a:t>ENTRYPOINT</a:t>
            </a:r>
          </a:p>
          <a:p>
            <a:endParaRPr lang="es-ES" b="1" dirty="0"/>
          </a:p>
          <a:p>
            <a:pPr lvl="1"/>
            <a:r>
              <a:rPr lang="es-ES" dirty="0"/>
              <a:t>Propósito: </a:t>
            </a:r>
            <a:r>
              <a:rPr lang="es-ES" b="1" dirty="0"/>
              <a:t>Define el programa principal que </a:t>
            </a:r>
            <a:r>
              <a:rPr lang="es-ES" b="1" u="sng" dirty="0"/>
              <a:t>siempre se ejecutará </a:t>
            </a:r>
            <a:r>
              <a:rPr lang="es-ES" b="1" dirty="0"/>
              <a:t>en el contenedor</a:t>
            </a:r>
            <a:r>
              <a:rPr lang="es-ES" dirty="0"/>
              <a:t>. Es el “punto de entrada” fijo.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Formato: Puede escribirse en dos formas:</a:t>
            </a:r>
          </a:p>
          <a:p>
            <a:pPr lvl="2"/>
            <a:r>
              <a:rPr lang="es-ES" b="1" dirty="0"/>
              <a:t>Lista</a:t>
            </a:r>
            <a:r>
              <a:rPr lang="es-ES" dirty="0"/>
              <a:t> ejecutable: ENTRYPOINT ["</a:t>
            </a:r>
            <a:r>
              <a:rPr lang="es-ES" dirty="0" err="1"/>
              <a:t>executable</a:t>
            </a:r>
            <a:r>
              <a:rPr lang="es-ES" dirty="0"/>
              <a:t>", "param1", "param2"] (forma recomendada).</a:t>
            </a:r>
          </a:p>
          <a:p>
            <a:pPr lvl="2"/>
            <a:r>
              <a:rPr lang="es-ES" dirty="0"/>
              <a:t>Forma de </a:t>
            </a:r>
            <a:r>
              <a:rPr lang="es-ES" b="1" dirty="0"/>
              <a:t>cadena</a:t>
            </a:r>
            <a:r>
              <a:rPr lang="es-ES" dirty="0"/>
              <a:t>: ENTRYPOINT </a:t>
            </a:r>
            <a:r>
              <a:rPr lang="es-ES" dirty="0" err="1"/>
              <a:t>command</a:t>
            </a:r>
            <a:r>
              <a:rPr lang="es-ES" dirty="0"/>
              <a:t> param1 param2 (menos común y limitada a 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sh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8DD55C-D791-7E9C-4675-7D2E06F1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43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ABCE5-7315-5E22-122B-5EFA2ABF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Dockerfile</a:t>
            </a:r>
            <a:r>
              <a:rPr lang="es-ES" dirty="0"/>
              <a:t> (ENTRYPOINT vs CMD)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1C951-2AA5-F9A5-6543-37C0DCB5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94"/>
            <a:ext cx="10785049" cy="4895850"/>
          </a:xfrm>
        </p:spPr>
        <p:txBody>
          <a:bodyPr>
            <a:normAutofit fontScale="92500"/>
          </a:bodyPr>
          <a:lstStyle/>
          <a:p>
            <a:r>
              <a:rPr lang="es-ES" b="1" dirty="0"/>
              <a:t>CMD</a:t>
            </a:r>
          </a:p>
          <a:p>
            <a:endParaRPr lang="es-ES" b="1" dirty="0"/>
          </a:p>
          <a:p>
            <a:pPr lvl="1"/>
            <a:r>
              <a:rPr lang="es-ES" dirty="0"/>
              <a:t>Propósito: </a:t>
            </a:r>
            <a:r>
              <a:rPr lang="es-ES" b="1" dirty="0"/>
              <a:t>Especifica el comando </a:t>
            </a:r>
            <a:r>
              <a:rPr lang="es-ES" b="1" u="sng" dirty="0"/>
              <a:t>por defecto </a:t>
            </a:r>
            <a:r>
              <a:rPr lang="es-ES" b="1" dirty="0"/>
              <a:t>que se ejecutará cuando se inicie el contenedor</a:t>
            </a:r>
            <a:r>
              <a:rPr lang="es-ES" dirty="0"/>
              <a:t>. Puede ser sobrescrito al ejecutar el contenedor.</a:t>
            </a:r>
          </a:p>
          <a:p>
            <a:endParaRPr lang="es-ES" dirty="0"/>
          </a:p>
          <a:p>
            <a:pPr lvl="1"/>
            <a:r>
              <a:rPr lang="es-ES" dirty="0"/>
              <a:t>Formato: También puede usarse en dos formas:</a:t>
            </a:r>
          </a:p>
          <a:p>
            <a:pPr lvl="2"/>
            <a:r>
              <a:rPr lang="es-ES" dirty="0"/>
              <a:t>Lista ejecutable: CMD ["</a:t>
            </a:r>
            <a:r>
              <a:rPr lang="es-ES" dirty="0" err="1"/>
              <a:t>executable</a:t>
            </a:r>
            <a:r>
              <a:rPr lang="es-ES" dirty="0"/>
              <a:t>", "param1", "param2"].</a:t>
            </a:r>
          </a:p>
          <a:p>
            <a:pPr lvl="2"/>
            <a:r>
              <a:rPr lang="es-ES" dirty="0"/>
              <a:t>Forma de cadena: CMD </a:t>
            </a:r>
            <a:r>
              <a:rPr lang="es-ES" dirty="0" err="1"/>
              <a:t>command</a:t>
            </a:r>
            <a:r>
              <a:rPr lang="es-ES" dirty="0"/>
              <a:t> param1 param2 (limitada a /</a:t>
            </a:r>
            <a:r>
              <a:rPr lang="es-ES" dirty="0" err="1"/>
              <a:t>bin</a:t>
            </a:r>
            <a:r>
              <a:rPr lang="es-ES" dirty="0"/>
              <a:t>/</a:t>
            </a:r>
            <a:r>
              <a:rPr lang="es-ES" dirty="0" err="1"/>
              <a:t>sh</a:t>
            </a:r>
            <a:r>
              <a:rPr lang="es-ES" dirty="0"/>
              <a:t>).</a:t>
            </a:r>
          </a:p>
          <a:p>
            <a:endParaRPr lang="es-ES" dirty="0"/>
          </a:p>
          <a:p>
            <a:pPr lvl="1"/>
            <a:r>
              <a:rPr lang="es-ES" dirty="0"/>
              <a:t>Comportamiento:</a:t>
            </a:r>
          </a:p>
          <a:p>
            <a:pPr lvl="2"/>
            <a:r>
              <a:rPr lang="es-ES" dirty="0"/>
              <a:t>Es más flexible que ENTRYPOINT, ya que puedes </a:t>
            </a:r>
            <a:r>
              <a:rPr lang="es-ES" b="1" dirty="0"/>
              <a:t>sobrescribir</a:t>
            </a:r>
            <a:r>
              <a:rPr lang="es-ES" dirty="0"/>
              <a:t> el </a:t>
            </a:r>
            <a:r>
              <a:rPr lang="es-ES" b="1" dirty="0"/>
              <a:t>comando</a:t>
            </a:r>
            <a:r>
              <a:rPr lang="es-ES" dirty="0"/>
              <a:t> al ejecutar el contenedor.</a:t>
            </a:r>
          </a:p>
          <a:p>
            <a:pPr lvl="2"/>
            <a:r>
              <a:rPr lang="es-ES" dirty="0"/>
              <a:t>Si ejecutamos: </a:t>
            </a:r>
            <a:r>
              <a:rPr lang="es-ES" dirty="0" err="1"/>
              <a:t>docker</a:t>
            </a:r>
            <a:r>
              <a:rPr lang="es-ES" dirty="0"/>
              <a:t> run imagen </a:t>
            </a:r>
            <a:r>
              <a:rPr lang="es-ES" dirty="0" err="1"/>
              <a:t>ls</a:t>
            </a:r>
            <a:r>
              <a:rPr lang="es-ES" dirty="0"/>
              <a:t> (ejecuta </a:t>
            </a:r>
            <a:r>
              <a:rPr lang="es-ES" dirty="0" err="1"/>
              <a:t>ls</a:t>
            </a:r>
            <a:r>
              <a:rPr lang="es-ES" dirty="0"/>
              <a:t> en vez del comando especificado en CMD)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4C108C-9EC6-7447-7A4C-E62CC3C3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68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95B13-83D2-12D7-3302-2D70F17B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s-ES" dirty="0"/>
              <a:t>Buenas prácticas en un </a:t>
            </a:r>
            <a:r>
              <a:rPr lang="es-ES" dirty="0" err="1"/>
              <a:t>DockerFile</a:t>
            </a:r>
            <a:r>
              <a:rPr lang="es-ES" dirty="0"/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6654D-38C3-54A1-EA79-6FA8442E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3" y="1325563"/>
            <a:ext cx="10963372" cy="5167312"/>
          </a:xfrm>
        </p:spPr>
        <p:txBody>
          <a:bodyPr>
            <a:normAutofit fontScale="92500"/>
          </a:bodyPr>
          <a:lstStyle/>
          <a:p>
            <a:r>
              <a:rPr lang="es-ES" dirty="0"/>
              <a:t>Utilizar las </a:t>
            </a:r>
            <a:r>
              <a:rPr lang="es-ES" b="1" dirty="0"/>
              <a:t>imágenes ligeras </a:t>
            </a:r>
            <a:r>
              <a:rPr lang="es-ES" dirty="0"/>
              <a:t>siempre que se pueda:</a:t>
            </a:r>
          </a:p>
          <a:p>
            <a:pPr lvl="1"/>
            <a:r>
              <a:rPr lang="es-ES" dirty="0"/>
              <a:t>Utilizar alpine o las que terminan en Slim</a:t>
            </a:r>
          </a:p>
          <a:p>
            <a:pPr lvl="1"/>
            <a:r>
              <a:rPr lang="es-ES" dirty="0"/>
              <a:t>FROM python:</a:t>
            </a:r>
            <a:r>
              <a:rPr lang="es-ES" b="1" dirty="0"/>
              <a:t>3.9-slim mejor que</a:t>
            </a:r>
            <a:r>
              <a:rPr lang="es-ES" dirty="0"/>
              <a:t> FROM python:3.9</a:t>
            </a:r>
          </a:p>
          <a:p>
            <a:pPr lvl="1"/>
            <a:endParaRPr lang="es-ES" dirty="0"/>
          </a:p>
          <a:p>
            <a:r>
              <a:rPr lang="es-ES" b="1" dirty="0"/>
              <a:t>Minimizar</a:t>
            </a:r>
            <a:r>
              <a:rPr lang="es-ES" dirty="0"/>
              <a:t> el número de </a:t>
            </a:r>
            <a:r>
              <a:rPr lang="es-ES" b="1" dirty="0"/>
              <a:t>capas</a:t>
            </a:r>
            <a:r>
              <a:rPr lang="es-ES" dirty="0"/>
              <a:t> de la imagen. Cada instrucción ADD, COPY, etc. Crea una nueva capa.</a:t>
            </a:r>
          </a:p>
          <a:p>
            <a:pPr lvl="1"/>
            <a:r>
              <a:rPr lang="es-ES" dirty="0"/>
              <a:t>Por ejemplo, se pueden unir comandos </a:t>
            </a:r>
            <a:r>
              <a:rPr lang="es-ES" dirty="0">
                <a:sym typeface="Wingdings" panose="05000000000000000000" pitchFamily="2" charset="2"/>
              </a:rPr>
              <a:t> RUN </a:t>
            </a:r>
            <a:r>
              <a:rPr lang="es-ES" dirty="0" err="1">
                <a:sym typeface="Wingdings" panose="05000000000000000000" pitchFamily="2" charset="2"/>
              </a:rPr>
              <a:t>apt-get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update</a:t>
            </a:r>
            <a:r>
              <a:rPr lang="es-ES" dirty="0">
                <a:sym typeface="Wingdings" panose="05000000000000000000" pitchFamily="2" charset="2"/>
              </a:rPr>
              <a:t> &amp;&amp; </a:t>
            </a:r>
            <a:r>
              <a:rPr lang="es-ES" dirty="0" err="1">
                <a:sym typeface="Wingdings" panose="05000000000000000000" pitchFamily="2" charset="2"/>
              </a:rPr>
              <a:t>apt-get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install</a:t>
            </a:r>
            <a:r>
              <a:rPr lang="es-ES" dirty="0">
                <a:sym typeface="Wingdings" panose="05000000000000000000" pitchFamily="2" charset="2"/>
              </a:rPr>
              <a:t> –y </a:t>
            </a:r>
            <a:r>
              <a:rPr lang="es-ES" dirty="0" err="1">
                <a:sym typeface="Wingdings" panose="05000000000000000000" pitchFamily="2" charset="2"/>
              </a:rPr>
              <a:t>curl</a:t>
            </a:r>
            <a:r>
              <a:rPr lang="es-ES" dirty="0">
                <a:sym typeface="Wingdings" panose="05000000000000000000" pitchFamily="2" charset="2"/>
              </a:rPr>
              <a:t> …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/>
              <a:t>Eliminar</a:t>
            </a:r>
            <a:r>
              <a:rPr lang="es-ES" dirty="0"/>
              <a:t> archivos </a:t>
            </a:r>
            <a:r>
              <a:rPr lang="es-ES" b="1" dirty="0"/>
              <a:t>temporales</a:t>
            </a:r>
          </a:p>
          <a:p>
            <a:endParaRPr lang="es-ES" dirty="0"/>
          </a:p>
          <a:p>
            <a:r>
              <a:rPr lang="es-ES" dirty="0"/>
              <a:t>Se puede utilizar </a:t>
            </a:r>
            <a:r>
              <a:rPr lang="es-ES" b="1" dirty="0"/>
              <a:t>.</a:t>
            </a:r>
            <a:r>
              <a:rPr lang="es-ES" b="1" dirty="0" err="1"/>
              <a:t>dockerignore</a:t>
            </a:r>
            <a:r>
              <a:rPr lang="es-ES" b="1" dirty="0"/>
              <a:t> </a:t>
            </a:r>
            <a:r>
              <a:rPr lang="es-ES" dirty="0"/>
              <a:t>(se pueden excluir archivos innecesarios)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6A9258-EEA5-46D9-6F19-2565EB9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96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E9EE-77A2-A0E0-2F06-98A4BB7F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003D4F-17F8-7A38-725B-DA22E754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4221" cy="482969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Despliegue de Microservicios C/C++ con Docker y </a:t>
            </a:r>
            <a:r>
              <a:rPr lang="es-ES" dirty="0" err="1"/>
              <a:t>Kubernetes</a:t>
            </a:r>
            <a:r>
              <a:rPr lang="es-ES" dirty="0"/>
              <a:t> </a:t>
            </a:r>
          </a:p>
          <a:p>
            <a:r>
              <a:rPr lang="es-ES" dirty="0"/>
              <a:t>Contenedores de microservicios en C/C++ con </a:t>
            </a:r>
            <a:r>
              <a:rPr lang="es-ES" b="1" dirty="0"/>
              <a:t>Docker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Creación de </a:t>
            </a:r>
            <a:r>
              <a:rPr lang="es-ES" dirty="0" err="1"/>
              <a:t>Dockerfiles</a:t>
            </a:r>
            <a:r>
              <a:rPr lang="es-ES" dirty="0"/>
              <a:t> optimizados para aplicaciones C/C++. </a:t>
            </a:r>
          </a:p>
          <a:p>
            <a:pPr lvl="1"/>
            <a:r>
              <a:rPr lang="es-ES" dirty="0"/>
              <a:t>Gestión de dependencias y bibliotecas externas dentro de los contenedores. </a:t>
            </a:r>
          </a:p>
          <a:p>
            <a:pPr lvl="1"/>
            <a:endParaRPr lang="es-ES" dirty="0"/>
          </a:p>
          <a:p>
            <a:r>
              <a:rPr lang="es-ES" dirty="0"/>
              <a:t>Orquestación de microservicios con </a:t>
            </a:r>
            <a:r>
              <a:rPr lang="es-ES" b="1" dirty="0" err="1"/>
              <a:t>Kubernetes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Creación de </a:t>
            </a:r>
            <a:r>
              <a:rPr lang="es-ES" dirty="0" err="1"/>
              <a:t>Pods</a:t>
            </a:r>
            <a:r>
              <a:rPr lang="es-ES" dirty="0"/>
              <a:t>, </a:t>
            </a:r>
            <a:r>
              <a:rPr lang="es-ES" dirty="0" err="1"/>
              <a:t>Deployments</a:t>
            </a:r>
            <a:r>
              <a:rPr lang="es-ES" dirty="0"/>
              <a:t>, y </a:t>
            </a:r>
            <a:r>
              <a:rPr lang="es-ES" dirty="0" err="1"/>
              <a:t>Services</a:t>
            </a:r>
            <a:r>
              <a:rPr lang="es-ES" dirty="0"/>
              <a:t> en </a:t>
            </a:r>
            <a:r>
              <a:rPr lang="es-ES" dirty="0" err="1"/>
              <a:t>Kubernetes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Estrategias de despliegue y escalabilidad en </a:t>
            </a:r>
            <a:r>
              <a:rPr lang="es-ES" dirty="0" err="1"/>
              <a:t>Kubernetes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Despliegue automatizado con </a:t>
            </a:r>
            <a:r>
              <a:rPr lang="es-ES" b="1" dirty="0"/>
              <a:t>Helm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Helm Charts para la automatización de despliegues y actualizaciones. </a:t>
            </a:r>
          </a:p>
          <a:p>
            <a:pPr lvl="1"/>
            <a:r>
              <a:rPr lang="es-ES" dirty="0"/>
              <a:t>Gestión de configuraciones de microservicios en entornos de producción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1ACBA-F343-79FE-1B39-FAF40E09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0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C1737-C154-A5D8-B0A5-4465F224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Buenas prácticas en un </a:t>
            </a:r>
            <a:r>
              <a:rPr lang="es-ES" dirty="0" err="1"/>
              <a:t>DockerFile</a:t>
            </a:r>
            <a:r>
              <a:rPr lang="es-ES" dirty="0"/>
              <a:t>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63E2D-A772-2929-5BBD-603C1255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1" y="1325563"/>
            <a:ext cx="10916238" cy="541098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Fijar </a:t>
            </a:r>
            <a:r>
              <a:rPr lang="es-ES" b="1" dirty="0"/>
              <a:t>versiones</a:t>
            </a:r>
            <a:r>
              <a:rPr lang="es-ES" dirty="0"/>
              <a:t> de las </a:t>
            </a:r>
            <a:r>
              <a:rPr lang="es-ES" b="1" dirty="0"/>
              <a:t>librerías</a:t>
            </a:r>
            <a:r>
              <a:rPr lang="es-ES" dirty="0"/>
              <a:t>: </a:t>
            </a:r>
            <a:r>
              <a:rPr lang="es-ES" dirty="0" err="1"/>
              <a:t>flask</a:t>
            </a:r>
            <a:r>
              <a:rPr lang="es-ES" dirty="0"/>
              <a:t>==2.1.0 en un archivo: requirements.txt (por ejemplo, en Python)</a:t>
            </a:r>
          </a:p>
          <a:p>
            <a:endParaRPr lang="es-ES" dirty="0"/>
          </a:p>
          <a:p>
            <a:r>
              <a:rPr lang="es-ES" dirty="0"/>
              <a:t>Utilizar mejor </a:t>
            </a:r>
            <a:r>
              <a:rPr lang="es-ES" b="1" dirty="0"/>
              <a:t>COPY</a:t>
            </a:r>
            <a:r>
              <a:rPr lang="es-ES" dirty="0"/>
              <a:t> que ADD. ADD permite descomprimir archivos.</a:t>
            </a:r>
          </a:p>
          <a:p>
            <a:endParaRPr lang="es-ES" dirty="0"/>
          </a:p>
          <a:p>
            <a:r>
              <a:rPr lang="es-ES" dirty="0"/>
              <a:t>Evitar el usuario </a:t>
            </a:r>
            <a:r>
              <a:rPr lang="es-ES" dirty="0" err="1"/>
              <a:t>root</a:t>
            </a:r>
            <a:r>
              <a:rPr lang="es-ES" dirty="0"/>
              <a:t>. Añadir otros usuarios (por seguridad):</a:t>
            </a:r>
          </a:p>
          <a:p>
            <a:pPr lvl="1"/>
            <a:r>
              <a:rPr lang="es-ES" b="1" dirty="0"/>
              <a:t>RUN</a:t>
            </a:r>
            <a:r>
              <a:rPr lang="es-ES" dirty="0"/>
              <a:t> </a:t>
            </a:r>
            <a:r>
              <a:rPr lang="es-ES" dirty="0" err="1"/>
              <a:t>useradd</a:t>
            </a:r>
            <a:r>
              <a:rPr lang="es-ES" dirty="0"/>
              <a:t> –m </a:t>
            </a:r>
            <a:r>
              <a:rPr lang="es-ES" dirty="0" err="1"/>
              <a:t>appuser</a:t>
            </a:r>
            <a:endParaRPr lang="es-ES" dirty="0"/>
          </a:p>
          <a:p>
            <a:pPr lvl="1"/>
            <a:r>
              <a:rPr lang="es-ES" b="1" dirty="0"/>
              <a:t>USER</a:t>
            </a:r>
            <a:r>
              <a:rPr lang="es-ES" dirty="0"/>
              <a:t> </a:t>
            </a:r>
            <a:r>
              <a:rPr lang="es-ES" dirty="0" err="1"/>
              <a:t>appuser</a:t>
            </a:r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Eliminar</a:t>
            </a:r>
            <a:r>
              <a:rPr lang="es-ES" dirty="0"/>
              <a:t> las herramientas innecesarias (que no tengan sentido en producción)</a:t>
            </a:r>
          </a:p>
          <a:p>
            <a:endParaRPr lang="es-ES" dirty="0"/>
          </a:p>
          <a:p>
            <a:r>
              <a:rPr lang="es-ES" dirty="0"/>
              <a:t>Utilizar </a:t>
            </a:r>
            <a:r>
              <a:rPr lang="es-ES" b="1" dirty="0"/>
              <a:t>comentarios</a:t>
            </a:r>
            <a:r>
              <a:rPr lang="es-ES" dirty="0"/>
              <a:t> dentro del fichero.</a:t>
            </a:r>
          </a:p>
          <a:p>
            <a:pPr lvl="1"/>
            <a:r>
              <a:rPr lang="es-ES" dirty="0"/>
              <a:t>Las líneas se preceden con una </a:t>
            </a:r>
            <a:r>
              <a:rPr lang="es-ES" b="1" dirty="0"/>
              <a:t>#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6356E2-7327-7D17-8941-6068D9EB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6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401E8-7BC7-51BB-1630-9C422028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/>
          <a:lstStyle/>
          <a:p>
            <a:r>
              <a:rPr lang="es-ES" dirty="0"/>
              <a:t>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3806C-54C4-F22D-322A-5072B9BD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973586" cy="5032375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Crear un </a:t>
            </a:r>
            <a:r>
              <a:rPr lang="es-ES" b="1" dirty="0" err="1"/>
              <a:t>Dockerfile</a:t>
            </a:r>
            <a:r>
              <a:rPr lang="es-ES" b="1" dirty="0"/>
              <a:t> personalizado</a:t>
            </a:r>
          </a:p>
          <a:p>
            <a:pPr lvl="1"/>
            <a:r>
              <a:rPr lang="es-ES" dirty="0"/>
              <a:t>Se define una imagen base (como </a:t>
            </a:r>
            <a:r>
              <a:rPr lang="es-ES" dirty="0" err="1"/>
              <a:t>ubuntu</a:t>
            </a:r>
            <a:r>
              <a:rPr lang="es-ES" dirty="0"/>
              <a:t>, </a:t>
            </a:r>
            <a:r>
              <a:rPr lang="es-ES" dirty="0" err="1"/>
              <a:t>debian</a:t>
            </a:r>
            <a:r>
              <a:rPr lang="es-ES" dirty="0"/>
              <a:t> o alpine) que tenga las herramientas necesarias para compilar y ejecutar C++.</a:t>
            </a:r>
          </a:p>
          <a:p>
            <a:endParaRPr lang="es-ES" dirty="0"/>
          </a:p>
          <a:p>
            <a:r>
              <a:rPr lang="es-ES" b="1" dirty="0"/>
              <a:t>Instalar dependencias </a:t>
            </a:r>
          </a:p>
          <a:p>
            <a:pPr lvl="1"/>
            <a:r>
              <a:rPr lang="es-ES" dirty="0"/>
              <a:t>Se instalan compiladores como g++, herramientas de construcción como </a:t>
            </a:r>
            <a:r>
              <a:rPr lang="es-ES" dirty="0" err="1"/>
              <a:t>cmake</a:t>
            </a:r>
            <a:r>
              <a:rPr lang="es-ES" dirty="0"/>
              <a:t> o </a:t>
            </a:r>
            <a:r>
              <a:rPr lang="es-ES" dirty="0" err="1"/>
              <a:t>make</a:t>
            </a:r>
            <a:r>
              <a:rPr lang="es-ES" dirty="0"/>
              <a:t>, y cualquier librería adicional que la aplicación necesite.</a:t>
            </a:r>
          </a:p>
          <a:p>
            <a:endParaRPr lang="es-ES" dirty="0"/>
          </a:p>
          <a:p>
            <a:r>
              <a:rPr lang="es-ES" b="1" dirty="0"/>
              <a:t>Copiar el código fuente </a:t>
            </a:r>
          </a:p>
          <a:p>
            <a:pPr lvl="1"/>
            <a:r>
              <a:rPr lang="es-ES" dirty="0"/>
              <a:t>Se copia el código fuente al contenedor y se compila dentro del mismo, o se copia el binario ya compilado si se prefiere compilar fuera.</a:t>
            </a:r>
          </a:p>
          <a:p>
            <a:endParaRPr lang="es-ES" dirty="0"/>
          </a:p>
          <a:p>
            <a:r>
              <a:rPr lang="es-ES" b="1" dirty="0"/>
              <a:t>Exponer puertos </a:t>
            </a:r>
          </a:p>
          <a:p>
            <a:pPr lvl="1"/>
            <a:r>
              <a:rPr lang="es-ES" dirty="0"/>
              <a:t>Si el microservicio C++ ofrece una API (por ejemplo, con </a:t>
            </a:r>
            <a:r>
              <a:rPr lang="es-ES" dirty="0" err="1"/>
              <a:t>gRPC</a:t>
            </a:r>
            <a:r>
              <a:rPr lang="es-ES" dirty="0"/>
              <a:t> o REST), se expone el puerto correspondiente con EXPOSE.</a:t>
            </a:r>
          </a:p>
          <a:p>
            <a:endParaRPr lang="es-ES" dirty="0"/>
          </a:p>
          <a:p>
            <a:r>
              <a:rPr lang="es-ES" b="1" dirty="0"/>
              <a:t>Definir el punto de entrada</a:t>
            </a:r>
          </a:p>
          <a:p>
            <a:pPr lvl="1"/>
            <a:r>
              <a:rPr lang="es-ES" dirty="0"/>
              <a:t>Se usa CMD o ENTRYPOINT para ejecutar el binario principal del servicio.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310A7-DA77-2535-C2CD-2F8A43A7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26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01854-EC09-093A-0C51-01820488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8720" y="0"/>
            <a:ext cx="1933280" cy="47836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416C-22FA-A3D2-01D0-25CECBF11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36525"/>
            <a:ext cx="11349871" cy="6518799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FROM ubuntu:20.04 </a:t>
            </a:r>
            <a:r>
              <a:rPr lang="es-ES" b="1" dirty="0"/>
              <a:t># La imagen base</a:t>
            </a:r>
          </a:p>
          <a:p>
            <a:endParaRPr lang="es-ES" dirty="0"/>
          </a:p>
          <a:p>
            <a:r>
              <a:rPr lang="es-ES" b="1" dirty="0"/>
              <a:t># Instalar herramientas necesarias</a:t>
            </a:r>
          </a:p>
          <a:p>
            <a:r>
              <a:rPr lang="es-ES" dirty="0"/>
              <a:t>RUN </a:t>
            </a:r>
            <a:r>
              <a:rPr lang="es-ES" dirty="0" err="1"/>
              <a:t>apt-get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  </a:t>
            </a:r>
            <a:r>
              <a:rPr lang="es-ES" dirty="0" err="1"/>
              <a:t>apt-get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b="1" dirty="0"/>
              <a:t>g++ </a:t>
            </a:r>
            <a:r>
              <a:rPr lang="es-ES" b="1" dirty="0" err="1"/>
              <a:t>cmake</a:t>
            </a:r>
            <a:r>
              <a:rPr lang="es-ES" dirty="0"/>
              <a:t> </a:t>
            </a:r>
            <a:r>
              <a:rPr lang="es-ES" b="1" dirty="0" err="1"/>
              <a:t>make</a:t>
            </a:r>
            <a:endParaRPr lang="es-ES" b="1" dirty="0"/>
          </a:p>
          <a:p>
            <a:endParaRPr lang="es-ES" dirty="0"/>
          </a:p>
          <a:p>
            <a:r>
              <a:rPr lang="es-ES" b="1" dirty="0"/>
              <a:t># Crear directorio de trabajo</a:t>
            </a:r>
          </a:p>
          <a:p>
            <a:r>
              <a:rPr lang="es-ES" dirty="0"/>
              <a:t>WORKDIR /app</a:t>
            </a:r>
          </a:p>
          <a:p>
            <a:endParaRPr lang="es-ES" dirty="0"/>
          </a:p>
          <a:p>
            <a:r>
              <a:rPr lang="es-ES" b="1" dirty="0"/>
              <a:t># Copiar el código fuente</a:t>
            </a:r>
          </a:p>
          <a:p>
            <a:r>
              <a:rPr lang="es-ES" dirty="0"/>
              <a:t>COPY . .</a:t>
            </a:r>
          </a:p>
          <a:p>
            <a:endParaRPr lang="es-ES" dirty="0"/>
          </a:p>
          <a:p>
            <a:r>
              <a:rPr lang="es-ES" b="1" dirty="0"/>
              <a:t># Compilar la aplicación</a:t>
            </a:r>
          </a:p>
          <a:p>
            <a:r>
              <a:rPr lang="es-ES" dirty="0"/>
              <a:t>RUN </a:t>
            </a:r>
            <a:r>
              <a:rPr lang="es-ES" dirty="0" err="1"/>
              <a:t>make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# Exponer el puerto del microservicio</a:t>
            </a:r>
          </a:p>
          <a:p>
            <a:r>
              <a:rPr lang="es-ES" dirty="0"/>
              <a:t>EXPOSE 8080</a:t>
            </a:r>
          </a:p>
          <a:p>
            <a:endParaRPr lang="es-ES" dirty="0"/>
          </a:p>
          <a:p>
            <a:r>
              <a:rPr lang="es-ES" b="1" dirty="0"/>
              <a:t># Ejecutar el servicio</a:t>
            </a:r>
          </a:p>
          <a:p>
            <a:r>
              <a:rPr lang="es-ES" dirty="0"/>
              <a:t>CMD ["./</a:t>
            </a:r>
            <a:r>
              <a:rPr lang="es-ES" dirty="0" err="1"/>
              <a:t>mi_microservicio</a:t>
            </a:r>
            <a:r>
              <a:rPr lang="es-ES" dirty="0"/>
              <a:t>"]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97D08C-9EF0-76EA-FF45-FF780224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91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8ABF147-A2FB-897D-48D1-8ED189D62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532"/>
            <a:ext cx="9144000" cy="2387600"/>
          </a:xfrm>
        </p:spPr>
        <p:txBody>
          <a:bodyPr/>
          <a:lstStyle/>
          <a:p>
            <a:r>
              <a:rPr lang="es-ES" b="1" dirty="0" err="1"/>
              <a:t>docker-compose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D6E8E2-9A64-1A7B-57A6-BE24CF6C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233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54061-FA47-2809-9A25-6A7D755E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B5E6C-ADAF-B69E-E45A-230EA0487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8"/>
            <a:ext cx="11199830" cy="549592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Docker </a:t>
            </a:r>
            <a:r>
              <a:rPr lang="es-ES" dirty="0" err="1"/>
              <a:t>Compose</a:t>
            </a:r>
            <a:r>
              <a:rPr lang="es-ES" dirty="0"/>
              <a:t> es una </a:t>
            </a:r>
            <a:r>
              <a:rPr lang="es-ES" b="1" dirty="0"/>
              <a:t>herramienta</a:t>
            </a:r>
            <a:r>
              <a:rPr lang="es-ES" dirty="0"/>
              <a:t> que se utiliza para definir y manejar aplicaciones Docker con múltiples contenedores de manera sencilla. </a:t>
            </a:r>
          </a:p>
          <a:p>
            <a:r>
              <a:rPr lang="es-ES" dirty="0"/>
              <a:t>Sirve para </a:t>
            </a:r>
            <a:r>
              <a:rPr lang="es-ES" b="1" dirty="0"/>
              <a:t>automatizar</a:t>
            </a:r>
            <a:r>
              <a:rPr lang="es-ES" dirty="0"/>
              <a:t> el </a:t>
            </a:r>
            <a:r>
              <a:rPr lang="es-ES" b="1" dirty="0"/>
              <a:t>despliegue</a:t>
            </a:r>
            <a:r>
              <a:rPr lang="es-ES" dirty="0"/>
              <a:t> y la configuración de estos </a:t>
            </a:r>
            <a:r>
              <a:rPr lang="es-ES" b="1" dirty="0"/>
              <a:t>contenedores</a:t>
            </a:r>
            <a:r>
              <a:rPr lang="es-ES" dirty="0"/>
              <a:t>, lo cual es muy útil cuando tienes varios servicios que necesitan comunicarse entre sí, como una base de datos, un </a:t>
            </a:r>
            <a:r>
              <a:rPr lang="es-ES" dirty="0" err="1"/>
              <a:t>backend</a:t>
            </a:r>
            <a:r>
              <a:rPr lang="es-ES" dirty="0"/>
              <a:t> y un </a:t>
            </a:r>
            <a:r>
              <a:rPr lang="es-ES" dirty="0" err="1"/>
              <a:t>frontend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Con Docker </a:t>
            </a:r>
            <a:r>
              <a:rPr lang="es-ES" dirty="0" err="1"/>
              <a:t>Compose</a:t>
            </a:r>
            <a:r>
              <a:rPr lang="es-ES" dirty="0"/>
              <a:t> podemos:</a:t>
            </a:r>
          </a:p>
          <a:p>
            <a:pPr lvl="1"/>
            <a:r>
              <a:rPr lang="es-ES" dirty="0"/>
              <a:t>Definir la infraestructura en un archivo YAML (</a:t>
            </a:r>
            <a:r>
              <a:rPr lang="es-ES" dirty="0" err="1"/>
              <a:t>docker-compose.yml</a:t>
            </a:r>
            <a:r>
              <a:rPr lang="es-ES" dirty="0"/>
              <a:t>), especificando los contenedores, redes, volúmenes, etc.</a:t>
            </a:r>
          </a:p>
          <a:p>
            <a:endParaRPr lang="es-ES" dirty="0"/>
          </a:p>
          <a:p>
            <a:pPr lvl="1"/>
            <a:r>
              <a:rPr lang="es-ES" b="1" dirty="0"/>
              <a:t>Levantar</a:t>
            </a:r>
            <a:r>
              <a:rPr lang="es-ES" dirty="0"/>
              <a:t> todos los </a:t>
            </a:r>
            <a:r>
              <a:rPr lang="es-ES" b="1" dirty="0"/>
              <a:t>servicios</a:t>
            </a:r>
            <a:r>
              <a:rPr lang="es-ES" dirty="0"/>
              <a:t> con un solo comando (</a:t>
            </a:r>
            <a:r>
              <a:rPr lang="es-ES" dirty="0" err="1"/>
              <a:t>docker-compose</a:t>
            </a:r>
            <a:r>
              <a:rPr lang="es-ES" dirty="0"/>
              <a:t> up).</a:t>
            </a:r>
          </a:p>
          <a:p>
            <a:endParaRPr lang="es-ES" dirty="0"/>
          </a:p>
          <a:p>
            <a:pPr lvl="1"/>
            <a:r>
              <a:rPr lang="es-ES" b="1" dirty="0"/>
              <a:t>Simplificar</a:t>
            </a:r>
            <a:r>
              <a:rPr lang="es-ES" dirty="0"/>
              <a:t> la </a:t>
            </a:r>
            <a:r>
              <a:rPr lang="es-ES" b="1" dirty="0"/>
              <a:t>gestión de servicios complejos</a:t>
            </a:r>
            <a:r>
              <a:rPr lang="es-ES" dirty="0"/>
              <a:t>, eliminando la necesidad de configurar manualmente cada contenedor.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0B3D2-737A-86C8-0CE4-6035CAB1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24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C1C5A-F8DD-46AC-254A-1424AE4A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7"/>
            <a:ext cx="10515600" cy="1325563"/>
          </a:xfrm>
        </p:spPr>
        <p:txBody>
          <a:bodyPr/>
          <a:lstStyle/>
          <a:p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11B51-2C52-1879-DCAF-4918AB37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121"/>
            <a:ext cx="10515600" cy="4351338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comando ya se instala en Windows al instalar Docker desktop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versión 1 se hizo en Python</a:t>
            </a:r>
          </a:p>
          <a:p>
            <a:pPr lvl="1"/>
            <a:r>
              <a:rPr lang="es-ES" dirty="0"/>
              <a:t>La versión 2 en </a:t>
            </a:r>
            <a:r>
              <a:rPr lang="es-ES" dirty="0" err="1"/>
              <a:t>go</a:t>
            </a:r>
            <a:r>
              <a:rPr lang="es-ES" dirty="0"/>
              <a:t> y que se integre como un comando de Docker.</a:t>
            </a:r>
          </a:p>
          <a:p>
            <a:r>
              <a:rPr lang="es-ES" dirty="0"/>
              <a:t>Se puede comprobar desde una consola lanzando el comando:</a:t>
            </a:r>
          </a:p>
          <a:p>
            <a:pPr lvl="1"/>
            <a:r>
              <a:rPr lang="es-ES" b="1" dirty="0" err="1"/>
              <a:t>docker</a:t>
            </a:r>
            <a:r>
              <a:rPr lang="es-ES" b="1" dirty="0"/>
              <a:t> </a:t>
            </a:r>
            <a:r>
              <a:rPr lang="es-ES" b="1" dirty="0" err="1"/>
              <a:t>compose</a:t>
            </a:r>
            <a:r>
              <a:rPr lang="es-ES" dirty="0"/>
              <a:t> (</a:t>
            </a:r>
            <a:r>
              <a:rPr lang="es-ES" i="1" dirty="0"/>
              <a:t>tiende a utilizarse esta</a:t>
            </a:r>
            <a:r>
              <a:rPr lang="es-ES" dirty="0"/>
              <a:t>)</a:t>
            </a:r>
            <a:endParaRPr lang="es-ES" b="1" dirty="0"/>
          </a:p>
          <a:p>
            <a:pPr lvl="1"/>
            <a:r>
              <a:rPr lang="es-ES" b="1" dirty="0" err="1"/>
              <a:t>docker-compose</a:t>
            </a:r>
            <a:endParaRPr lang="es-ES" b="1" dirty="0"/>
          </a:p>
          <a:p>
            <a:pPr lvl="1"/>
            <a:r>
              <a:rPr lang="es-ES" dirty="0"/>
              <a:t>Uno u otro funcionan desde la consola de Windows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BDBEE1-5F2B-D3D2-E89D-6B5F6734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25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0364ED-1B81-9041-E6C4-48DEB473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49" y="5062978"/>
            <a:ext cx="4920792" cy="15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E73A8-FFD2-A153-4C47-DDAB0EF2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Fichero de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F665A7-9F4C-B09C-0551-24CBC6E9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fichero que busca por defecto se llama: </a:t>
            </a:r>
            <a:r>
              <a:rPr lang="es-ES" b="1" dirty="0" err="1"/>
              <a:t>docker-compose.yml</a:t>
            </a:r>
            <a:endParaRPr lang="es-ES" b="1" dirty="0"/>
          </a:p>
          <a:p>
            <a:r>
              <a:rPr lang="es-ES" dirty="0"/>
              <a:t>También </a:t>
            </a:r>
            <a:r>
              <a:rPr lang="es-ES" b="1" dirty="0" err="1"/>
              <a:t>compose.yml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Se puede cambiar el nombre con la opción –f</a:t>
            </a:r>
          </a:p>
          <a:p>
            <a:pPr lvl="1"/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/>
              <a:t>–f </a:t>
            </a:r>
            <a:r>
              <a:rPr lang="es-ES" dirty="0" err="1"/>
              <a:t>otro_fichero.yml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Para iniciar y ejecutar los servicios se utiliza la opción: </a:t>
            </a:r>
            <a:r>
              <a:rPr lang="es-ES" b="1" dirty="0"/>
              <a:t>up</a:t>
            </a:r>
          </a:p>
          <a:p>
            <a:pPr lvl="1"/>
            <a:r>
              <a:rPr lang="es-ES" b="1" dirty="0" err="1"/>
              <a:t>docker</a:t>
            </a:r>
            <a:r>
              <a:rPr lang="es-ES" b="1" dirty="0"/>
              <a:t> </a:t>
            </a:r>
            <a:r>
              <a:rPr lang="es-ES" b="1" dirty="0" err="1"/>
              <a:t>compose</a:t>
            </a:r>
            <a:r>
              <a:rPr lang="es-ES" b="1" dirty="0"/>
              <a:t> up</a:t>
            </a:r>
          </a:p>
          <a:p>
            <a:pPr lvl="2"/>
            <a:r>
              <a:rPr lang="es-ES" dirty="0"/>
              <a:t>Busca el fichero por defecto e inicia y ejecuta 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80A5DE-6F1F-DF79-162B-8121DB3B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2788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84ECF-0CD2-6C59-86D2-4B3F4DBC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B1608-8506-3986-7DFB-DF6011A5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3074" cy="479199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Comportamiento de </a:t>
            </a:r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b="1" dirty="0"/>
              <a:t>up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Construcción de imágenes</a:t>
            </a:r>
            <a:r>
              <a:rPr lang="es-ES" dirty="0"/>
              <a:t>: Si no existen imágenes para los servicios definidos, las construirá usando las instrucciones del </a:t>
            </a:r>
            <a:r>
              <a:rPr lang="es-ES" dirty="0" err="1"/>
              <a:t>Dockerfile</a:t>
            </a:r>
            <a:r>
              <a:rPr lang="es-ES" dirty="0"/>
              <a:t>.</a:t>
            </a:r>
          </a:p>
          <a:p>
            <a:endParaRPr lang="es-ES" dirty="0"/>
          </a:p>
          <a:p>
            <a:pPr lvl="1"/>
            <a:r>
              <a:rPr lang="es-ES" b="1" dirty="0"/>
              <a:t>Creación de contenedores</a:t>
            </a:r>
            <a:r>
              <a:rPr lang="es-ES" dirty="0"/>
              <a:t>: Inicia los contenedores necesarios para los servicios especificados.</a:t>
            </a:r>
          </a:p>
          <a:p>
            <a:endParaRPr lang="es-ES" dirty="0"/>
          </a:p>
          <a:p>
            <a:pPr lvl="1"/>
            <a:r>
              <a:rPr lang="es-ES" b="1" dirty="0"/>
              <a:t>Conexión de redes</a:t>
            </a:r>
            <a:r>
              <a:rPr lang="es-ES" dirty="0"/>
              <a:t>: Configura las redes entre los contenedores según lo indicado en el archivo.</a:t>
            </a:r>
          </a:p>
          <a:p>
            <a:endParaRPr lang="es-ES" dirty="0"/>
          </a:p>
          <a:p>
            <a:pPr lvl="1"/>
            <a:r>
              <a:rPr lang="es-ES" b="1" dirty="0"/>
              <a:t>Persistencia de volúmenes</a:t>
            </a:r>
            <a:r>
              <a:rPr lang="es-ES" dirty="0"/>
              <a:t>: Crea y conecta los volúmenes definidos para almacenar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7CB4E9-2750-4CDF-35C7-EDD13519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587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61B90-C2B1-E49F-6085-00702DE7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BB9E0-9397-6D43-A273-3F832D45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docker-compose</a:t>
            </a:r>
            <a:r>
              <a:rPr lang="es-ES" b="1" dirty="0"/>
              <a:t> up</a:t>
            </a:r>
            <a:r>
              <a:rPr lang="es-ES" dirty="0"/>
              <a:t>: Inicia los servicios y muestra los logs directamente en la terminal.</a:t>
            </a:r>
          </a:p>
          <a:p>
            <a:endParaRPr lang="es-ES" dirty="0"/>
          </a:p>
          <a:p>
            <a:r>
              <a:rPr lang="es-ES" b="1" dirty="0" err="1"/>
              <a:t>docker-compose</a:t>
            </a:r>
            <a:r>
              <a:rPr lang="es-ES" b="1" dirty="0"/>
              <a:t> up -d</a:t>
            </a:r>
            <a:r>
              <a:rPr lang="es-ES" dirty="0"/>
              <a:t>: Ejecuta los servicios en segundo plano (modo "</a:t>
            </a:r>
            <a:r>
              <a:rPr lang="es-ES" b="1" dirty="0" err="1"/>
              <a:t>detached</a:t>
            </a:r>
            <a:r>
              <a:rPr lang="es-ES" dirty="0"/>
              <a:t>").</a:t>
            </a:r>
          </a:p>
          <a:p>
            <a:endParaRPr lang="es-ES" dirty="0"/>
          </a:p>
          <a:p>
            <a:r>
              <a:rPr lang="es-ES" b="1" dirty="0" err="1"/>
              <a:t>docker-compose</a:t>
            </a:r>
            <a:r>
              <a:rPr lang="es-ES" b="1" dirty="0"/>
              <a:t> up --</a:t>
            </a:r>
            <a:r>
              <a:rPr lang="es-ES" b="1" dirty="0" err="1"/>
              <a:t>build</a:t>
            </a:r>
            <a:r>
              <a:rPr lang="es-ES" dirty="0"/>
              <a:t>: Fuerza la reconstrucción de las imágenes antes de iniciar los servicios.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2DF088-A7BD-2D1D-0458-FF9E47D6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37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B265B-F18E-7334-B8D6-24A15969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Apartados del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DAA68-CD0E-471E-F238-1787889C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Sólo es obligatorio el apartado de </a:t>
            </a:r>
            <a:r>
              <a:rPr lang="es-ES" dirty="0" err="1"/>
              <a:t>services</a:t>
            </a:r>
            <a:r>
              <a:rPr lang="es-ES" dirty="0"/>
              <a:t>:</a:t>
            </a:r>
          </a:p>
          <a:p>
            <a:r>
              <a:rPr lang="es-ES" dirty="0"/>
              <a:t>versión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version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s-ES" b="1" dirty="0">
                <a:sym typeface="Wingdings" panose="05000000000000000000" pitchFamily="2" charset="2"/>
              </a:rPr>
              <a:t>“3.9”  # No es obligatorio poner la versión</a:t>
            </a:r>
            <a:endParaRPr lang="es-ES" b="1" dirty="0"/>
          </a:p>
          <a:p>
            <a:r>
              <a:rPr lang="es-ES" b="1" dirty="0" err="1"/>
              <a:t>services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equivale a los contenedores</a:t>
            </a:r>
            <a:endParaRPr lang="es-ES" b="1" dirty="0"/>
          </a:p>
          <a:p>
            <a:r>
              <a:rPr lang="es-ES" dirty="0" err="1"/>
              <a:t>volumes</a:t>
            </a:r>
            <a:endParaRPr lang="es-ES" dirty="0"/>
          </a:p>
          <a:p>
            <a:r>
              <a:rPr lang="es-ES" dirty="0" err="1"/>
              <a:t>networks</a:t>
            </a:r>
            <a:endParaRPr lang="es-ES" dirty="0"/>
          </a:p>
          <a:p>
            <a:r>
              <a:rPr lang="es-ES" dirty="0" err="1"/>
              <a:t>configs</a:t>
            </a:r>
            <a:endParaRPr lang="es-ES" dirty="0"/>
          </a:p>
          <a:p>
            <a:r>
              <a:rPr lang="es-ES" dirty="0" err="1"/>
              <a:t>secret</a:t>
            </a:r>
            <a:endParaRPr lang="es-ES" dirty="0"/>
          </a:p>
          <a:p>
            <a:endParaRPr lang="es-ES" dirty="0"/>
          </a:p>
          <a:p>
            <a:r>
              <a:rPr lang="es-ES" dirty="0"/>
              <a:t>Comentarios con </a:t>
            </a:r>
            <a:r>
              <a:rPr lang="es-ES" b="1" dirty="0"/>
              <a:t>#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AD853A-BA20-374D-2325-2670C3E7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05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09274FA-AE67-0364-1EB5-96216BB35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Docker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F3E2569-AA4D-1E81-600A-1A43E1951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746728-17AB-A70D-6976-732D51F6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298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ABA67-982C-35FC-2C00-A4B068DE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YAML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B2D86-1C9C-34B4-50AC-2343EECB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Formato de serialización</a:t>
            </a:r>
          </a:p>
          <a:p>
            <a:r>
              <a:rPr lang="es-ES" dirty="0"/>
              <a:t>Se utiliza para definir listas, propiedades, etc.</a:t>
            </a:r>
          </a:p>
          <a:p>
            <a:r>
              <a:rPr lang="es-ES" dirty="0">
                <a:hlinkClick r:id="rId2"/>
              </a:rPr>
              <a:t>https://es.wikipedia.org/wiki/YAML</a:t>
            </a:r>
            <a:endParaRPr lang="es-ES" dirty="0"/>
          </a:p>
          <a:p>
            <a:endParaRPr lang="es-ES" dirty="0"/>
          </a:p>
          <a:p>
            <a:r>
              <a:rPr lang="es-ES" dirty="0"/>
              <a:t>Trabaja con </a:t>
            </a:r>
            <a:r>
              <a:rPr lang="es-ES" dirty="0" err="1"/>
              <a:t>indentaciones</a:t>
            </a:r>
            <a:r>
              <a:rPr lang="es-ES" dirty="0"/>
              <a:t> como en Python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6E4BD0-C2AF-ED5F-433F-F5F423ED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60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E416F-2961-5E19-7BEE-6DE750F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EE944-125F-ADFA-0B2E-28D53ADD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El directorio donde especificamos la estructura y se encuentra el fichero </a:t>
            </a:r>
            <a:r>
              <a:rPr lang="es-ES" dirty="0" err="1"/>
              <a:t>compose.yml</a:t>
            </a:r>
            <a:r>
              <a:rPr lang="es-ES" dirty="0"/>
              <a:t> se trata como un proyecto.</a:t>
            </a:r>
          </a:p>
          <a:p>
            <a:endParaRPr lang="es-ES" dirty="0"/>
          </a:p>
          <a:p>
            <a:r>
              <a:rPr lang="es-ES" dirty="0"/>
              <a:t>Mantener carpetas separadas con cada proyecto.</a:t>
            </a:r>
          </a:p>
          <a:p>
            <a:pPr lvl="1"/>
            <a:r>
              <a:rPr lang="es-ES" dirty="0" err="1"/>
              <a:t>pr_nginx</a:t>
            </a:r>
            <a:endParaRPr lang="es-ES" dirty="0"/>
          </a:p>
          <a:p>
            <a:pPr lvl="2"/>
            <a:r>
              <a:rPr lang="es-ES" dirty="0" err="1"/>
              <a:t>compose.yml</a:t>
            </a:r>
            <a:endParaRPr lang="es-ES" dirty="0"/>
          </a:p>
          <a:p>
            <a:pPr lvl="2"/>
            <a:endParaRPr lang="es-ES" dirty="0"/>
          </a:p>
          <a:p>
            <a:pPr lvl="1"/>
            <a:r>
              <a:rPr lang="es-ES" dirty="0" err="1"/>
              <a:t>version</a:t>
            </a:r>
            <a:r>
              <a:rPr lang="es-ES" dirty="0"/>
              <a:t>: ‘3.9’</a:t>
            </a:r>
          </a:p>
          <a:p>
            <a:pPr lvl="1"/>
            <a:r>
              <a:rPr lang="es-ES" dirty="0" err="1"/>
              <a:t>services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nginx</a:t>
            </a:r>
            <a:r>
              <a:rPr lang="es-ES" dirty="0"/>
              <a:t>:</a:t>
            </a:r>
          </a:p>
          <a:p>
            <a:pPr lvl="3"/>
            <a:r>
              <a:rPr lang="es-ES" dirty="0" err="1"/>
              <a:t>image</a:t>
            </a:r>
            <a:r>
              <a:rPr lang="es-ES" dirty="0"/>
              <a:t>: </a:t>
            </a:r>
            <a:r>
              <a:rPr lang="es-ES" dirty="0" err="1"/>
              <a:t>nginx</a:t>
            </a:r>
            <a:r>
              <a:rPr lang="es-ES" dirty="0"/>
              <a:t> (aquí también se puede indicar </a:t>
            </a:r>
            <a:r>
              <a:rPr lang="es-ES" dirty="0" err="1"/>
              <a:t>build</a:t>
            </a:r>
            <a:r>
              <a:rPr lang="es-ES" dirty="0"/>
              <a:t> para construir la imagen a partir de un </a:t>
            </a:r>
            <a:r>
              <a:rPr lang="es-ES" dirty="0" err="1"/>
              <a:t>Dockerfile</a:t>
            </a:r>
            <a:endParaRPr lang="es-ES" dirty="0"/>
          </a:p>
          <a:p>
            <a:pPr lvl="2"/>
            <a:r>
              <a:rPr lang="es-ES" dirty="0" err="1"/>
              <a:t>ports</a:t>
            </a:r>
            <a:r>
              <a:rPr lang="es-ES" dirty="0"/>
              <a:t>:</a:t>
            </a:r>
          </a:p>
          <a:p>
            <a:pPr lvl="3"/>
            <a:r>
              <a:rPr lang="es-ES" dirty="0"/>
              <a:t>“80:80”</a:t>
            </a:r>
          </a:p>
          <a:p>
            <a:pPr lvl="3"/>
            <a:endParaRPr lang="es-ES" dirty="0"/>
          </a:p>
          <a:p>
            <a:r>
              <a:rPr lang="es-ES" dirty="0"/>
              <a:t>Se recomienda utilizar nuestras propias redes (bridge personalizadas)</a:t>
            </a:r>
          </a:p>
          <a:p>
            <a:pPr lvl="1"/>
            <a:r>
              <a:rPr lang="es-ES" dirty="0"/>
              <a:t>Si no se indica la red construye una por defecto.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28C943-9A6B-F3CE-A2C4-27E6B716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86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46FF4-2176-E357-5212-07245F7F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9B3AF-FE85-8C7E-6110-355593B2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741" cy="466725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 el apartado clave donde defines los servicios que compondrán tu aplicación. </a:t>
            </a:r>
          </a:p>
          <a:p>
            <a:r>
              <a:rPr lang="es-ES" b="1" dirty="0"/>
              <a:t>Cada servicio corresponde a un contenedor Docker.</a:t>
            </a:r>
          </a:p>
          <a:p>
            <a:endParaRPr lang="es-ES" b="1" dirty="0"/>
          </a:p>
          <a:p>
            <a:r>
              <a:rPr lang="es-ES" dirty="0"/>
              <a:t>Dentro de </a:t>
            </a:r>
            <a:r>
              <a:rPr lang="es-ES" b="1" dirty="0"/>
              <a:t>cada servicio </a:t>
            </a:r>
            <a:r>
              <a:rPr lang="es-ES" dirty="0"/>
              <a:t>puedes </a:t>
            </a:r>
            <a:r>
              <a:rPr lang="es-ES" b="1" dirty="0"/>
              <a:t>definir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image</a:t>
            </a:r>
            <a:r>
              <a:rPr lang="es-ES" dirty="0"/>
              <a:t>: Imagen base a usar.</a:t>
            </a:r>
          </a:p>
          <a:p>
            <a:pPr lvl="1"/>
            <a:r>
              <a:rPr lang="es-ES" b="1" dirty="0" err="1"/>
              <a:t>build</a:t>
            </a:r>
            <a:r>
              <a:rPr lang="es-ES" dirty="0"/>
              <a:t>: Configuración para construir la imagen desde un </a:t>
            </a:r>
            <a:r>
              <a:rPr lang="es-ES" dirty="0" err="1"/>
              <a:t>Dockerfile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ports</a:t>
            </a:r>
            <a:r>
              <a:rPr lang="es-ES" dirty="0"/>
              <a:t>: Mapeo de puertos entre el host y el contenedor.</a:t>
            </a:r>
          </a:p>
          <a:p>
            <a:pPr lvl="1"/>
            <a:r>
              <a:rPr lang="es-ES" b="1" dirty="0" err="1"/>
              <a:t>volumes</a:t>
            </a:r>
            <a:r>
              <a:rPr lang="es-ES" dirty="0"/>
              <a:t>: Volúmenes para persistir o compartir datos.</a:t>
            </a:r>
          </a:p>
          <a:p>
            <a:pPr lvl="1"/>
            <a:r>
              <a:rPr lang="es-ES" b="1" dirty="0" err="1"/>
              <a:t>environment</a:t>
            </a:r>
            <a:r>
              <a:rPr lang="es-ES" dirty="0"/>
              <a:t>: Variables de entorno.</a:t>
            </a:r>
          </a:p>
          <a:p>
            <a:pPr lvl="1"/>
            <a:r>
              <a:rPr lang="es-ES" b="1" dirty="0" err="1"/>
              <a:t>depends</a:t>
            </a:r>
            <a:r>
              <a:rPr lang="es-ES" dirty="0" err="1"/>
              <a:t>_</a:t>
            </a:r>
            <a:r>
              <a:rPr lang="es-ES" b="1" dirty="0" err="1"/>
              <a:t>on</a:t>
            </a:r>
            <a:r>
              <a:rPr lang="es-ES" dirty="0"/>
              <a:t>: Dependencias de otros servicios.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7C3B2D-2473-1E7E-A090-65954A5B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62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FCD27-4F08-71DA-3E00-9E574B08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Services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75080-73FB-EBF0-BE6B-75871FD5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3615" cy="4667250"/>
          </a:xfrm>
        </p:spPr>
        <p:txBody>
          <a:bodyPr>
            <a:normAutofit/>
          </a:bodyPr>
          <a:lstStyle/>
          <a:p>
            <a:r>
              <a:rPr lang="es-ES" dirty="0"/>
              <a:t>Podemos tener varios:</a:t>
            </a:r>
          </a:p>
          <a:p>
            <a:pPr lvl="1"/>
            <a:r>
              <a:rPr lang="es-ES" dirty="0" err="1"/>
              <a:t>services</a:t>
            </a:r>
            <a:r>
              <a:rPr lang="es-ES" dirty="0"/>
              <a:t>:</a:t>
            </a:r>
          </a:p>
          <a:p>
            <a:pPr lvl="2"/>
            <a:r>
              <a:rPr lang="es-ES" sz="2400" dirty="0"/>
              <a:t>servicio_1:</a:t>
            </a:r>
          </a:p>
          <a:p>
            <a:pPr lvl="3"/>
            <a:r>
              <a:rPr lang="es-ES" sz="2400" dirty="0"/>
              <a:t># configuración s1</a:t>
            </a:r>
          </a:p>
          <a:p>
            <a:pPr lvl="3"/>
            <a:endParaRPr lang="es-ES" sz="2400" dirty="0"/>
          </a:p>
          <a:p>
            <a:pPr lvl="2"/>
            <a:r>
              <a:rPr lang="es-ES" sz="2400" dirty="0"/>
              <a:t>servicio_2:</a:t>
            </a:r>
          </a:p>
          <a:p>
            <a:pPr lvl="3"/>
            <a:r>
              <a:rPr lang="es-ES" sz="2400" dirty="0"/>
              <a:t># configuración s2</a:t>
            </a:r>
          </a:p>
          <a:p>
            <a:pPr lvl="3"/>
            <a:endParaRPr lang="es-ES" sz="2400" dirty="0"/>
          </a:p>
          <a:p>
            <a:pPr lvl="2"/>
            <a:r>
              <a:rPr lang="es-ES" sz="2400" dirty="0"/>
              <a:t>servicio_3:</a:t>
            </a:r>
          </a:p>
          <a:p>
            <a:pPr lvl="3"/>
            <a:r>
              <a:rPr lang="es-ES" sz="2400" dirty="0"/>
              <a:t># configuración s3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6694FE-7001-7D45-6B14-A3022784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76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9F737-7F6C-DB04-4907-76F39464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6A0DA5-37F5-3B84-392D-1E75640F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B01E37-CF5D-3105-C4F7-100C941C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75" y="1690688"/>
            <a:ext cx="7441273" cy="40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1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B2E0D-23B5-5EA4-B000-A000EB8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E7F3107-0236-F74D-BD2E-088826DF5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4"/>
            <a:ext cx="5416617" cy="6247431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Servicio </a:t>
            </a:r>
            <a:r>
              <a:rPr lang="es-ES" b="1" dirty="0" err="1"/>
              <a:t>database</a:t>
            </a:r>
            <a:r>
              <a:rPr lang="es-ES" b="1" dirty="0"/>
              <a:t>:</a:t>
            </a:r>
          </a:p>
          <a:p>
            <a:pPr lvl="1"/>
            <a:r>
              <a:rPr lang="es-ES" dirty="0"/>
              <a:t>Se utiliza la imagen oficial de MySQL, versión 8.0.</a:t>
            </a:r>
          </a:p>
          <a:p>
            <a:pPr lvl="1"/>
            <a:r>
              <a:rPr lang="es-ES" dirty="0"/>
              <a:t>Se configura con las variables de entorno para establecer la contraseña del usuario </a:t>
            </a:r>
            <a:r>
              <a:rPr lang="es-ES" dirty="0" err="1"/>
              <a:t>root</a:t>
            </a:r>
            <a:r>
              <a:rPr lang="es-ES" dirty="0"/>
              <a:t> y crear una base de datos llamada </a:t>
            </a:r>
            <a:r>
              <a:rPr lang="es-ES" dirty="0" err="1"/>
              <a:t>mi_app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Se mapea el puerto 3306 del contenedor al host para que sea accesible.</a:t>
            </a:r>
          </a:p>
          <a:p>
            <a:endParaRPr lang="es-ES" dirty="0"/>
          </a:p>
          <a:p>
            <a:r>
              <a:rPr lang="es-ES" b="1" dirty="0"/>
              <a:t>Volumen </a:t>
            </a:r>
            <a:r>
              <a:rPr lang="es-ES" b="1" dirty="0" err="1"/>
              <a:t>datos_db</a:t>
            </a:r>
            <a:r>
              <a:rPr lang="es-ES" b="1" dirty="0"/>
              <a:t>:</a:t>
            </a:r>
          </a:p>
          <a:p>
            <a:pPr lvl="1"/>
            <a:r>
              <a:rPr lang="es-ES" dirty="0"/>
              <a:t>Está definido en la sección </a:t>
            </a:r>
            <a:r>
              <a:rPr lang="es-ES" b="1" dirty="0" err="1"/>
              <a:t>volumes</a:t>
            </a:r>
            <a:r>
              <a:rPr lang="es-ES" dirty="0"/>
              <a:t> del archivo.</a:t>
            </a:r>
          </a:p>
          <a:p>
            <a:pPr lvl="1"/>
            <a:r>
              <a:rPr lang="es-ES" dirty="0"/>
              <a:t>Este volumen se monta en </a:t>
            </a:r>
            <a:r>
              <a:rPr lang="es-ES" b="1" dirty="0"/>
              <a:t>/</a:t>
            </a:r>
            <a:r>
              <a:rPr lang="es-ES" b="1" dirty="0" err="1"/>
              <a:t>var</a:t>
            </a:r>
            <a:r>
              <a:rPr lang="es-ES" b="1" dirty="0"/>
              <a:t>/</a:t>
            </a:r>
            <a:r>
              <a:rPr lang="es-ES" b="1" dirty="0" err="1"/>
              <a:t>lib</a:t>
            </a:r>
            <a:r>
              <a:rPr lang="es-ES" b="1" dirty="0"/>
              <a:t>/</a:t>
            </a:r>
            <a:r>
              <a:rPr lang="es-ES" b="1" dirty="0" err="1"/>
              <a:t>mysql</a:t>
            </a:r>
            <a:r>
              <a:rPr lang="es-ES" dirty="0"/>
              <a:t>, que es donde MySQL almacena los datos en el contenedor. Esto asegura que los datos persistan incluso si el contenedor se detiene o elimina.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Los datos almacenados en </a:t>
            </a:r>
            <a:r>
              <a:rPr lang="es-ES" b="1" dirty="0" err="1"/>
              <a:t>datos_db</a:t>
            </a:r>
            <a:r>
              <a:rPr lang="es-ES" b="1" dirty="0"/>
              <a:t> </a:t>
            </a:r>
            <a:r>
              <a:rPr lang="es-ES" dirty="0"/>
              <a:t>permanecerán disponibles, ya que Docker gestiona el volumen fuera del ciclo de vida del contenedor.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D47E3E-E834-ACD7-C721-4F2916C6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BB6A27-E109-8146-050D-98FFF658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0" y="1506403"/>
            <a:ext cx="5076329" cy="45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9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78E4E-2BA8-611A-ADA3-01BCAC12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Volumes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C51E9-A1F5-1450-C0E4-CB76849D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Define volúmenes que pueden ser utilizados por los servicios para persistir datos o compartir información entre contenedores.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216951-326A-48E7-1C12-3B633C13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33E039-EE7E-782C-D730-EC2609D8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64" y="2989145"/>
            <a:ext cx="3254885" cy="10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7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0A438-56E2-18A7-1BBA-B73D8213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Networks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3B872-378F-9445-9F98-1897BB74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 redes personalizadas que permiten la comunicación entre los servicios o con el host.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147273-EEFF-F3BA-B199-266DF1A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D71B3D-2A9F-E809-8272-8D6AF001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90" y="2876549"/>
            <a:ext cx="3332802" cy="10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2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84927-66D3-48E0-5765-EAC09CD9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Configs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10B2E-B1E3-16FC-820A-872F6030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5170"/>
          </a:xfrm>
        </p:spPr>
        <p:txBody>
          <a:bodyPr/>
          <a:lstStyle/>
          <a:p>
            <a:r>
              <a:rPr lang="es-ES" dirty="0"/>
              <a:t>Define configuraciones que los servicios pueden consumir, como archivos de configuración.</a:t>
            </a:r>
          </a:p>
          <a:p>
            <a:r>
              <a:rPr lang="es-ES" dirty="0"/>
              <a:t>Se suele utilizar con Docker </a:t>
            </a:r>
            <a:r>
              <a:rPr lang="es-ES" dirty="0" err="1"/>
              <a:t>Swarm</a:t>
            </a:r>
            <a:r>
              <a:rPr lang="es-ES" dirty="0"/>
              <a:t> (similar a </a:t>
            </a:r>
            <a:r>
              <a:rPr lang="es-ES" dirty="0" err="1">
                <a:sym typeface="Wingdings" panose="05000000000000000000" pitchFamily="2" charset="2"/>
              </a:rPr>
              <a:t>Kubernetes</a:t>
            </a:r>
            <a:r>
              <a:rPr lang="es-ES" dirty="0">
                <a:sym typeface="Wingdings" panose="05000000000000000000" pitchFamily="2" charset="2"/>
              </a:rPr>
              <a:t>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8E244-766F-83CC-459D-457F65F9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D1018A-CBA8-91CF-EFC8-D8384A63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86" y="3774941"/>
            <a:ext cx="5401132" cy="16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31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A6D83-6F1F-B4A2-EF6B-B847D5BD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Secret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1B0CC-015F-CDAB-C998-C163C8CD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ES" dirty="0"/>
              <a:t>Permite manejar información sensible, como contraseñas, de manera segura.</a:t>
            </a:r>
          </a:p>
          <a:p>
            <a:r>
              <a:rPr lang="es-ES" dirty="0"/>
              <a:t>Se suele utilizar con Docker </a:t>
            </a:r>
            <a:r>
              <a:rPr lang="es-ES" dirty="0" err="1"/>
              <a:t>Swarm</a:t>
            </a:r>
            <a:r>
              <a:rPr lang="es-ES" dirty="0"/>
              <a:t> (similar a </a:t>
            </a:r>
            <a:r>
              <a:rPr lang="es-ES" dirty="0" err="1">
                <a:sym typeface="Wingdings" panose="05000000000000000000" pitchFamily="2" charset="2"/>
              </a:rPr>
              <a:t>Kubernetes</a:t>
            </a:r>
            <a:r>
              <a:rPr lang="es-ES" dirty="0">
                <a:sym typeface="Wingdings" panose="05000000000000000000" pitchFamily="2" charset="2"/>
              </a:rPr>
              <a:t>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8A9420-A30C-D66F-A8A4-F5F32B0D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39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B378E2-E3C0-63CA-92D3-30E87182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8835"/>
            <a:ext cx="6394502" cy="17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9FDFA-5BB0-BE9F-F691-5D75862F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6987A-0948-B344-1395-E7A0DCBB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 una plataforma de software que permite desarrollar, enviar y ejecutar aplicaciones dentro de contenedores. </a:t>
            </a:r>
          </a:p>
          <a:p>
            <a:endParaRPr lang="es-ES" dirty="0"/>
          </a:p>
          <a:p>
            <a:r>
              <a:rPr lang="es-ES" dirty="0"/>
              <a:t>Docker facilita el trabajo de desarrolladores, administradores de sistemas y equipos DevOps al permitir:</a:t>
            </a:r>
          </a:p>
          <a:p>
            <a:pPr lvl="1"/>
            <a:r>
              <a:rPr lang="es-ES" b="1" dirty="0"/>
              <a:t>Empaquetar aplicaciones</a:t>
            </a:r>
            <a:r>
              <a:rPr lang="es-ES" dirty="0"/>
              <a:t> con todas sus dependencias.</a:t>
            </a:r>
          </a:p>
          <a:p>
            <a:pPr lvl="1"/>
            <a:r>
              <a:rPr lang="es-ES" b="1" dirty="0"/>
              <a:t>Ejecutarlas de forma consistente</a:t>
            </a:r>
            <a:r>
              <a:rPr lang="es-ES" dirty="0"/>
              <a:t> en cualquier entorno (desarrollo, pruebas, producción).</a:t>
            </a:r>
          </a:p>
          <a:p>
            <a:pPr lvl="1"/>
            <a:r>
              <a:rPr lang="es-ES" b="1" dirty="0"/>
              <a:t>Aislar procesos</a:t>
            </a:r>
            <a:r>
              <a:rPr lang="es-ES" dirty="0"/>
              <a:t> para evitar conflictos entre aplicaciones.</a:t>
            </a:r>
          </a:p>
          <a:p>
            <a:pPr lvl="1"/>
            <a:r>
              <a:rPr lang="es-ES" b="1" dirty="0"/>
              <a:t>Escalar fácilmente</a:t>
            </a:r>
            <a:r>
              <a:rPr lang="es-ES" dirty="0"/>
              <a:t> en arquitecturas distribuidas como microservicios.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EF3BDF-2F4D-134D-2599-193BA6AE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193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520F0-7C34-C65F-28D8-EBB04065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Fichero entero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CF3BE-BC6B-8630-6BA7-CE794D63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4827" cy="4351338"/>
          </a:xfrm>
        </p:spPr>
        <p:txBody>
          <a:bodyPr/>
          <a:lstStyle/>
          <a:p>
            <a:r>
              <a:rPr lang="es-ES" dirty="0"/>
              <a:t>Tiene 3 servicios</a:t>
            </a:r>
          </a:p>
          <a:p>
            <a:pPr lvl="1"/>
            <a:r>
              <a:rPr lang="es-ES" dirty="0"/>
              <a:t>web, app y </a:t>
            </a:r>
            <a:r>
              <a:rPr lang="es-ES" dirty="0" err="1"/>
              <a:t>db</a:t>
            </a:r>
            <a:endParaRPr lang="es-ES" dirty="0"/>
          </a:p>
          <a:p>
            <a:endParaRPr lang="es-ES" dirty="0"/>
          </a:p>
          <a:p>
            <a:r>
              <a:rPr lang="es-ES" dirty="0"/>
              <a:t>Cada servicio va en un contenedor distinto.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0FC5FB-2A93-DB20-433F-BB280F4B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40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76262F-7733-EEEF-070B-39007970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75" y="136525"/>
            <a:ext cx="35242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6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EC19A-79CD-3D42-0C21-81E7F120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365125"/>
            <a:ext cx="10997665" cy="1325563"/>
          </a:xfrm>
        </p:spPr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7E1EB-EBA4-120C-AADC-C59BD012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Los comandos permiten administrar el ciclo completo de una aplicación:</a:t>
            </a:r>
          </a:p>
          <a:p>
            <a:pPr lvl="1"/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/>
              <a:t>up</a:t>
            </a:r>
            <a:r>
              <a:rPr lang="es-ES" dirty="0"/>
              <a:t>	</a:t>
            </a:r>
          </a:p>
          <a:p>
            <a:pPr lvl="2"/>
            <a:r>
              <a:rPr lang="es-ES" dirty="0"/>
              <a:t>Crea e inicia los contenedores. Con  –d se ejecutan en 2 plano</a:t>
            </a:r>
          </a:p>
          <a:p>
            <a:pPr lvl="2"/>
            <a:endParaRPr lang="es-ES" dirty="0"/>
          </a:p>
          <a:p>
            <a:pPr lvl="1"/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 err="1"/>
              <a:t>down</a:t>
            </a:r>
            <a:endParaRPr lang="es-ES" b="1" dirty="0"/>
          </a:p>
          <a:p>
            <a:pPr lvl="2"/>
            <a:r>
              <a:rPr lang="es-ES" dirty="0"/>
              <a:t>Detiene los contenedores que están en ejecución y elimina las redes.</a:t>
            </a:r>
          </a:p>
          <a:p>
            <a:pPr lvl="2"/>
            <a:r>
              <a:rPr lang="es-ES" dirty="0"/>
              <a:t>Con –v elimina todos los volúmenes (de la sección de </a:t>
            </a:r>
            <a:r>
              <a:rPr lang="es-ES" dirty="0" err="1"/>
              <a:t>volumes</a:t>
            </a:r>
            <a:r>
              <a:rPr lang="es-ES" dirty="0"/>
              <a:t>) y los creados por los contenedores.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 err="1"/>
              <a:t>ps</a:t>
            </a:r>
            <a:endParaRPr lang="es-ES" b="1" dirty="0"/>
          </a:p>
          <a:p>
            <a:pPr lvl="2"/>
            <a:r>
              <a:rPr lang="es-ES" dirty="0"/>
              <a:t>Estado de los contenedores de la aplicación</a:t>
            </a:r>
          </a:p>
          <a:p>
            <a:pPr lvl="2"/>
            <a:endParaRPr lang="es-ES" dirty="0"/>
          </a:p>
          <a:p>
            <a:pPr lvl="1"/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/>
              <a:t>logs</a:t>
            </a:r>
          </a:p>
          <a:p>
            <a:pPr lvl="2"/>
            <a:r>
              <a:rPr lang="es-ES" dirty="0"/>
              <a:t>Muestra </a:t>
            </a:r>
            <a:r>
              <a:rPr lang="es-ES" dirty="0" err="1"/>
              <a:t>stdout</a:t>
            </a:r>
            <a:r>
              <a:rPr lang="es-ES" dirty="0"/>
              <a:t> (salida estándar) y </a:t>
            </a:r>
            <a:r>
              <a:rPr lang="es-ES" dirty="0" err="1"/>
              <a:t>stderr</a:t>
            </a:r>
            <a:r>
              <a:rPr lang="es-ES" dirty="0"/>
              <a:t> (errores) de los contenedores</a:t>
            </a:r>
          </a:p>
          <a:p>
            <a:pPr lvl="2"/>
            <a:r>
              <a:rPr lang="es-ES" dirty="0"/>
              <a:t>Con –f actualizar el tiempo real.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 err="1"/>
              <a:t>exec</a:t>
            </a:r>
            <a:endParaRPr lang="es-ES" b="1" dirty="0"/>
          </a:p>
          <a:p>
            <a:pPr lvl="2"/>
            <a:r>
              <a:rPr lang="es-ES" dirty="0"/>
              <a:t>Ejecuta un comando en un contenedor que está en ejecución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CE2E0-FD5B-F8B0-95A2-79006611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725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687CB-5D45-70E0-42D9-5B5743A6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ADB85-CDE6-3CE1-DD2D-1A6B63FA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/>
              <a:t>top</a:t>
            </a:r>
            <a:endParaRPr lang="es-ES" dirty="0"/>
          </a:p>
          <a:p>
            <a:pPr lvl="1"/>
            <a:r>
              <a:rPr lang="es-ES" dirty="0"/>
              <a:t>Los procesos que se están ejecutando en cada uno de los contenedores de la aplicación.</a:t>
            </a:r>
          </a:p>
          <a:p>
            <a:pPr lvl="1"/>
            <a:endParaRPr lang="es-ES" dirty="0"/>
          </a:p>
          <a:p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 err="1"/>
              <a:t>start</a:t>
            </a:r>
            <a:endParaRPr lang="es-ES" b="1" dirty="0"/>
          </a:p>
          <a:p>
            <a:pPr lvl="1"/>
            <a:r>
              <a:rPr lang="es-ES" dirty="0"/>
              <a:t>Inicia los servicios (contenedores) de la aplicación</a:t>
            </a:r>
          </a:p>
          <a:p>
            <a:pPr lvl="1"/>
            <a:endParaRPr lang="es-ES" dirty="0"/>
          </a:p>
          <a:p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/>
              <a:t>stop</a:t>
            </a:r>
            <a:endParaRPr lang="es-ES" dirty="0"/>
          </a:p>
          <a:p>
            <a:pPr lvl="1"/>
            <a:r>
              <a:rPr lang="es-ES" dirty="0"/>
              <a:t>Detiene los servicios (contenedores) de la aplicación</a:t>
            </a:r>
          </a:p>
          <a:p>
            <a:pPr lvl="1"/>
            <a:endParaRPr lang="es-ES" dirty="0"/>
          </a:p>
          <a:p>
            <a:r>
              <a:rPr lang="es-ES" dirty="0" err="1"/>
              <a:t>docker</a:t>
            </a:r>
            <a:r>
              <a:rPr lang="es-ES" dirty="0"/>
              <a:t> </a:t>
            </a:r>
            <a:r>
              <a:rPr lang="es-ES" dirty="0" err="1"/>
              <a:t>compose</a:t>
            </a:r>
            <a:r>
              <a:rPr lang="es-ES" dirty="0"/>
              <a:t> </a:t>
            </a:r>
            <a:r>
              <a:rPr lang="es-ES" b="1" dirty="0" err="1"/>
              <a:t>build</a:t>
            </a:r>
            <a:endParaRPr lang="es-ES" b="1" dirty="0"/>
          </a:p>
          <a:p>
            <a:pPr lvl="1"/>
            <a:r>
              <a:rPr lang="es-ES" dirty="0"/>
              <a:t>Crea las imágenes de los servicios que utilizan ficheros </a:t>
            </a:r>
            <a:r>
              <a:rPr lang="es-ES" dirty="0" err="1"/>
              <a:t>dockerFile</a:t>
            </a:r>
            <a:r>
              <a:rPr lang="es-ES" dirty="0"/>
              <a:t>, en lugar de utilizar la imagen de un repositorio (Docker </a:t>
            </a:r>
            <a:r>
              <a:rPr lang="es-ES" dirty="0" err="1"/>
              <a:t>hub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68787-FB15-E8C3-A767-BCEF615C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694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9FE65-03C9-45C3-7F72-7AF5EBCD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con variables de entorno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11FA5-037B-F68F-9653-27C83040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Hay veces que necesitamos utilizar variables de entorno dentro del archivo de configuración y las podemos pasar a través de otro fichero: </a:t>
            </a:r>
            <a:r>
              <a:rPr lang="es-ES" b="1" dirty="0"/>
              <a:t>.</a:t>
            </a:r>
            <a:r>
              <a:rPr lang="es-ES" b="1" dirty="0" err="1"/>
              <a:t>env</a:t>
            </a:r>
            <a:endParaRPr lang="es-ES" dirty="0"/>
          </a:p>
          <a:p>
            <a:endParaRPr lang="es-ES" b="1" dirty="0"/>
          </a:p>
          <a:p>
            <a:r>
              <a:rPr lang="es-ES" dirty="0"/>
              <a:t>Estos ficheros </a:t>
            </a:r>
            <a:r>
              <a:rPr lang="es-ES" b="1" dirty="0"/>
              <a:t>tienen que estar en el mismo directorio </a:t>
            </a:r>
            <a:r>
              <a:rPr lang="es-ES" dirty="0"/>
              <a:t>que el fichero: </a:t>
            </a:r>
            <a:r>
              <a:rPr lang="es-ES" dirty="0" err="1"/>
              <a:t>docker-compose.yml</a:t>
            </a:r>
            <a:endParaRPr lang="es-ES" dirty="0"/>
          </a:p>
          <a:p>
            <a:endParaRPr lang="es-ES" dirty="0"/>
          </a:p>
          <a:p>
            <a:r>
              <a:rPr lang="es-ES" dirty="0"/>
              <a:t>Formato:</a:t>
            </a:r>
          </a:p>
          <a:p>
            <a:pPr lvl="1"/>
            <a:r>
              <a:rPr lang="es-ES" dirty="0"/>
              <a:t>VARIABLE=valor</a:t>
            </a:r>
          </a:p>
          <a:p>
            <a:pPr lvl="1"/>
            <a:r>
              <a:rPr lang="es-ES" dirty="0"/>
              <a:t>Líneas que empiezan con </a:t>
            </a:r>
            <a:r>
              <a:rPr lang="es-ES" b="1" dirty="0"/>
              <a:t>#</a:t>
            </a:r>
            <a:r>
              <a:rPr lang="es-ES" dirty="0"/>
              <a:t> están comentadas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4FDFE-25F3-5017-9242-7A8AC537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176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48F1F-33D3-A842-370D-E0C738D3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ES" dirty="0"/>
              <a:t>Archivos con variables de entorno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CCF9A-B9F8-603F-F0DE-5051D88B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8" y="1343818"/>
            <a:ext cx="10972800" cy="5226664"/>
          </a:xfrm>
        </p:spPr>
        <p:txBody>
          <a:bodyPr/>
          <a:lstStyle/>
          <a:p>
            <a:r>
              <a:rPr lang="es-ES" dirty="0"/>
              <a:t>Fichero:</a:t>
            </a:r>
          </a:p>
          <a:p>
            <a:pPr lvl="1"/>
            <a:r>
              <a:rPr lang="es-ES" dirty="0"/>
              <a:t>MYSQL_ROOT_PASSWORD=</a:t>
            </a:r>
            <a:r>
              <a:rPr lang="es-ES" dirty="0" err="1"/>
              <a:t>root</a:t>
            </a:r>
            <a:endParaRPr lang="es-ES" dirty="0"/>
          </a:p>
          <a:p>
            <a:pPr lvl="1"/>
            <a:r>
              <a:rPr lang="es-ES" dirty="0"/>
              <a:t>MYSQL_DATABASE=</a:t>
            </a:r>
            <a:r>
              <a:rPr lang="es-ES" dirty="0" err="1"/>
              <a:t>database</a:t>
            </a:r>
            <a:endParaRPr lang="es-ES" dirty="0"/>
          </a:p>
          <a:p>
            <a:pPr lvl="1"/>
            <a:r>
              <a:rPr lang="es-ES" dirty="0"/>
              <a:t>…</a:t>
            </a:r>
          </a:p>
          <a:p>
            <a:pPr lvl="1"/>
            <a:endParaRPr lang="es-ES" dirty="0"/>
          </a:p>
          <a:p>
            <a:r>
              <a:rPr lang="es-ES" dirty="0"/>
              <a:t>Para utilizarlo:</a:t>
            </a:r>
          </a:p>
          <a:p>
            <a:pPr lvl="1"/>
            <a:r>
              <a:rPr lang="es-ES" dirty="0" err="1"/>
              <a:t>services</a:t>
            </a:r>
            <a:endParaRPr lang="es-ES" dirty="0"/>
          </a:p>
          <a:p>
            <a:pPr lvl="2"/>
            <a:r>
              <a:rPr lang="es-ES" dirty="0" err="1"/>
              <a:t>mysql</a:t>
            </a:r>
            <a:r>
              <a:rPr lang="es-ES" dirty="0"/>
              <a:t>:</a:t>
            </a:r>
          </a:p>
          <a:p>
            <a:pPr lvl="3"/>
            <a:r>
              <a:rPr lang="es-ES" dirty="0" err="1"/>
              <a:t>environment</a:t>
            </a:r>
            <a:r>
              <a:rPr lang="es-ES" dirty="0"/>
              <a:t>: </a:t>
            </a:r>
          </a:p>
          <a:p>
            <a:pPr lvl="4"/>
            <a:r>
              <a:rPr lang="es-ES" dirty="0"/>
              <a:t>MYSQL_ROOT_PASSWORD=${MYSQL_ROOT_PASSWORD}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F12086-DBAA-B891-8CAB-9A07365A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83547-C022-4103-998A-42D6024153C3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9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0E772-023B-0764-3570-7F81A3A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Apéndice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81C4E2-0ABF-5C8F-DB8B-95566019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51037" cy="4829699"/>
          </a:xfrm>
        </p:spPr>
        <p:txBody>
          <a:bodyPr>
            <a:normAutofit/>
          </a:bodyPr>
          <a:lstStyle/>
          <a:p>
            <a:pPr algn="l"/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1.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build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 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–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build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Image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from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Dockerfile</a:t>
            </a:r>
            <a:endParaRPr lang="es-ES" sz="3600" b="0" i="0" dirty="0">
              <a:solidFill>
                <a:srgbClr val="212121"/>
              </a:solidFill>
              <a:effectLst/>
              <a:latin typeface="Muli"/>
            </a:endParaRPr>
          </a:p>
          <a:p>
            <a:pPr algn="l"/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2.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pull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 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–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pull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Image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from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Hub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Registry</a:t>
            </a:r>
            <a:endParaRPr lang="es-ES" sz="3600" b="0" i="0" dirty="0">
              <a:solidFill>
                <a:srgbClr val="212121"/>
              </a:solidFill>
              <a:effectLst/>
              <a:latin typeface="Muli"/>
            </a:endParaRPr>
          </a:p>
          <a:p>
            <a:pPr algn="l"/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3.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tag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 –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add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Tag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Image</a:t>
            </a:r>
            <a:endParaRPr lang="es-ES" sz="3600" b="0" i="0" dirty="0">
              <a:solidFill>
                <a:srgbClr val="212121"/>
              </a:solidFill>
              <a:effectLst/>
              <a:latin typeface="Muli"/>
            </a:endParaRPr>
          </a:p>
          <a:p>
            <a:pPr algn="l"/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4. 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images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 –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list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Images</a:t>
            </a:r>
            <a:endParaRPr lang="es-ES" sz="3600" b="0" i="0" dirty="0">
              <a:solidFill>
                <a:srgbClr val="212121"/>
              </a:solidFill>
              <a:effectLst/>
              <a:latin typeface="Muli"/>
            </a:endParaRPr>
          </a:p>
          <a:p>
            <a:pPr algn="l"/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5.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push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 –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push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Images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repository</a:t>
            </a:r>
            <a:endParaRPr lang="es-ES" sz="3600" b="0" i="0" dirty="0">
              <a:solidFill>
                <a:srgbClr val="212121"/>
              </a:solidFill>
              <a:effectLst/>
              <a:latin typeface="Muli"/>
            </a:endParaRPr>
          </a:p>
          <a:p>
            <a:pPr algn="l"/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6. 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history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– 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show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history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of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Image</a:t>
            </a:r>
            <a:endParaRPr lang="es-ES" sz="3600" b="0" i="0" dirty="0">
              <a:solidFill>
                <a:srgbClr val="212121"/>
              </a:solidFill>
              <a:effectLst/>
              <a:latin typeface="Muli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646B7A-0085-7A06-BF80-8E7DE733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86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94E7-8A62-8DE9-935E-4391009C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Apéndice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18F9E-843F-D69C-438B-C75D9F18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7.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inspect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–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show complete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information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in JSON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format</a:t>
            </a:r>
            <a:endParaRPr lang="es-ES" sz="3600" b="0" i="0" dirty="0">
              <a:solidFill>
                <a:srgbClr val="212121"/>
              </a:solidFill>
              <a:effectLst/>
              <a:latin typeface="Muli"/>
            </a:endParaRPr>
          </a:p>
          <a:p>
            <a:pPr algn="l"/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8.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save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 –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save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an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existing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Image</a:t>
            </a:r>
            <a:endParaRPr lang="es-ES" sz="3600" b="0" i="0" dirty="0">
              <a:solidFill>
                <a:srgbClr val="212121"/>
              </a:solidFill>
              <a:effectLst/>
              <a:latin typeface="Muli"/>
            </a:endParaRPr>
          </a:p>
          <a:p>
            <a:pPr algn="l"/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9.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import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 –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Create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Image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from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Tarball</a:t>
            </a:r>
            <a:endParaRPr lang="es-ES" sz="3600" b="0" i="0" dirty="0">
              <a:solidFill>
                <a:srgbClr val="212121"/>
              </a:solidFill>
              <a:effectLst/>
              <a:latin typeface="Muli"/>
            </a:endParaRPr>
          </a:p>
          <a:p>
            <a:pPr algn="l"/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10.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docker</a:t>
            </a:r>
            <a:r>
              <a:rPr lang="es-ES" sz="3600" b="1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1" i="0" dirty="0" err="1">
                <a:solidFill>
                  <a:srgbClr val="212121"/>
                </a:solidFill>
                <a:effectLst/>
                <a:latin typeface="Muli"/>
              </a:rPr>
              <a:t>export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 –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To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export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</a:t>
            </a:r>
            <a:r>
              <a:rPr lang="es-ES" sz="3600" b="0" i="0" dirty="0" err="1">
                <a:solidFill>
                  <a:srgbClr val="212121"/>
                </a:solidFill>
                <a:effectLst/>
                <a:latin typeface="Muli"/>
              </a:rPr>
              <a:t>existing</a:t>
            </a:r>
            <a:r>
              <a:rPr lang="es-ES" sz="3600" b="0" i="0" dirty="0">
                <a:solidFill>
                  <a:srgbClr val="212121"/>
                </a:solidFill>
                <a:effectLst/>
                <a:latin typeface="Muli"/>
              </a:rPr>
              <a:t> Docker container</a:t>
            </a:r>
          </a:p>
          <a:p>
            <a:pPr algn="l"/>
            <a:r>
              <a:rPr lang="en-US" sz="3600" b="1" i="0" dirty="0">
                <a:solidFill>
                  <a:srgbClr val="212121"/>
                </a:solidFill>
                <a:effectLst/>
                <a:latin typeface="Muli"/>
              </a:rPr>
              <a:t>11. docker load</a:t>
            </a:r>
            <a:r>
              <a:rPr lang="en-US" sz="3600" b="0" i="0" dirty="0">
                <a:solidFill>
                  <a:srgbClr val="212121"/>
                </a:solidFill>
                <a:effectLst/>
                <a:latin typeface="Muli"/>
              </a:rPr>
              <a:t>– To load Docker Image from file or archives</a:t>
            </a:r>
          </a:p>
          <a:p>
            <a:pPr algn="l"/>
            <a:r>
              <a:rPr lang="en-US" sz="3600" b="1" i="0" dirty="0">
                <a:solidFill>
                  <a:srgbClr val="212121"/>
                </a:solidFill>
                <a:effectLst/>
                <a:latin typeface="Muli"/>
              </a:rPr>
              <a:t>12. docker </a:t>
            </a:r>
            <a:r>
              <a:rPr lang="en-US" sz="3600" b="1" i="0" dirty="0" err="1">
                <a:solidFill>
                  <a:srgbClr val="212121"/>
                </a:solidFill>
                <a:effectLst/>
                <a:latin typeface="Muli"/>
              </a:rPr>
              <a:t>rmi</a:t>
            </a:r>
            <a:r>
              <a:rPr lang="en-US" sz="3600" b="0" i="0" dirty="0">
                <a:solidFill>
                  <a:srgbClr val="212121"/>
                </a:solidFill>
                <a:effectLst/>
                <a:latin typeface="Muli"/>
              </a:rPr>
              <a:t>– To remove docker images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D54B15-1331-FD60-056E-9C75ECEC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0773-6B9A-4DB9-9AE1-7A58F5BC85EE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823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C91D957-079A-691E-AFC9-1E478A11F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Kubernetes</a:t>
            </a:r>
            <a:r>
              <a:rPr lang="es-ES" dirty="0"/>
              <a:t> – </a:t>
            </a:r>
            <a:r>
              <a:rPr lang="es-ES" b="1" dirty="0"/>
              <a:t>K8s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5EA988B-CFA0-92B8-6284-1383A553F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BE9BB6-6A38-AC2E-FDEE-F24A784D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601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89D6150-EF50-17E8-0BE9-CCE210A92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Helm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638A208F-1158-4382-44EF-C65623B33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20764-1A5F-1C1C-62DC-11E3034B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01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0F4EE-D093-4DC5-91EA-8FA7F44D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contenedor en el </a:t>
            </a:r>
            <a:r>
              <a:rPr lang="es-ES" dirty="0" err="1"/>
              <a:t>Sotfware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9864B-9287-D752-E1F3-297C07FE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contenedor empaqueta de forma ligera todo lo necesario para que uno o mas procesos funcionen: código, herramientas del sistema, bibliotecas, dependencias, etc.</a:t>
            </a:r>
          </a:p>
          <a:p>
            <a:endParaRPr lang="es-ES" dirty="0"/>
          </a:p>
          <a:p>
            <a:r>
              <a:rPr lang="es-ES" dirty="0"/>
              <a:t>Nos </a:t>
            </a:r>
            <a:r>
              <a:rPr lang="es-ES" b="1" dirty="0"/>
              <a:t>proporcionan un servicio y todo lo necesario para que ese servicio funcione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Completamente independiente y orientado a microservicios.</a:t>
            </a:r>
          </a:p>
          <a:p>
            <a:pPr lvl="1"/>
            <a:r>
              <a:rPr lang="es-ES" dirty="0"/>
              <a:t>Están empaquetados de forma individual y son independientes.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8258DA-E968-8338-5947-2828336E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3A68-251A-4D67-95EC-1F7A1B76656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990-A2FD-CB46-E016-49627D2C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contenedor en el </a:t>
            </a:r>
            <a:r>
              <a:rPr lang="es-ES" dirty="0" err="1"/>
              <a:t>Sotfware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929E6-C97B-B3E9-AB12-53CB30B2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6413"/>
          </a:xfrm>
        </p:spPr>
        <p:txBody>
          <a:bodyPr>
            <a:normAutofit/>
          </a:bodyPr>
          <a:lstStyle/>
          <a:p>
            <a:r>
              <a:rPr lang="es-ES" dirty="0"/>
              <a:t>La idea es poder llevarnos el contenedor a otro sistema sin tener que hacer ningún tipo de cambio </a:t>
            </a:r>
            <a:r>
              <a:rPr lang="es-ES" dirty="0">
                <a:sym typeface="Wingdings" panose="05000000000000000000" pitchFamily="2" charset="2"/>
              </a:rPr>
              <a:t> el contenedor es autosuficiente.</a:t>
            </a:r>
          </a:p>
          <a:p>
            <a:pPr lvl="1"/>
            <a:r>
              <a:rPr lang="es-ES" b="1" dirty="0">
                <a:sym typeface="Wingdings" panose="05000000000000000000" pitchFamily="2" charset="2"/>
              </a:rPr>
              <a:t>Solo necesita un </a:t>
            </a:r>
            <a:r>
              <a:rPr lang="es-ES" b="1" dirty="0" err="1">
                <a:sym typeface="Wingdings" panose="05000000000000000000" pitchFamily="2" charset="2"/>
              </a:rPr>
              <a:t>Runtime</a:t>
            </a:r>
            <a:r>
              <a:rPr lang="es-ES" b="1" dirty="0">
                <a:sym typeface="Wingdings" panose="05000000000000000000" pitchFamily="2" charset="2"/>
              </a:rPr>
              <a:t> de contenedores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Distintos contenedores proporcionando cada uno distintos servicios.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8E5057-7D2A-22F2-7BCD-243FF85B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3A68-251A-4D67-95EC-1F7A1B76656E}" type="slidenum">
              <a:rPr lang="es-ES" smtClean="0"/>
              <a:t>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68FE69-88CB-C6D6-C419-9DA31F38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5" y="3942038"/>
            <a:ext cx="9147142" cy="25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9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BFC5F-BD3C-D106-A4BE-7CC6777F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A13F7-D1BA-D55F-71E3-876C3A71B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Un  contenedor es:</a:t>
            </a:r>
          </a:p>
          <a:p>
            <a:pPr lvl="1"/>
            <a:r>
              <a:rPr lang="es-ES" sz="4000" dirty="0"/>
              <a:t>Un </a:t>
            </a:r>
            <a:r>
              <a:rPr lang="es-ES" sz="4000" b="1" dirty="0"/>
              <a:t>objeto ligero </a:t>
            </a:r>
            <a:r>
              <a:rPr lang="es-ES" sz="4000" dirty="0"/>
              <a:t>donde,</a:t>
            </a:r>
          </a:p>
          <a:p>
            <a:pPr lvl="1"/>
            <a:r>
              <a:rPr lang="es-ES" sz="4000" dirty="0"/>
              <a:t>Se </a:t>
            </a:r>
            <a:r>
              <a:rPr lang="es-ES" sz="4000" b="1" dirty="0"/>
              <a:t>empaqueta</a:t>
            </a:r>
            <a:r>
              <a:rPr lang="es-ES" sz="4000" dirty="0"/>
              <a:t> todo lo necesario </a:t>
            </a:r>
          </a:p>
          <a:p>
            <a:pPr lvl="1"/>
            <a:r>
              <a:rPr lang="es-ES" sz="4000" dirty="0"/>
              <a:t>Para </a:t>
            </a:r>
            <a:r>
              <a:rPr lang="es-ES" sz="4000" b="1" dirty="0"/>
              <a:t>ofrecer un servicio </a:t>
            </a:r>
          </a:p>
          <a:p>
            <a:pPr lvl="1"/>
            <a:r>
              <a:rPr lang="es-ES" sz="4000" dirty="0"/>
              <a:t>A un  tercero.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565AFD-BFA8-0C00-5BD4-FF0C4364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3A68-251A-4D67-95EC-1F7A1B76656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45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58D45-FF69-D373-F343-7591AB47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022"/>
            <a:ext cx="10515600" cy="993012"/>
          </a:xfrm>
        </p:spPr>
        <p:txBody>
          <a:bodyPr/>
          <a:lstStyle/>
          <a:p>
            <a:r>
              <a:rPr lang="es-ES" dirty="0"/>
              <a:t>Docker vs Máquinas virtuales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E7A81-CD80-3B30-51D4-012CDE62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73" y="1148571"/>
            <a:ext cx="10515600" cy="719612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Docker </a:t>
            </a:r>
            <a:r>
              <a:rPr lang="es-ES" b="1" dirty="0"/>
              <a:t>no requiere un S.O. independiente</a:t>
            </a:r>
            <a:r>
              <a:rPr lang="es-ES" dirty="0"/>
              <a:t>, en cambio, en una máquina virtual si es necesario.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1F4895-F503-181E-3EF5-BC5F095E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3A68-251A-4D67-95EC-1F7A1B76656E}" type="slidenum">
              <a:rPr lang="es-ES" smtClean="0"/>
              <a:t>8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E8CEFD-F1DB-93D2-B0DB-B85DE8C7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6416"/>
            <a:ext cx="3276600" cy="29051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D0DA46-8C5C-86CB-9376-5D76F8A1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07" y="1971675"/>
            <a:ext cx="3009900" cy="29146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3405D-42E8-ABD6-F5D2-A1F7351DB9D0}"/>
              </a:ext>
            </a:extLst>
          </p:cNvPr>
          <p:cNvSpPr txBox="1"/>
          <p:nvPr/>
        </p:nvSpPr>
        <p:spPr>
          <a:xfrm>
            <a:off x="339561" y="5061584"/>
            <a:ext cx="3982629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- Cada </a:t>
            </a:r>
            <a:r>
              <a:rPr lang="es-ES" dirty="0" err="1"/>
              <a:t>M.Virtual</a:t>
            </a:r>
            <a:r>
              <a:rPr lang="es-ES" dirty="0"/>
              <a:t> es independiente:</a:t>
            </a:r>
          </a:p>
          <a:p>
            <a:pPr marL="285750" indent="-285750">
              <a:buFontTx/>
              <a:buChar char="-"/>
            </a:pPr>
            <a:r>
              <a:rPr lang="es-ES" dirty="0"/>
              <a:t>Tienen un S.O. por cada máquina</a:t>
            </a:r>
          </a:p>
          <a:p>
            <a:pPr marL="285750" indent="-285750">
              <a:buFontTx/>
              <a:buChar char="-"/>
            </a:pPr>
            <a:r>
              <a:rPr lang="es-ES" dirty="0"/>
              <a:t>Librerías y se ejecutan las apps.</a:t>
            </a:r>
          </a:p>
          <a:p>
            <a:r>
              <a:rPr lang="es-ES" dirty="0"/>
              <a:t>Componentes monolíticos totalmente</a:t>
            </a:r>
          </a:p>
          <a:p>
            <a:r>
              <a:rPr lang="es-ES" dirty="0"/>
              <a:t>Independientes unos de otros.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BCCA9F4-012E-FF81-21CB-BC4A52941F16}"/>
              </a:ext>
            </a:extLst>
          </p:cNvPr>
          <p:cNvSpPr txBox="1"/>
          <p:nvPr/>
        </p:nvSpPr>
        <p:spPr>
          <a:xfrm>
            <a:off x="4810875" y="4880139"/>
            <a:ext cx="623779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En Docker sería un proceso o Daemon que se ejecuta en el</a:t>
            </a:r>
          </a:p>
          <a:p>
            <a:r>
              <a:rPr lang="es-ES" dirty="0"/>
              <a:t>S.O. sería el equivalente al </a:t>
            </a:r>
            <a:r>
              <a:rPr lang="es-ES" dirty="0" err="1"/>
              <a:t>Hypervisor</a:t>
            </a:r>
            <a:r>
              <a:rPr lang="es-ES" dirty="0"/>
              <a:t>, pero los contenedores</a:t>
            </a:r>
          </a:p>
          <a:p>
            <a:r>
              <a:rPr lang="es-ES" dirty="0"/>
              <a:t>Utilizan los recursos de S.O. para poder compartir: </a:t>
            </a:r>
            <a:r>
              <a:rPr lang="es-ES" dirty="0" err="1"/>
              <a:t>lib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 … </a:t>
            </a:r>
          </a:p>
          <a:p>
            <a:r>
              <a:rPr lang="es-ES" b="1" dirty="0"/>
              <a:t>NO implementan su propio S.O., ni </a:t>
            </a:r>
            <a:r>
              <a:rPr lang="es-ES" b="1" dirty="0" err="1"/>
              <a:t>LIBs</a:t>
            </a:r>
            <a:r>
              <a:rPr lang="es-ES" b="1" dirty="0"/>
              <a:t> </a:t>
            </a:r>
          </a:p>
          <a:p>
            <a:r>
              <a:rPr lang="es-ES" b="1" dirty="0"/>
              <a:t>LOS CONTENEDORES SON INDEPENDIENTES,</a:t>
            </a:r>
          </a:p>
          <a:p>
            <a:r>
              <a:rPr lang="es-ES" b="1" dirty="0"/>
              <a:t> PERO COMPARTEN RECURSOS!!</a:t>
            </a:r>
          </a:p>
        </p:txBody>
      </p:sp>
    </p:spTree>
    <p:extLst>
      <p:ext uri="{BB962C8B-B14F-4D97-AF65-F5344CB8AC3E}">
        <p14:creationId xmlns:p14="http://schemas.microsoft.com/office/powerpoint/2010/main" val="161557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9F898-0C2C-BB3C-5E5B-1A730FAB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0"/>
            <a:ext cx="10515600" cy="1325563"/>
          </a:xfrm>
        </p:spPr>
        <p:txBody>
          <a:bodyPr/>
          <a:lstStyle/>
          <a:p>
            <a:r>
              <a:rPr lang="es-ES" dirty="0"/>
              <a:t>Componentes de </a:t>
            </a:r>
            <a:r>
              <a:rPr lang="es-ES" dirty="0" err="1"/>
              <a:t>docker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F24A7-A8D3-94D7-1120-62118AC1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216058"/>
            <a:ext cx="11378152" cy="5505417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Contenedores</a:t>
            </a:r>
          </a:p>
          <a:p>
            <a:pPr lvl="1"/>
            <a:r>
              <a:rPr lang="es-ES" dirty="0"/>
              <a:t>Se crea a partir de una imagen. Se puede definir como un proceso que ha sido aislado de todos los demás procesos de la máquina donde se ejecuta (el host de Docker).</a:t>
            </a:r>
          </a:p>
          <a:p>
            <a:pPr lvl="1"/>
            <a:r>
              <a:rPr lang="es-ES" b="1" i="1" dirty="0"/>
              <a:t>Buenas prácticas: 1 sólo proceso en 1 contenedor. 1</a:t>
            </a:r>
            <a:r>
              <a:rPr lang="es-ES" b="1" i="1" dirty="0">
                <a:sym typeface="Wingdings" panose="05000000000000000000" pitchFamily="2" charset="2"/>
              </a:rPr>
              <a:t> 1</a:t>
            </a:r>
            <a:endParaRPr lang="es-ES" b="1" i="1" dirty="0"/>
          </a:p>
          <a:p>
            <a:endParaRPr lang="es-ES" b="1" dirty="0"/>
          </a:p>
          <a:p>
            <a:r>
              <a:rPr lang="es-ES" b="1" dirty="0"/>
              <a:t>Imágenes</a:t>
            </a:r>
          </a:p>
          <a:p>
            <a:pPr lvl="1"/>
            <a:r>
              <a:rPr lang="es-ES" dirty="0"/>
              <a:t>Las imágenes contienen el sistema de archivos que utilizarán los contenedores Docker. Para crear un contenedor, es obligatorio utilizar una imagen.</a:t>
            </a:r>
          </a:p>
          <a:p>
            <a:pPr lvl="1"/>
            <a:r>
              <a:rPr lang="es-ES" b="1" dirty="0"/>
              <a:t>Plantilla. 1 imagen </a:t>
            </a:r>
            <a:r>
              <a:rPr lang="es-ES" b="1" dirty="0">
                <a:sym typeface="Wingdings" panose="05000000000000000000" pitchFamily="2" charset="2"/>
              </a:rPr>
              <a:t> N contenedores</a:t>
            </a:r>
            <a:endParaRPr lang="es-ES" b="1" dirty="0"/>
          </a:p>
          <a:p>
            <a:endParaRPr lang="es-ES" dirty="0"/>
          </a:p>
          <a:p>
            <a:r>
              <a:rPr lang="es-ES" b="1" dirty="0"/>
              <a:t>Volúmenes</a:t>
            </a:r>
          </a:p>
          <a:p>
            <a:pPr lvl="1"/>
            <a:r>
              <a:rPr lang="es-ES" dirty="0"/>
              <a:t>Mecanismo de persistencia para los contenedores. Si un contenedor no tiene un volumen asociado al terminar y eliminar el contenedor los datos se pierden.</a:t>
            </a:r>
          </a:p>
          <a:p>
            <a:endParaRPr lang="es-ES" dirty="0"/>
          </a:p>
          <a:p>
            <a:r>
              <a:rPr lang="es-ES" b="1" dirty="0"/>
              <a:t>Redes</a:t>
            </a:r>
          </a:p>
          <a:p>
            <a:pPr lvl="1"/>
            <a:r>
              <a:rPr lang="es-ES" dirty="0"/>
              <a:t>Docker permite crear diferentes tipos de redes para que los contenedores se puedan comunicar entre ellos. La gestión de redes en Docker se gestiona con </a:t>
            </a:r>
            <a:r>
              <a:rPr lang="es-ES" b="1" dirty="0" err="1"/>
              <a:t>libnetwork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59BB20-7530-B975-BCD9-BA393717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3A68-251A-4D67-95EC-1F7A1B76656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665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2727</Words>
  <Application>Microsoft Office PowerPoint</Application>
  <PresentationFormat>Panorámica</PresentationFormat>
  <Paragraphs>429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Aptos</vt:lpstr>
      <vt:lpstr>Aptos Display</vt:lpstr>
      <vt:lpstr>Arial</vt:lpstr>
      <vt:lpstr>Muli</vt:lpstr>
      <vt:lpstr>Wingdings</vt:lpstr>
      <vt:lpstr>Tema de Office</vt:lpstr>
      <vt:lpstr>Docker &amp; Kubernetes Helm</vt:lpstr>
      <vt:lpstr>Contenidos</vt:lpstr>
      <vt:lpstr>Docker</vt:lpstr>
      <vt:lpstr>Docker</vt:lpstr>
      <vt:lpstr>Un contenedor en el Sotfware</vt:lpstr>
      <vt:lpstr>Un contenedor en el Sotfware</vt:lpstr>
      <vt:lpstr>Resumen</vt:lpstr>
      <vt:lpstr>Docker vs Máquinas virtuales</vt:lpstr>
      <vt:lpstr>Componentes de docker </vt:lpstr>
      <vt:lpstr>Docker Hub</vt:lpstr>
      <vt:lpstr>Opciones para trabajar</vt:lpstr>
      <vt:lpstr>Dockerfile</vt:lpstr>
      <vt:lpstr>Dockerfile</vt:lpstr>
      <vt:lpstr>DockerFile comandos I</vt:lpstr>
      <vt:lpstr>DockerFile comandos II</vt:lpstr>
      <vt:lpstr>Ejemplo</vt:lpstr>
      <vt:lpstr>Dockerfile (ENTRYPOINT vs CMD)</vt:lpstr>
      <vt:lpstr>Dockerfile (ENTRYPOINT vs CMD)</vt:lpstr>
      <vt:lpstr>Buenas prácticas en un DockerFile I</vt:lpstr>
      <vt:lpstr>Buenas prácticas en un DockerFile II</vt:lpstr>
      <vt:lpstr>En C++</vt:lpstr>
      <vt:lpstr>Ejemplo</vt:lpstr>
      <vt:lpstr>docker-compose</vt:lpstr>
      <vt:lpstr>Introducción</vt:lpstr>
      <vt:lpstr>docker compose</vt:lpstr>
      <vt:lpstr>Fichero de configuración</vt:lpstr>
      <vt:lpstr>docker compose up</vt:lpstr>
      <vt:lpstr>Comandos relacionados</vt:lpstr>
      <vt:lpstr>Apartados del fichero</vt:lpstr>
      <vt:lpstr>YAML</vt:lpstr>
      <vt:lpstr>Ejemplo</vt:lpstr>
      <vt:lpstr>Services</vt:lpstr>
      <vt:lpstr>Services</vt:lpstr>
      <vt:lpstr>Ejemplo</vt:lpstr>
      <vt:lpstr>Ejemplo 2</vt:lpstr>
      <vt:lpstr>Volumes</vt:lpstr>
      <vt:lpstr>Networks</vt:lpstr>
      <vt:lpstr>Configs</vt:lpstr>
      <vt:lpstr>Secret</vt:lpstr>
      <vt:lpstr>Fichero entero</vt:lpstr>
      <vt:lpstr>Comandos docker compose</vt:lpstr>
      <vt:lpstr>Comandos docker compose II</vt:lpstr>
      <vt:lpstr>Archivos con variables de entorno</vt:lpstr>
      <vt:lpstr>Archivos con variables de entorno</vt:lpstr>
      <vt:lpstr>Apéndice</vt:lpstr>
      <vt:lpstr>Apéndice II</vt:lpstr>
      <vt:lpstr>Kubernetes – K8s</vt:lpstr>
      <vt:lpstr>Helm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15</cp:revision>
  <dcterms:created xsi:type="dcterms:W3CDTF">2025-09-08T10:24:25Z</dcterms:created>
  <dcterms:modified xsi:type="dcterms:W3CDTF">2025-09-19T10:43:53Z</dcterms:modified>
</cp:coreProperties>
</file>