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4"/>
  </p:notesMasterIdLst>
  <p:sldIdLst>
    <p:sldId id="256" r:id="rId2"/>
    <p:sldId id="257" r:id="rId3"/>
    <p:sldId id="258" r:id="rId4"/>
    <p:sldId id="259" r:id="rId5"/>
    <p:sldId id="368" r:id="rId6"/>
    <p:sldId id="324" r:id="rId7"/>
    <p:sldId id="327" r:id="rId8"/>
    <p:sldId id="328" r:id="rId9"/>
    <p:sldId id="329" r:id="rId10"/>
    <p:sldId id="330" r:id="rId11"/>
    <p:sldId id="331" r:id="rId12"/>
    <p:sldId id="365" r:id="rId13"/>
    <p:sldId id="369" r:id="rId14"/>
    <p:sldId id="370" r:id="rId15"/>
    <p:sldId id="371" r:id="rId16"/>
    <p:sldId id="372" r:id="rId17"/>
    <p:sldId id="373" r:id="rId18"/>
    <p:sldId id="375" r:id="rId19"/>
    <p:sldId id="376" r:id="rId20"/>
    <p:sldId id="377" r:id="rId21"/>
    <p:sldId id="378" r:id="rId22"/>
    <p:sldId id="379" r:id="rId23"/>
    <p:sldId id="366" r:id="rId24"/>
    <p:sldId id="325" r:id="rId25"/>
    <p:sldId id="364" r:id="rId26"/>
    <p:sldId id="332" r:id="rId27"/>
    <p:sldId id="333" r:id="rId28"/>
    <p:sldId id="334" r:id="rId29"/>
    <p:sldId id="335" r:id="rId30"/>
    <p:sldId id="337" r:id="rId31"/>
    <p:sldId id="336" r:id="rId32"/>
    <p:sldId id="374" r:id="rId33"/>
    <p:sldId id="367" r:id="rId34"/>
    <p:sldId id="326" r:id="rId35"/>
    <p:sldId id="338" r:id="rId36"/>
    <p:sldId id="339" r:id="rId37"/>
    <p:sldId id="340" r:id="rId38"/>
    <p:sldId id="341" r:id="rId39"/>
    <p:sldId id="342" r:id="rId40"/>
    <p:sldId id="343" r:id="rId41"/>
    <p:sldId id="323" r:id="rId42"/>
    <p:sldId id="322" r:id="rId43"/>
    <p:sldId id="355" r:id="rId44"/>
    <p:sldId id="356" r:id="rId45"/>
    <p:sldId id="357" r:id="rId46"/>
    <p:sldId id="358" r:id="rId47"/>
    <p:sldId id="359" r:id="rId48"/>
    <p:sldId id="360" r:id="rId49"/>
    <p:sldId id="361" r:id="rId50"/>
    <p:sldId id="362" r:id="rId51"/>
    <p:sldId id="363" r:id="rId52"/>
    <p:sldId id="291" r:id="rId53"/>
    <p:sldId id="293" r:id="rId54"/>
    <p:sldId id="294" r:id="rId55"/>
    <p:sldId id="300" r:id="rId56"/>
    <p:sldId id="299" r:id="rId57"/>
    <p:sldId id="298" r:id="rId58"/>
    <p:sldId id="297" r:id="rId59"/>
    <p:sldId id="296" r:id="rId60"/>
    <p:sldId id="295" r:id="rId61"/>
    <p:sldId id="301" r:id="rId62"/>
    <p:sldId id="302" r:id="rId63"/>
    <p:sldId id="303" r:id="rId64"/>
    <p:sldId id="304" r:id="rId65"/>
    <p:sldId id="305" r:id="rId66"/>
    <p:sldId id="306" r:id="rId67"/>
    <p:sldId id="320" r:id="rId68"/>
    <p:sldId id="307" r:id="rId69"/>
    <p:sldId id="308" r:id="rId70"/>
    <p:sldId id="310" r:id="rId71"/>
    <p:sldId id="311" r:id="rId72"/>
    <p:sldId id="312" r:id="rId73"/>
    <p:sldId id="309" r:id="rId74"/>
    <p:sldId id="314" r:id="rId75"/>
    <p:sldId id="313" r:id="rId76"/>
    <p:sldId id="317" r:id="rId77"/>
    <p:sldId id="318" r:id="rId78"/>
    <p:sldId id="319" r:id="rId79"/>
    <p:sldId id="315" r:id="rId80"/>
    <p:sldId id="316" r:id="rId81"/>
    <p:sldId id="321" r:id="rId82"/>
    <p:sldId id="344" r:id="rId83"/>
    <p:sldId id="348" r:id="rId84"/>
    <p:sldId id="345" r:id="rId85"/>
    <p:sldId id="346" r:id="rId86"/>
    <p:sldId id="347" r:id="rId87"/>
    <p:sldId id="260" r:id="rId88"/>
    <p:sldId id="261" r:id="rId89"/>
    <p:sldId id="262" r:id="rId90"/>
    <p:sldId id="263" r:id="rId91"/>
    <p:sldId id="264" r:id="rId92"/>
    <p:sldId id="265" r:id="rId93"/>
    <p:sldId id="266" r:id="rId94"/>
    <p:sldId id="279" r:id="rId95"/>
    <p:sldId id="267" r:id="rId96"/>
    <p:sldId id="269" r:id="rId97"/>
    <p:sldId id="268" r:id="rId98"/>
    <p:sldId id="270" r:id="rId99"/>
    <p:sldId id="272" r:id="rId100"/>
    <p:sldId id="277" r:id="rId101"/>
    <p:sldId id="271" r:id="rId102"/>
    <p:sldId id="274" r:id="rId103"/>
    <p:sldId id="275" r:id="rId104"/>
    <p:sldId id="273" r:id="rId105"/>
    <p:sldId id="276" r:id="rId106"/>
    <p:sldId id="278" r:id="rId107"/>
    <p:sldId id="349" r:id="rId108"/>
    <p:sldId id="350" r:id="rId109"/>
    <p:sldId id="351" r:id="rId110"/>
    <p:sldId id="352" r:id="rId111"/>
    <p:sldId id="353" r:id="rId112"/>
    <p:sldId id="354" r:id="rId1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2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3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heme" Target="theme/theme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F2DF38-58C2-4131-9DBF-7A3EE757594D}" type="datetimeFigureOut">
              <a:rPr lang="es-ES" smtClean="0"/>
              <a:t>11/09/2025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AC6C7-788B-430D-AE1D-BE1104381E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70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DA25CA-FFF1-5B34-ED78-ABEDAEDE5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44CEF6-F017-7705-3FC5-162BEA077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F1DCE5-4005-7E95-9248-B198383A0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7D6D-02CB-4020-BA3F-7CBF9B90D554}" type="datetime1">
              <a:rPr lang="es-ES" smtClean="0"/>
              <a:t>11/09/2025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7B541B-BFC7-FDE2-01C8-D92D13B07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01D7FE-7795-EAEE-250C-E7F4F1D08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3373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086A9A-3561-5BDF-F06B-79EBF00C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78FE12A-E8E8-DEC8-ED43-9ADF89F12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E1AE11-85B3-E4A3-FC6B-3EF0F40AD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98F6-26EB-43A9-98D8-132BA20EA1A0}" type="datetime1">
              <a:rPr lang="es-ES" smtClean="0"/>
              <a:t>11/09/2025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31C0B9-2A44-7DE2-795E-B851061BF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BC9971-B10C-6F88-0DA2-02FA798D4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8837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CE830AE-3768-F726-7C91-3FEC1CFE0E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57B4180-EB15-109E-CFAC-76335E6FB8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C183AE-F699-C65C-A3D3-1763A0DC9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0C5DE-3400-4974-8439-4D43C67B7525}" type="datetime1">
              <a:rPr lang="es-ES" smtClean="0"/>
              <a:t>11/09/2025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DDC0AA-1EF9-985D-8BC8-6399FE51A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DDEE46-6AA6-ADBB-A021-427357A9B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802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625EE4-F792-B283-AF4E-747838BC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944721-BE63-AC48-9D3D-3C0562BB5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584CA3-1C69-E482-8457-124678332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85AC2-B092-4E30-93AF-64C7DF7D78DB}" type="datetime1">
              <a:rPr lang="es-ES" smtClean="0"/>
              <a:t>11/09/2025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D2A809-9975-6ED5-1163-D91D8F508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CC91C6-D8B0-BCEA-168A-BAE20CDC0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6258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F9FCB5-08D5-5147-F12D-0CA58EADD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E969B1-09E4-5B70-528F-14B09AA4E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3CACAC-A055-F280-1F07-26D7BC72C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CB80F-6674-411B-8C15-5A22F9414B92}" type="datetime1">
              <a:rPr lang="es-ES" smtClean="0"/>
              <a:t>11/09/2025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BA9BEE-86FA-50A2-5B99-7457CDCE8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90B559-541D-6008-8F5A-20C0E1AC5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1404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4BDA90-F34E-EABB-AC70-D51334984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92BE24-6A84-36BB-6EDB-92C6FE4230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BA97A16-9FCE-89C2-74CD-B6B8F83E6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AA4DCE6-79D1-7C3C-6B06-7AC5892E9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4636B-E6D2-448A-9684-07A258E529AE}" type="datetime1">
              <a:rPr lang="es-ES" smtClean="0"/>
              <a:t>11/09/2025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6361E04-FF9E-BC47-2BFB-FC3A47E99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56B00F-D8E7-86FB-253C-5C7A60AEA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9863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5D350-7DBB-409E-7F0C-F9AE7D402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2EB19D-7C83-1C7C-FE4D-F73679FCD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AAD035-90C0-A4A3-AA7F-CD4FE87D3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F388444-6BEB-B4EA-2B0D-E436813ED2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7D6B27C-9722-002F-BB55-9D32CBABF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36CB7C2-77DC-F742-3FA0-26A93A0D5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F858-2232-45DC-A991-3A6A87FC70F5}" type="datetime1">
              <a:rPr lang="es-ES" smtClean="0"/>
              <a:t>11/09/2025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C4CF552-9902-5C21-6C7C-02D526F87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AD6FFC7-6A68-47DC-91C8-57ADF32FA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2045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68F8E-624E-5BBA-343B-FF50B9B85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C865133-CF7F-05AA-A2A3-A0B9B73F3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2E2F3-F663-4BFC-BF2B-17313E21FE95}" type="datetime1">
              <a:rPr lang="es-ES" smtClean="0"/>
              <a:t>11/09/2025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66F8B9F-0B1A-75D7-28FA-CA02F4B47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2036DA5-6FCD-2FD4-0A02-E2BCC0A04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1614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150493A-FB92-2C6E-4337-B67AEE996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C444-E63F-40E2-B07B-D944BB9330D0}" type="datetime1">
              <a:rPr lang="es-ES" smtClean="0"/>
              <a:t>11/09/2025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74B0159-CDC9-41A4-F2FE-6F21B2023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9E19B8-18E5-62FB-72AD-5FB2DB8EA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6831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77C6C7-1981-DECB-93D6-25B72EEFD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58F763-E542-F804-C690-749665113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96B668B-65DF-DAF9-2CED-796087F08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27009C-3AB9-9D43-B491-F79E3F991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B6779-8BF3-452B-BCD4-1523FB894102}" type="datetime1">
              <a:rPr lang="es-ES" smtClean="0"/>
              <a:t>11/09/2025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7B7FA2E-8114-869C-CA8A-28DBC889F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C4A815-BD6E-6584-32D6-4CFE802C5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2448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B45057-4A0E-8697-4211-223386563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7840E8E-0E70-FD4D-B0B8-B234873043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12416EA-C7CC-27DE-1323-5F1335FE1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DD3FC56-9EDB-D544-04A8-D410192D2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881F-458B-4856-B44F-32D2DE26B082}" type="datetime1">
              <a:rPr lang="es-ES" smtClean="0"/>
              <a:t>11/09/2025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6AE402-984A-CE14-27C2-D329AE341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EFC316F-383D-CDF9-A036-07387029D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8454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F2B4038-D2C6-4A39-F1CD-6D74A5477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2D6495-7359-6B6B-CD68-4E3C6F156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EA6BFA-1AF6-3B07-D1F7-7789549236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15D16E-4E04-4D90-8A80-B6065B944015}" type="datetime1">
              <a:rPr lang="es-ES" smtClean="0"/>
              <a:t>11/09/2025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44DE66-27DD-9554-3CA1-EDF3382662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4E5BAA-02EF-01D8-D04E-EB4F4A226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9128C4-D1C1-44B1-80C4-980BD7CD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2069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zguide.zeromq.org/docs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s://piehost.com/websocket-tester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EFBA6C-954D-B2E1-7AA4-83CD9736C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04416"/>
            <a:ext cx="9144000" cy="2387600"/>
          </a:xfrm>
        </p:spPr>
        <p:txBody>
          <a:bodyPr/>
          <a:lstStyle/>
          <a:p>
            <a:r>
              <a:rPr lang="es-ES" b="1" dirty="0"/>
              <a:t>Comunicación entre Microservicios C++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233F7B-AEB1-FB70-62C9-255DFD677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75746"/>
            <a:ext cx="9144000" cy="782053"/>
          </a:xfrm>
        </p:spPr>
        <p:txBody>
          <a:bodyPr/>
          <a:lstStyle/>
          <a:p>
            <a:r>
              <a:rPr lang="es-ES" dirty="0"/>
              <a:t>Antonio Espín Herranz</a:t>
            </a:r>
          </a:p>
        </p:txBody>
      </p:sp>
    </p:spTree>
    <p:extLst>
      <p:ext uri="{BB962C8B-B14F-4D97-AF65-F5344CB8AC3E}">
        <p14:creationId xmlns:p14="http://schemas.microsoft.com/office/powerpoint/2010/main" val="314799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8A99E4-60A8-05B4-9B57-5203293E1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Tener en cuenta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F1545F-08EA-669E-B737-B008A8670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No ofrece persistencia de mensajes por defecto (no es un sistema de colas tradicional).</a:t>
            </a:r>
          </a:p>
          <a:p>
            <a:r>
              <a:rPr lang="es-ES" dirty="0"/>
              <a:t>Requiere que el desarrollador gestione la </a:t>
            </a:r>
            <a:r>
              <a:rPr lang="es-ES" b="1" dirty="0"/>
              <a:t>topología de red y la fiabilidad</a:t>
            </a:r>
            <a:r>
              <a:rPr lang="es-ES" dirty="0"/>
              <a:t>.</a:t>
            </a:r>
          </a:p>
          <a:p>
            <a:r>
              <a:rPr lang="es-ES" dirty="0"/>
              <a:t>Es más, una </a:t>
            </a:r>
            <a:r>
              <a:rPr lang="es-ES" b="1" dirty="0"/>
              <a:t>caja de herramientas</a:t>
            </a:r>
            <a:r>
              <a:rPr lang="es-ES" dirty="0"/>
              <a:t> que una solución lista para usar.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4D2C06A-27EA-3C3C-4B3E-18339C347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153958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BE7508-D779-4C10-A886-30A3546DC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Problemas con hilos no asociados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2879D5-CB1C-4DCF-B319-5E47BACB0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0708"/>
          </a:xfrm>
        </p:spPr>
        <p:txBody>
          <a:bodyPr/>
          <a:lstStyle/>
          <a:p>
            <a:r>
              <a:rPr lang="es-ES" dirty="0"/>
              <a:t>Inconvenientes:</a:t>
            </a:r>
          </a:p>
          <a:p>
            <a:pPr lvl="1"/>
            <a:r>
              <a:rPr lang="es-ES" dirty="0"/>
              <a:t>Se pierde el control de qué hilos están activos.</a:t>
            </a:r>
          </a:p>
          <a:p>
            <a:pPr lvl="1"/>
            <a:r>
              <a:rPr lang="es-ES" dirty="0"/>
              <a:t>No se sabe si se puede usar el resultado generado por un hilo.</a:t>
            </a:r>
          </a:p>
          <a:p>
            <a:pPr lvl="1"/>
            <a:r>
              <a:rPr lang="es-ES" dirty="0"/>
              <a:t>No se sabe si un hilo ha liberado sus recursos.</a:t>
            </a:r>
          </a:p>
          <a:p>
            <a:pPr lvl="1"/>
            <a:r>
              <a:rPr lang="es-ES" dirty="0"/>
              <a:t>Se podría acabar accediendo a objetos que han sido destruidos.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FEF46A5-F3C9-4AA2-B56F-4B0EFE941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100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289932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34B60F-7677-4A6E-8248-BA9ECBC6B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Variables de condición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45E20A-CE28-463E-AA7C-CB3511B25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Mecanismo para sincronizar hilos en acceso a recursos compartidos:</a:t>
            </a:r>
          </a:p>
          <a:p>
            <a:pPr lvl="1"/>
            <a:r>
              <a:rPr lang="es-ES" dirty="0" err="1"/>
              <a:t>wait</a:t>
            </a:r>
            <a:r>
              <a:rPr lang="es-ES" dirty="0"/>
              <a:t>(): Espera en un </a:t>
            </a:r>
            <a:r>
              <a:rPr lang="es-ES" dirty="0" err="1"/>
              <a:t>mutex</a:t>
            </a:r>
            <a:r>
              <a:rPr lang="es-ES" dirty="0"/>
              <a:t>.</a:t>
            </a:r>
          </a:p>
          <a:p>
            <a:pPr lvl="1"/>
            <a:r>
              <a:rPr lang="es-ES" dirty="0" err="1"/>
              <a:t>notify_one</a:t>
            </a:r>
            <a:r>
              <a:rPr lang="es-ES" dirty="0"/>
              <a:t>(): Despierta a un hilo en espera.</a:t>
            </a:r>
          </a:p>
          <a:p>
            <a:pPr lvl="1"/>
            <a:r>
              <a:rPr lang="es-ES" dirty="0" err="1"/>
              <a:t>notify_all</a:t>
            </a:r>
            <a:r>
              <a:rPr lang="es-ES" dirty="0"/>
              <a:t>(): Despierta a todos los hilos en espera.</a:t>
            </a:r>
          </a:p>
          <a:p>
            <a:pPr lvl="1"/>
            <a:endParaRPr lang="es-ES" dirty="0"/>
          </a:p>
          <a:p>
            <a:r>
              <a:rPr lang="es-ES" dirty="0"/>
              <a:t>Productor / Consumidor</a:t>
            </a:r>
          </a:p>
          <a:p>
            <a:pPr lvl="1"/>
            <a:r>
              <a:rPr lang="es-ES" b="1" dirty="0" err="1"/>
              <a:t>class</a:t>
            </a:r>
            <a:r>
              <a:rPr lang="es-ES" b="1" dirty="0"/>
              <a:t> </a:t>
            </a:r>
            <a:r>
              <a:rPr lang="es-ES" dirty="0" err="1"/>
              <a:t>peticion</a:t>
            </a:r>
            <a:r>
              <a:rPr lang="es-ES" dirty="0"/>
              <a:t> ;</a:t>
            </a:r>
          </a:p>
          <a:p>
            <a:pPr lvl="1"/>
            <a:r>
              <a:rPr lang="es-ES" dirty="0" err="1"/>
              <a:t>queue</a:t>
            </a:r>
            <a:r>
              <a:rPr lang="es-ES" dirty="0"/>
              <a:t>&lt;</a:t>
            </a:r>
            <a:r>
              <a:rPr lang="es-ES" dirty="0" err="1"/>
              <a:t>peticion</a:t>
            </a:r>
            <a:r>
              <a:rPr lang="es-ES" dirty="0"/>
              <a:t>&gt; cola; // Cola de peticiones</a:t>
            </a:r>
          </a:p>
          <a:p>
            <a:pPr lvl="1"/>
            <a:r>
              <a:rPr lang="es-ES" dirty="0" err="1"/>
              <a:t>condition_variable</a:t>
            </a:r>
            <a:r>
              <a:rPr lang="es-ES" dirty="0"/>
              <a:t> </a:t>
            </a:r>
            <a:r>
              <a:rPr lang="es-ES" dirty="0" err="1"/>
              <a:t>cv</a:t>
            </a:r>
            <a:r>
              <a:rPr lang="es-ES" dirty="0"/>
              <a:t>; </a:t>
            </a:r>
          </a:p>
          <a:p>
            <a:pPr lvl="1"/>
            <a:r>
              <a:rPr lang="es-ES" dirty="0" err="1"/>
              <a:t>mutex</a:t>
            </a:r>
            <a:r>
              <a:rPr lang="es-ES" dirty="0"/>
              <a:t> m;</a:t>
            </a:r>
          </a:p>
          <a:p>
            <a:pPr lvl="1"/>
            <a:r>
              <a:rPr lang="es-ES" b="1" dirty="0" err="1"/>
              <a:t>void</a:t>
            </a:r>
            <a:r>
              <a:rPr lang="es-ES" b="1" dirty="0"/>
              <a:t> </a:t>
            </a:r>
            <a:r>
              <a:rPr lang="es-ES" dirty="0"/>
              <a:t>productor();</a:t>
            </a:r>
          </a:p>
          <a:p>
            <a:pPr lvl="1"/>
            <a:r>
              <a:rPr lang="es-ES" b="1" dirty="0" err="1"/>
              <a:t>void</a:t>
            </a:r>
            <a:r>
              <a:rPr lang="es-ES" b="1" dirty="0"/>
              <a:t> </a:t>
            </a:r>
            <a:r>
              <a:rPr lang="es-ES" dirty="0"/>
              <a:t>consumidor();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4668E11-934E-46F3-87AB-8570B45EF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101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634106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404EAA-5113-4F94-8CC0-07B9AFE40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Consumidor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DB378B-4CEA-4638-B60E-CD38DA52E3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 err="1"/>
              <a:t>void</a:t>
            </a:r>
            <a:r>
              <a:rPr lang="es-ES" b="1" dirty="0"/>
              <a:t> </a:t>
            </a:r>
            <a:r>
              <a:rPr lang="es-ES" dirty="0"/>
              <a:t>consumidor() {</a:t>
            </a:r>
          </a:p>
          <a:p>
            <a:pPr marL="457200" lvl="1" indent="0">
              <a:buNone/>
            </a:pPr>
            <a:r>
              <a:rPr lang="es-ES" b="1" dirty="0" err="1"/>
              <a:t>for</a:t>
            </a:r>
            <a:r>
              <a:rPr lang="es-ES" b="1" dirty="0"/>
              <a:t> </a:t>
            </a:r>
            <a:r>
              <a:rPr lang="es-ES" dirty="0"/>
              <a:t>(;;) {</a:t>
            </a:r>
          </a:p>
          <a:p>
            <a:pPr marL="914400" lvl="2" indent="0">
              <a:buNone/>
            </a:pPr>
            <a:r>
              <a:rPr lang="fr-FR" dirty="0"/>
              <a:t>unique_lock&lt;mutex&gt; l{m};</a:t>
            </a:r>
          </a:p>
          <a:p>
            <a:pPr marL="914400" lvl="2" indent="0">
              <a:buNone/>
            </a:pPr>
            <a:r>
              <a:rPr lang="es-ES" b="1" dirty="0" err="1"/>
              <a:t>while</a:t>
            </a:r>
            <a:r>
              <a:rPr lang="es-ES" b="1" dirty="0"/>
              <a:t> </a:t>
            </a:r>
            <a:r>
              <a:rPr lang="es-ES" dirty="0"/>
              <a:t>(</a:t>
            </a:r>
            <a:r>
              <a:rPr lang="es-ES" dirty="0" err="1"/>
              <a:t>cv.wait</a:t>
            </a:r>
            <a:r>
              <a:rPr lang="es-ES" dirty="0"/>
              <a:t>( l ) ) ;</a:t>
            </a:r>
          </a:p>
          <a:p>
            <a:pPr marL="914400" lvl="2" indent="0">
              <a:buNone/>
            </a:pPr>
            <a:r>
              <a:rPr lang="es-ES" b="1" dirty="0"/>
              <a:t>auto </a:t>
            </a:r>
            <a:r>
              <a:rPr lang="es-ES" dirty="0"/>
              <a:t>p = cola. </a:t>
            </a:r>
            <a:r>
              <a:rPr lang="es-ES" dirty="0" err="1"/>
              <a:t>front</a:t>
            </a:r>
            <a:r>
              <a:rPr lang="es-ES" dirty="0"/>
              <a:t> () ;</a:t>
            </a:r>
          </a:p>
          <a:p>
            <a:pPr marL="914400" lvl="2" indent="0">
              <a:buNone/>
            </a:pPr>
            <a:r>
              <a:rPr lang="es-ES" dirty="0" err="1"/>
              <a:t>cola.pop</a:t>
            </a:r>
            <a:r>
              <a:rPr lang="es-ES" dirty="0"/>
              <a:t>();</a:t>
            </a:r>
          </a:p>
          <a:p>
            <a:pPr marL="914400" lvl="2" indent="0">
              <a:buNone/>
            </a:pPr>
            <a:r>
              <a:rPr lang="es-ES" dirty="0"/>
              <a:t>l .</a:t>
            </a:r>
            <a:r>
              <a:rPr lang="es-ES" dirty="0" err="1"/>
              <a:t>unlock</a:t>
            </a:r>
            <a:r>
              <a:rPr lang="es-ES" dirty="0"/>
              <a:t>() ;</a:t>
            </a:r>
          </a:p>
          <a:p>
            <a:pPr marL="914400" lvl="2" indent="0">
              <a:buNone/>
            </a:pPr>
            <a:r>
              <a:rPr lang="es-ES" dirty="0"/>
              <a:t>procesa(p);</a:t>
            </a:r>
          </a:p>
          <a:p>
            <a:pPr marL="457200" lvl="1" indent="0">
              <a:buNone/>
            </a:pPr>
            <a:r>
              <a:rPr lang="es-ES" dirty="0"/>
              <a:t>};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F575D4A8-C427-46E7-B09D-4D31845F0A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/>
              <a:t>Efecto de </a:t>
            </a:r>
            <a:r>
              <a:rPr lang="es-ES" b="1" dirty="0" err="1"/>
              <a:t>wait</a:t>
            </a:r>
            <a:endParaRPr lang="es-ES" b="1" dirty="0"/>
          </a:p>
          <a:p>
            <a:pPr lvl="1"/>
            <a:r>
              <a:rPr lang="es-ES" dirty="0"/>
              <a:t>Libera el cerrojo y espera una notificación.</a:t>
            </a:r>
          </a:p>
          <a:p>
            <a:pPr lvl="1"/>
            <a:r>
              <a:rPr lang="es-ES" dirty="0"/>
              <a:t>Adquiere el cerrojo al despertarse.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4D07E15-FA03-4E5A-B83D-4AA85056E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102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9992416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01F9DB-7615-405F-81E2-4C97D3962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Productor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A69AE4-D506-44F9-B601-3CF91FCBB6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b="1" dirty="0" err="1"/>
              <a:t>void</a:t>
            </a:r>
            <a:r>
              <a:rPr lang="es-ES" b="1" dirty="0"/>
              <a:t> </a:t>
            </a:r>
            <a:r>
              <a:rPr lang="es-ES" dirty="0"/>
              <a:t>productor() {</a:t>
            </a:r>
          </a:p>
          <a:p>
            <a:pPr lvl="1"/>
            <a:r>
              <a:rPr lang="es-ES" b="1" dirty="0" err="1"/>
              <a:t>for</a:t>
            </a:r>
            <a:r>
              <a:rPr lang="es-ES" b="1" dirty="0"/>
              <a:t> </a:t>
            </a:r>
            <a:r>
              <a:rPr lang="es-ES" dirty="0"/>
              <a:t>(;;) {</a:t>
            </a:r>
          </a:p>
          <a:p>
            <a:pPr lvl="2"/>
            <a:r>
              <a:rPr lang="es-ES" dirty="0" err="1"/>
              <a:t>peticion</a:t>
            </a:r>
            <a:r>
              <a:rPr lang="es-ES" dirty="0"/>
              <a:t> p = genera();</a:t>
            </a:r>
          </a:p>
          <a:p>
            <a:pPr lvl="2"/>
            <a:r>
              <a:rPr lang="fr-FR" dirty="0"/>
              <a:t>unique_lock&lt;mutex&gt; l{m};</a:t>
            </a:r>
          </a:p>
          <a:p>
            <a:pPr lvl="2"/>
            <a:r>
              <a:rPr lang="es-ES" dirty="0" err="1"/>
              <a:t>cola.push</a:t>
            </a:r>
            <a:r>
              <a:rPr lang="es-ES" dirty="0"/>
              <a:t>(p);</a:t>
            </a:r>
          </a:p>
          <a:p>
            <a:pPr lvl="2"/>
            <a:r>
              <a:rPr lang="es-ES" dirty="0" err="1"/>
              <a:t>cv.notify_one</a:t>
            </a:r>
            <a:r>
              <a:rPr lang="es-ES" dirty="0"/>
              <a:t>() ;</a:t>
            </a:r>
          </a:p>
          <a:p>
            <a:pPr lvl="1"/>
            <a:r>
              <a:rPr lang="es-ES" dirty="0"/>
              <a:t>}</a:t>
            </a:r>
          </a:p>
          <a:p>
            <a:r>
              <a:rPr lang="es-ES" dirty="0"/>
              <a:t>}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D2F26BF-B113-426A-8AFC-EE8689E2273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/>
              <a:t>Efecto de </a:t>
            </a:r>
            <a:r>
              <a:rPr lang="es-ES" dirty="0" err="1"/>
              <a:t>notify_one</a:t>
            </a:r>
            <a:r>
              <a:rPr lang="es-ES" dirty="0"/>
              <a:t>()</a:t>
            </a:r>
          </a:p>
          <a:p>
            <a:pPr lvl="1"/>
            <a:r>
              <a:rPr lang="es-ES" dirty="0"/>
              <a:t>Despierta a uno de los hilos que están esperando en la condición.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E186CAE-7069-4D34-875C-A66C4A4D5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103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47119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9652C1-7BF7-4FED-8904-F341883F1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Tareas asíncronas y </a:t>
            </a:r>
            <a:r>
              <a:rPr lang="es-ES" dirty="0" err="1"/>
              <a:t>future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947DC9-DA3A-4BFB-9CE5-AE398E385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Una tarea </a:t>
            </a:r>
            <a:r>
              <a:rPr lang="es-ES" b="1" dirty="0"/>
              <a:t>asíncrona</a:t>
            </a:r>
            <a:r>
              <a:rPr lang="es-ES" dirty="0"/>
              <a:t> permite el lanzamiento simple de la ejecución de una tarea:</a:t>
            </a:r>
          </a:p>
          <a:p>
            <a:pPr lvl="1"/>
            <a:r>
              <a:rPr lang="es-ES" b="1" dirty="0"/>
              <a:t>En otro hilo </a:t>
            </a:r>
            <a:r>
              <a:rPr lang="es-ES" dirty="0"/>
              <a:t>de ejecución.</a:t>
            </a:r>
          </a:p>
          <a:p>
            <a:pPr lvl="1"/>
            <a:r>
              <a:rPr lang="es-ES" dirty="0"/>
              <a:t>Como una </a:t>
            </a:r>
            <a:r>
              <a:rPr lang="es-ES" b="1" dirty="0"/>
              <a:t>tarea diferida</a:t>
            </a:r>
            <a:r>
              <a:rPr lang="es-ES" dirty="0"/>
              <a:t>.</a:t>
            </a:r>
          </a:p>
          <a:p>
            <a:pPr lvl="1"/>
            <a:endParaRPr lang="es-ES" dirty="0"/>
          </a:p>
          <a:p>
            <a:r>
              <a:rPr lang="es-ES" dirty="0"/>
              <a:t>Un </a:t>
            </a:r>
            <a:r>
              <a:rPr lang="es-ES" b="1" dirty="0"/>
              <a:t>futuro </a:t>
            </a:r>
            <a:r>
              <a:rPr lang="es-ES" dirty="0"/>
              <a:t>es un objeto que permite que un hilo pueda devolver un valor a la sección de código que lo invocó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78236B9-F377-4E1F-A977-0289A67AC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104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456492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020B4C-91EE-4558-A93C-DC9353056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Invocación de tareas asíncronas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AD5810-AD49-46A1-AAA9-9311FCB79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#</a:t>
            </a:r>
            <a:r>
              <a:rPr lang="es-ES" b="1" dirty="0" err="1"/>
              <a:t>include</a:t>
            </a:r>
            <a:r>
              <a:rPr lang="es-ES" b="1" dirty="0"/>
              <a:t> </a:t>
            </a:r>
            <a:r>
              <a:rPr lang="es-ES" dirty="0"/>
              <a:t>&lt;</a:t>
            </a:r>
            <a:r>
              <a:rPr lang="es-ES" dirty="0" err="1"/>
              <a:t>future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b="1" dirty="0"/>
              <a:t>#</a:t>
            </a:r>
            <a:r>
              <a:rPr lang="es-ES" b="1" dirty="0" err="1"/>
              <a:t>include</a:t>
            </a:r>
            <a:r>
              <a:rPr lang="es-ES" b="1" dirty="0"/>
              <a:t> </a:t>
            </a:r>
            <a:r>
              <a:rPr lang="es-ES" dirty="0"/>
              <a:t>&lt;iostream&gt;</a:t>
            </a:r>
          </a:p>
          <a:p>
            <a:pPr marL="0" indent="0">
              <a:buNone/>
            </a:pPr>
            <a:endParaRPr lang="es-ES" b="1" dirty="0"/>
          </a:p>
          <a:p>
            <a:pPr marL="0" indent="0">
              <a:buNone/>
            </a:pPr>
            <a:r>
              <a:rPr lang="es-ES" b="1" dirty="0" err="1"/>
              <a:t>int</a:t>
            </a:r>
            <a:r>
              <a:rPr lang="es-ES" b="1" dirty="0"/>
              <a:t> </a:t>
            </a:r>
            <a:r>
              <a:rPr lang="es-ES" dirty="0" err="1"/>
              <a:t>main</a:t>
            </a:r>
            <a:r>
              <a:rPr lang="es-ES" dirty="0"/>
              <a:t>() {</a:t>
            </a:r>
          </a:p>
          <a:p>
            <a:pPr marL="457200" lvl="1" indent="0">
              <a:buNone/>
            </a:pPr>
            <a:r>
              <a:rPr lang="en-US" dirty="0"/>
              <a:t>std :: future&lt;</a:t>
            </a:r>
            <a:r>
              <a:rPr lang="en-US" b="1" dirty="0"/>
              <a:t>int</a:t>
            </a:r>
            <a:r>
              <a:rPr lang="en-US" dirty="0"/>
              <a:t>&gt; r = std :: async(</a:t>
            </a:r>
            <a:r>
              <a:rPr lang="en-US" dirty="0" err="1"/>
              <a:t>tarea</a:t>
            </a:r>
            <a:r>
              <a:rPr lang="en-US" dirty="0"/>
              <a:t>, 1, 10);</a:t>
            </a:r>
          </a:p>
          <a:p>
            <a:pPr marL="457200" lvl="1" indent="0">
              <a:buNone/>
            </a:pPr>
            <a:r>
              <a:rPr lang="es-ES" dirty="0" err="1"/>
              <a:t>otra_tarea</a:t>
            </a:r>
            <a:r>
              <a:rPr lang="es-ES" dirty="0"/>
              <a:t>() ;</a:t>
            </a:r>
          </a:p>
          <a:p>
            <a:pPr marL="457200" lvl="1" indent="0">
              <a:buNone/>
            </a:pPr>
            <a:r>
              <a:rPr lang="es-ES" dirty="0" err="1"/>
              <a:t>std</a:t>
            </a:r>
            <a:r>
              <a:rPr lang="es-ES" dirty="0"/>
              <a:t> :: </a:t>
            </a:r>
            <a:r>
              <a:rPr lang="es-ES" dirty="0" err="1"/>
              <a:t>cout</a:t>
            </a:r>
            <a:r>
              <a:rPr lang="es-ES" dirty="0"/>
              <a:t> &lt;&lt; "Resultado= " &lt;&lt; </a:t>
            </a:r>
            <a:r>
              <a:rPr lang="es-ES" dirty="0" err="1"/>
              <a:t>r.get</a:t>
            </a:r>
            <a:r>
              <a:rPr lang="es-ES" dirty="0"/>
              <a:t>() &lt;&lt; </a:t>
            </a:r>
            <a:r>
              <a:rPr lang="es-ES" dirty="0" err="1"/>
              <a:t>std</a:t>
            </a:r>
            <a:r>
              <a:rPr lang="es-ES" dirty="0"/>
              <a:t> :: 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457200" lvl="1" indent="0">
              <a:buNone/>
            </a:pPr>
            <a:r>
              <a:rPr lang="es-ES" b="1" dirty="0" err="1"/>
              <a:t>return</a:t>
            </a:r>
            <a:r>
              <a:rPr lang="es-ES" b="1" dirty="0"/>
              <a:t> </a:t>
            </a:r>
            <a:r>
              <a:rPr lang="es-ES" dirty="0"/>
              <a:t>0;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55CAC10-70D8-4DD6-94C5-34BF98C3E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105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567256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51C53E-3B6B-4D14-BA6C-2B3A8D6E1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Uso de futuros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AAD376-FC27-4F69-8E2A-9017E914F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Idea general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Cuando un hilo necesita pasar un valor a otro hilo pone el valor en una </a:t>
            </a:r>
            <a:r>
              <a:rPr lang="es-ES" b="1" dirty="0"/>
              <a:t>promesa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La implementación hace que el valor esté disponible en el correspondiente </a:t>
            </a:r>
            <a:r>
              <a:rPr lang="es-ES" b="1" dirty="0"/>
              <a:t>futuro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Acceso al </a:t>
            </a:r>
            <a:r>
              <a:rPr lang="es-ES" b="1" dirty="0"/>
              <a:t>futuro </a:t>
            </a:r>
            <a:r>
              <a:rPr lang="es-ES" dirty="0"/>
              <a:t>mediante </a:t>
            </a:r>
            <a:r>
              <a:rPr lang="es-ES" b="1" dirty="0" err="1"/>
              <a:t>f.get</a:t>
            </a:r>
            <a:r>
              <a:rPr lang="es-ES" b="1" dirty="0"/>
              <a:t>()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Si se ha asignado un valor 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s-ES" dirty="0"/>
              <a:t> obtiene el valor.</a:t>
            </a:r>
          </a:p>
          <a:p>
            <a:pPr lvl="1"/>
            <a:r>
              <a:rPr lang="es-ES" dirty="0"/>
              <a:t>En otro caso 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s-ES" dirty="0"/>
              <a:t> el hilo llamante se bloquea hasta que esté disponible.</a:t>
            </a:r>
          </a:p>
          <a:p>
            <a:pPr lvl="1"/>
            <a:r>
              <a:rPr lang="es-ES" dirty="0"/>
              <a:t>Permite la transferencia transparente de excepciones entre hilos.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283A807-0903-47E3-9A29-2978EB31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106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376180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C6BFEA3-4851-4063-A3AB-2F68F3EFC7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 err="1"/>
              <a:t>Boost.Asio</a:t>
            </a:r>
            <a:endParaRPr lang="es-ES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5BB36B5-3818-28F3-147B-2D906BB2F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107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661566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86EE38-64F0-27F8-7D0D-6756A802B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</a:t>
            </a:r>
            <a:r>
              <a:rPr lang="es-ES" dirty="0" err="1"/>
              <a:t>Boost.Asio</a:t>
            </a:r>
            <a:r>
              <a:rPr lang="es-ES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B22241-1992-4636-9027-2744FAC64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 err="1"/>
              <a:t>Boost.Asio</a:t>
            </a:r>
            <a:r>
              <a:rPr lang="es-ES" dirty="0"/>
              <a:t> es una librería de C++ para </a:t>
            </a:r>
            <a:r>
              <a:rPr lang="es-ES" b="1" dirty="0"/>
              <a:t>programación asíncrona y basada en eventos</a:t>
            </a:r>
            <a:r>
              <a:rPr lang="es-ES" dirty="0"/>
              <a:t>, especialmente útil para:</a:t>
            </a:r>
          </a:p>
          <a:p>
            <a:pPr lvl="1"/>
            <a:r>
              <a:rPr lang="es-ES" b="1" dirty="0"/>
              <a:t>Redes TCP/UDP</a:t>
            </a:r>
            <a:endParaRPr lang="es-ES" dirty="0"/>
          </a:p>
          <a:p>
            <a:pPr lvl="1"/>
            <a:r>
              <a:rPr lang="es-ES" b="1" dirty="0" err="1"/>
              <a:t>Timers</a:t>
            </a:r>
            <a:endParaRPr lang="es-ES" dirty="0"/>
          </a:p>
          <a:p>
            <a:pPr lvl="1"/>
            <a:r>
              <a:rPr lang="es-ES" b="1" dirty="0"/>
              <a:t>Serialización</a:t>
            </a:r>
            <a:endParaRPr lang="es-ES" dirty="0"/>
          </a:p>
          <a:p>
            <a:pPr lvl="1"/>
            <a:r>
              <a:rPr lang="es-ES" b="1" dirty="0" err="1"/>
              <a:t>Multithreading</a:t>
            </a:r>
            <a:endParaRPr lang="es-ES" dirty="0"/>
          </a:p>
          <a:p>
            <a:pPr lvl="1"/>
            <a:r>
              <a:rPr lang="es-ES" b="1" dirty="0"/>
              <a:t>I/O no bloqueante</a:t>
            </a:r>
            <a:endParaRPr lang="es-ES" dirty="0"/>
          </a:p>
          <a:p>
            <a:r>
              <a:rPr lang="es-ES" dirty="0"/>
              <a:t>Está diseñada para construir aplicaciones </a:t>
            </a:r>
            <a:r>
              <a:rPr lang="es-ES" b="1" dirty="0"/>
              <a:t>eficientes, escalables y concurrentes</a:t>
            </a:r>
            <a:r>
              <a:rPr lang="es-ES" dirty="0"/>
              <a:t>, como servidores web, microservicios, sistemas embebidos o clientes de red.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10B7EB5-C9AB-C3C0-49A9-A9ADF2F97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108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303998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09AD87-59ED-B81D-4ED6-D9F0B7C23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Características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D0F24C-A234-0CFD-54D3-1019AD763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b="1" dirty="0"/>
              <a:t>Modelo asíncrono</a:t>
            </a:r>
            <a:r>
              <a:rPr lang="es-ES" dirty="0"/>
              <a:t>: evita bloqueos usando </a:t>
            </a:r>
            <a:r>
              <a:rPr lang="es-ES" dirty="0" err="1"/>
              <a:t>callbacks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b="1" dirty="0"/>
              <a:t>Sin dependencias externas</a:t>
            </a:r>
            <a:r>
              <a:rPr lang="es-ES" dirty="0"/>
              <a:t>: todo se basa en C++ estándar y </a:t>
            </a:r>
            <a:r>
              <a:rPr lang="es-ES" dirty="0" err="1"/>
              <a:t>Boost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b="1" dirty="0"/>
              <a:t>Multiplataforma</a:t>
            </a:r>
            <a:r>
              <a:rPr lang="es-ES" dirty="0"/>
              <a:t>: funciona en Windows, Linux, macOS.</a:t>
            </a:r>
          </a:p>
          <a:p>
            <a:endParaRPr lang="es-ES" dirty="0"/>
          </a:p>
          <a:p>
            <a:r>
              <a:rPr lang="es-ES" b="1" dirty="0"/>
              <a:t>Integración con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thread</a:t>
            </a:r>
            <a:r>
              <a:rPr lang="es-ES" b="1" dirty="0"/>
              <a:t> y </a:t>
            </a:r>
            <a:r>
              <a:rPr lang="es-ES" dirty="0" err="1"/>
              <a:t>std</a:t>
            </a:r>
            <a:r>
              <a:rPr lang="es-ES" dirty="0"/>
              <a:t>::future para concurrencia moderna.</a:t>
            </a:r>
          </a:p>
          <a:p>
            <a:endParaRPr lang="es-ES" dirty="0"/>
          </a:p>
          <a:p>
            <a:r>
              <a:rPr lang="es-ES" b="1" dirty="0" err="1"/>
              <a:t>Timers</a:t>
            </a:r>
            <a:r>
              <a:rPr lang="es-ES" b="1" dirty="0"/>
              <a:t> y señales</a:t>
            </a:r>
            <a:r>
              <a:rPr lang="es-ES" dirty="0"/>
              <a:t>: ideal para tareas periódicas o eventos del sistema.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62DC8FB-C022-4526-A134-07DC8AFBB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109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1597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518ED3-FD71-F861-3216-ED8FB62D3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3D9CBC-C820-A63C-BC2D-2F6ADC45A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install</a:t>
            </a:r>
            <a:r>
              <a:rPr lang="es-ES" dirty="0"/>
              <a:t> </a:t>
            </a:r>
            <a:r>
              <a:rPr lang="es-ES" dirty="0" err="1"/>
              <a:t>zeromq</a:t>
            </a:r>
            <a:r>
              <a:rPr lang="es-ES" dirty="0"/>
              <a:t> </a:t>
            </a:r>
            <a:r>
              <a:rPr lang="es-ES" dirty="0" err="1"/>
              <a:t>cppzmq</a:t>
            </a:r>
            <a:endParaRPr lang="es-ES" dirty="0"/>
          </a:p>
          <a:p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integrate</a:t>
            </a:r>
            <a:r>
              <a:rPr lang="es-ES" dirty="0"/>
              <a:t> </a:t>
            </a:r>
            <a:r>
              <a:rPr lang="es-ES" dirty="0" err="1"/>
              <a:t>install</a:t>
            </a:r>
            <a:endParaRPr lang="es-ES" dirty="0"/>
          </a:p>
          <a:p>
            <a:endParaRPr lang="es-ES" dirty="0"/>
          </a:p>
          <a:p>
            <a:r>
              <a:rPr lang="es-ES" dirty="0"/>
              <a:t>Con esto Visual Studio ya detectará la librería en los proyectos:</a:t>
            </a:r>
          </a:p>
          <a:p>
            <a:r>
              <a:rPr lang="es-ES" b="1" dirty="0"/>
              <a:t>#include &lt;zmq.hpp&gt;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05F6B52-4E10-5C92-A68B-336A2A7E6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282201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07906C-CAC5-F108-8D27-3D0FD3F09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785DC7-9FB7-91B1-D175-4F6C7D903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io_context</a:t>
            </a:r>
            <a:r>
              <a:rPr lang="es-ES" dirty="0"/>
              <a:t> </a:t>
            </a:r>
            <a:r>
              <a:rPr lang="es-ES" dirty="0" err="1"/>
              <a:t>io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 err="1"/>
              <a:t>tcp</a:t>
            </a:r>
            <a:r>
              <a:rPr lang="es-ES" dirty="0"/>
              <a:t>::</a:t>
            </a:r>
            <a:r>
              <a:rPr lang="es-ES" dirty="0" err="1"/>
              <a:t>acceptor</a:t>
            </a:r>
            <a:r>
              <a:rPr lang="es-ES" dirty="0"/>
              <a:t> </a:t>
            </a:r>
            <a:r>
              <a:rPr lang="es-ES" dirty="0" err="1"/>
              <a:t>acceptor</a:t>
            </a:r>
            <a:r>
              <a:rPr lang="es-ES" dirty="0"/>
              <a:t>(</a:t>
            </a:r>
            <a:r>
              <a:rPr lang="es-ES" dirty="0" err="1"/>
              <a:t>io</a:t>
            </a:r>
            <a:r>
              <a:rPr lang="es-ES" dirty="0"/>
              <a:t>, </a:t>
            </a:r>
            <a:r>
              <a:rPr lang="es-ES" dirty="0" err="1"/>
              <a:t>tcp</a:t>
            </a:r>
            <a:r>
              <a:rPr lang="es-ES" dirty="0"/>
              <a:t>::</a:t>
            </a:r>
            <a:r>
              <a:rPr lang="es-ES" dirty="0" err="1"/>
              <a:t>endpoint</a:t>
            </a:r>
            <a:r>
              <a:rPr lang="es-ES" dirty="0"/>
              <a:t>(</a:t>
            </a:r>
            <a:r>
              <a:rPr lang="es-ES" dirty="0" err="1"/>
              <a:t>tcp</a:t>
            </a:r>
            <a:r>
              <a:rPr lang="es-ES" dirty="0"/>
              <a:t>::v4(), 1234));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while</a:t>
            </a:r>
            <a:r>
              <a:rPr lang="es-ES" dirty="0"/>
              <a:t> (true) {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tcp</a:t>
            </a:r>
            <a:r>
              <a:rPr lang="es-ES" dirty="0"/>
              <a:t>::socket socket(</a:t>
            </a:r>
            <a:r>
              <a:rPr lang="es-ES" dirty="0" err="1"/>
              <a:t>io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acceptor.accept</a:t>
            </a:r>
            <a:r>
              <a:rPr lang="es-ES" dirty="0"/>
              <a:t>(socket);</a:t>
            </a:r>
          </a:p>
          <a:p>
            <a:pPr marL="0" indent="0">
              <a:buNone/>
            </a:pPr>
            <a:r>
              <a:rPr lang="es-ES" dirty="0"/>
              <a:t>    // Manejar la conexión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7AE82B3-ABB6-C456-8D1E-DABF3648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348736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0B971-C759-C238-8520-1E6A58A38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Uso de </a:t>
            </a:r>
            <a:r>
              <a:rPr lang="es-ES" dirty="0" err="1"/>
              <a:t>Boost.Asio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6B9211C-187F-EA69-7BA6-031DA8175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111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3F88390-C311-7BB1-C712-B4FCF8EC3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52" y="1851517"/>
            <a:ext cx="10710748" cy="339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37321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29D8E1-BABE-483D-16DD-84678FB83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Cuando elegir </a:t>
            </a:r>
            <a:r>
              <a:rPr lang="es-ES" dirty="0" err="1"/>
              <a:t>Boost.Asio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2D54A1-E06B-32EE-8C73-37C6478B3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Manejar miles de conexiones simultáneas sin bloquear hilos.</a:t>
            </a:r>
          </a:p>
          <a:p>
            <a:endParaRPr lang="es-ES" dirty="0"/>
          </a:p>
          <a:p>
            <a:r>
              <a:rPr lang="es-ES" dirty="0"/>
              <a:t>Trabajar en sistemas de alto rendimiento o embebidos.</a:t>
            </a:r>
          </a:p>
          <a:p>
            <a:endParaRPr lang="es-ES" dirty="0"/>
          </a:p>
          <a:p>
            <a:r>
              <a:rPr lang="es-ES" dirty="0"/>
              <a:t>Solución ligera y sin dependencias externas como </a:t>
            </a:r>
            <a:r>
              <a:rPr lang="es-ES" dirty="0" err="1"/>
              <a:t>gRPC</a:t>
            </a:r>
            <a:r>
              <a:rPr lang="es-ES" dirty="0"/>
              <a:t> o </a:t>
            </a:r>
            <a:r>
              <a:rPr lang="es-ES" dirty="0" err="1"/>
              <a:t>RabbitMQ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00B31A-23AB-BC70-14BA-CF8F3D38C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8794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53DF3D-1A3F-45E0-4768-5CAC09F20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40"/>
            <a:ext cx="10515600" cy="662397"/>
          </a:xfrm>
        </p:spPr>
        <p:txBody>
          <a:bodyPr>
            <a:normAutofit fontScale="90000"/>
          </a:bodyPr>
          <a:lstStyle/>
          <a:p>
            <a:r>
              <a:rPr lang="es-ES" dirty="0"/>
              <a:t>Test Servidor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EF9D4E-CA29-D6DA-8F0F-FEC2527A8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353" y="1018094"/>
            <a:ext cx="11085921" cy="552410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ES" dirty="0"/>
              <a:t>#include &lt;zmq.hpp&gt;</a:t>
            </a:r>
          </a:p>
          <a:p>
            <a:pPr marL="0" indent="0">
              <a:buNone/>
            </a:pPr>
            <a:r>
              <a:rPr lang="es-ES" dirty="0"/>
              <a:t>#include &lt;</a:t>
            </a:r>
            <a:r>
              <a:rPr lang="es-ES" dirty="0" err="1"/>
              <a:t>string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#include &lt;iostream&gt;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main</a:t>
            </a:r>
            <a:r>
              <a:rPr lang="es-ES" dirty="0"/>
              <a:t>() {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zmq</a:t>
            </a:r>
            <a:r>
              <a:rPr lang="es-ES" dirty="0"/>
              <a:t>::</a:t>
            </a:r>
            <a:r>
              <a:rPr lang="es-ES" dirty="0" err="1"/>
              <a:t>context_t</a:t>
            </a:r>
            <a:r>
              <a:rPr lang="es-ES" dirty="0"/>
              <a:t> </a:t>
            </a:r>
            <a:r>
              <a:rPr lang="es-ES" dirty="0" err="1"/>
              <a:t>context</a:t>
            </a:r>
            <a:r>
              <a:rPr lang="es-ES" dirty="0"/>
              <a:t>(1);  // Entorno de ejecución para </a:t>
            </a:r>
            <a:r>
              <a:rPr lang="es-ES" dirty="0" err="1"/>
              <a:t>zeromq</a:t>
            </a:r>
            <a:r>
              <a:rPr lang="es-ES" dirty="0"/>
              <a:t>, el número 1 indica la cantidad de hilos. 4 </a:t>
            </a:r>
            <a:r>
              <a:rPr lang="es-ES" dirty="0">
                <a:sym typeface="Wingdings" panose="05000000000000000000" pitchFamily="2" charset="2"/>
              </a:rPr>
              <a:t> 4 hilos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zmq</a:t>
            </a:r>
            <a:r>
              <a:rPr lang="es-ES" dirty="0"/>
              <a:t>::</a:t>
            </a:r>
            <a:r>
              <a:rPr lang="es-ES" dirty="0" err="1"/>
              <a:t>socket_t</a:t>
            </a:r>
            <a:r>
              <a:rPr lang="es-ES" dirty="0"/>
              <a:t> socket(</a:t>
            </a:r>
            <a:r>
              <a:rPr lang="es-ES" dirty="0" err="1"/>
              <a:t>context</a:t>
            </a:r>
            <a:r>
              <a:rPr lang="es-ES" dirty="0"/>
              <a:t>, </a:t>
            </a:r>
            <a:r>
              <a:rPr lang="es-ES" dirty="0" err="1"/>
              <a:t>zmq</a:t>
            </a:r>
            <a:r>
              <a:rPr lang="es-ES" dirty="0"/>
              <a:t>::</a:t>
            </a:r>
            <a:r>
              <a:rPr lang="es-ES" dirty="0" err="1"/>
              <a:t>socket_type</a:t>
            </a:r>
            <a:r>
              <a:rPr lang="es-ES" dirty="0"/>
              <a:t>::</a:t>
            </a:r>
            <a:r>
              <a:rPr lang="es-ES" dirty="0" err="1"/>
              <a:t>rep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socket.bind</a:t>
            </a:r>
            <a:r>
              <a:rPr lang="es-ES" dirty="0"/>
              <a:t>("</a:t>
            </a:r>
            <a:r>
              <a:rPr lang="es-ES" dirty="0" err="1"/>
              <a:t>tcp</a:t>
            </a:r>
            <a:r>
              <a:rPr lang="es-ES" dirty="0"/>
              <a:t>://*:5555"); // Con el * acepta conexiones desde cualquier interface de red. Cualquier IP por el puerto 5555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while</a:t>
            </a:r>
            <a:r>
              <a:rPr lang="es-ES" dirty="0"/>
              <a:t> (true) {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zmq</a:t>
            </a:r>
            <a:r>
              <a:rPr lang="es-ES" dirty="0"/>
              <a:t>::</a:t>
            </a:r>
            <a:r>
              <a:rPr lang="es-ES" dirty="0" err="1"/>
              <a:t>message_t</a:t>
            </a:r>
            <a:r>
              <a:rPr lang="es-ES" dirty="0"/>
              <a:t> </a:t>
            </a:r>
            <a:r>
              <a:rPr lang="es-ES" dirty="0" err="1"/>
              <a:t>request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socket.recv</a:t>
            </a:r>
            <a:r>
              <a:rPr lang="es-ES" dirty="0"/>
              <a:t>(</a:t>
            </a:r>
            <a:r>
              <a:rPr lang="es-ES" dirty="0" err="1"/>
              <a:t>request</a:t>
            </a:r>
            <a:r>
              <a:rPr lang="es-ES" dirty="0"/>
              <a:t>, </a:t>
            </a:r>
            <a:r>
              <a:rPr lang="es-ES" dirty="0" err="1"/>
              <a:t>zmq</a:t>
            </a:r>
            <a:r>
              <a:rPr lang="es-ES" dirty="0"/>
              <a:t>::</a:t>
            </a:r>
            <a:r>
              <a:rPr lang="es-ES" dirty="0" err="1"/>
              <a:t>recv_flags</a:t>
            </a:r>
            <a:r>
              <a:rPr lang="es-ES" dirty="0"/>
              <a:t>::</a:t>
            </a:r>
            <a:r>
              <a:rPr lang="es-ES" dirty="0" err="1"/>
              <a:t>none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"Recibido: " &lt;&lt; </a:t>
            </a:r>
            <a:r>
              <a:rPr lang="es-ES" dirty="0" err="1"/>
              <a:t>request.to_string</a:t>
            </a:r>
            <a:r>
              <a:rPr lang="es-ES" dirty="0"/>
              <a:t>()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string</a:t>
            </a:r>
            <a:r>
              <a:rPr lang="es-ES" dirty="0"/>
              <a:t> </a:t>
            </a:r>
            <a:r>
              <a:rPr lang="es-ES" dirty="0" err="1"/>
              <a:t>reply</a:t>
            </a:r>
            <a:r>
              <a:rPr lang="es-ES" dirty="0"/>
              <a:t> = "Hola desde el servidor";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socket.send</a:t>
            </a:r>
            <a:r>
              <a:rPr lang="es-ES" dirty="0"/>
              <a:t>(</a:t>
            </a:r>
            <a:r>
              <a:rPr lang="es-ES" dirty="0" err="1"/>
              <a:t>zmq</a:t>
            </a:r>
            <a:r>
              <a:rPr lang="es-ES" dirty="0"/>
              <a:t>::buffer(</a:t>
            </a:r>
            <a:r>
              <a:rPr lang="es-ES" dirty="0" err="1"/>
              <a:t>reply</a:t>
            </a:r>
            <a:r>
              <a:rPr lang="es-ES" dirty="0"/>
              <a:t>), </a:t>
            </a:r>
            <a:r>
              <a:rPr lang="es-ES" dirty="0" err="1"/>
              <a:t>zmq</a:t>
            </a:r>
            <a:r>
              <a:rPr lang="es-ES" dirty="0"/>
              <a:t>::</a:t>
            </a:r>
            <a:r>
              <a:rPr lang="es-ES" dirty="0" err="1"/>
              <a:t>send_flags</a:t>
            </a:r>
            <a:r>
              <a:rPr lang="es-ES" dirty="0"/>
              <a:t>::</a:t>
            </a:r>
            <a:r>
              <a:rPr lang="es-ES" dirty="0" err="1"/>
              <a:t>none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}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FCC70B-C31D-81F1-FAB4-266A7B830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12</a:t>
            </a:fld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AE42FBD-4EF5-4C70-692E-99F5CB6F7900}"/>
              </a:ext>
            </a:extLst>
          </p:cNvPr>
          <p:cNvSpPr txBox="1"/>
          <p:nvPr/>
        </p:nvSpPr>
        <p:spPr>
          <a:xfrm>
            <a:off x="5948313" y="5715327"/>
            <a:ext cx="484401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b="1" dirty="0" err="1"/>
              <a:t>socket_t</a:t>
            </a:r>
            <a:r>
              <a:rPr lang="es-ES" b="1" dirty="0"/>
              <a:t> </a:t>
            </a:r>
            <a:r>
              <a:rPr lang="es-ES" dirty="0"/>
              <a:t>declara el socket</a:t>
            </a:r>
          </a:p>
          <a:p>
            <a:r>
              <a:rPr lang="es-ES" b="1" dirty="0" err="1"/>
              <a:t>socket_ref</a:t>
            </a:r>
            <a:r>
              <a:rPr lang="es-ES" b="1" dirty="0"/>
              <a:t> </a:t>
            </a:r>
            <a:r>
              <a:rPr lang="es-ES" dirty="0"/>
              <a:t>para pasar el socket por parámetro</a:t>
            </a:r>
          </a:p>
        </p:txBody>
      </p:sp>
    </p:spTree>
    <p:extLst>
      <p:ext uri="{BB962C8B-B14F-4D97-AF65-F5344CB8AC3E}">
        <p14:creationId xmlns:p14="http://schemas.microsoft.com/office/powerpoint/2010/main" val="1853558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26DB91-5299-7838-DABF-4CC3F399B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09531"/>
          </a:xfrm>
        </p:spPr>
        <p:txBody>
          <a:bodyPr/>
          <a:lstStyle/>
          <a:p>
            <a:r>
              <a:rPr lang="es-ES" dirty="0"/>
              <a:t>Test Cliente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E4C9F0-DA8D-EC33-4E33-B50F0ADC4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437" y="1065229"/>
            <a:ext cx="10637363" cy="511173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ES" dirty="0"/>
              <a:t>#include &lt;zmq.hpp&gt;</a:t>
            </a:r>
          </a:p>
          <a:p>
            <a:pPr marL="0" indent="0">
              <a:buNone/>
            </a:pPr>
            <a:r>
              <a:rPr lang="es-ES" dirty="0"/>
              <a:t>#include &lt;</a:t>
            </a:r>
            <a:r>
              <a:rPr lang="es-ES" dirty="0" err="1"/>
              <a:t>string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#include &lt;iostream&gt;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main</a:t>
            </a:r>
            <a:r>
              <a:rPr lang="es-ES" dirty="0"/>
              <a:t>() {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zmq</a:t>
            </a:r>
            <a:r>
              <a:rPr lang="es-ES" dirty="0"/>
              <a:t>::</a:t>
            </a:r>
            <a:r>
              <a:rPr lang="es-ES" dirty="0" err="1"/>
              <a:t>context_t</a:t>
            </a:r>
            <a:r>
              <a:rPr lang="es-ES" dirty="0"/>
              <a:t> </a:t>
            </a:r>
            <a:r>
              <a:rPr lang="es-ES" dirty="0" err="1"/>
              <a:t>context</a:t>
            </a:r>
            <a:r>
              <a:rPr lang="es-ES" dirty="0"/>
              <a:t>(1);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zmq</a:t>
            </a:r>
            <a:r>
              <a:rPr lang="es-ES" dirty="0"/>
              <a:t>::</a:t>
            </a:r>
            <a:r>
              <a:rPr lang="es-ES" dirty="0" err="1"/>
              <a:t>socket_t</a:t>
            </a:r>
            <a:r>
              <a:rPr lang="es-ES" dirty="0"/>
              <a:t> socket(</a:t>
            </a:r>
            <a:r>
              <a:rPr lang="es-ES" dirty="0" err="1"/>
              <a:t>context</a:t>
            </a:r>
            <a:r>
              <a:rPr lang="es-ES" dirty="0"/>
              <a:t>, </a:t>
            </a:r>
            <a:r>
              <a:rPr lang="es-ES" dirty="0" err="1"/>
              <a:t>zmq</a:t>
            </a:r>
            <a:r>
              <a:rPr lang="es-ES" dirty="0"/>
              <a:t>::</a:t>
            </a:r>
            <a:r>
              <a:rPr lang="es-ES" dirty="0" err="1"/>
              <a:t>socket_type</a:t>
            </a:r>
            <a:r>
              <a:rPr lang="es-ES" dirty="0"/>
              <a:t>::</a:t>
            </a:r>
            <a:r>
              <a:rPr lang="es-ES" dirty="0" err="1"/>
              <a:t>req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socket.connect</a:t>
            </a:r>
            <a:r>
              <a:rPr lang="es-ES" dirty="0"/>
              <a:t>("</a:t>
            </a:r>
            <a:r>
              <a:rPr lang="es-ES" dirty="0" err="1"/>
              <a:t>tcp</a:t>
            </a:r>
            <a:r>
              <a:rPr lang="es-ES" dirty="0"/>
              <a:t>://localhost:5555");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string</a:t>
            </a:r>
            <a:r>
              <a:rPr lang="es-ES" dirty="0"/>
              <a:t> mensaje = "Hola servidor";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socket.send</a:t>
            </a:r>
            <a:r>
              <a:rPr lang="es-ES" dirty="0"/>
              <a:t>(</a:t>
            </a:r>
            <a:r>
              <a:rPr lang="es-ES" dirty="0" err="1"/>
              <a:t>zmq</a:t>
            </a:r>
            <a:r>
              <a:rPr lang="es-ES" dirty="0"/>
              <a:t>::buffer(mensaje), </a:t>
            </a:r>
            <a:r>
              <a:rPr lang="es-ES" dirty="0" err="1"/>
              <a:t>zmq</a:t>
            </a:r>
            <a:r>
              <a:rPr lang="es-ES" dirty="0"/>
              <a:t>::</a:t>
            </a:r>
            <a:r>
              <a:rPr lang="es-ES" dirty="0" err="1"/>
              <a:t>send_flags</a:t>
            </a:r>
            <a:r>
              <a:rPr lang="es-ES" dirty="0"/>
              <a:t>::</a:t>
            </a:r>
            <a:r>
              <a:rPr lang="es-ES" dirty="0" err="1"/>
              <a:t>none</a:t>
            </a:r>
            <a:r>
              <a:rPr lang="es-ES" dirty="0"/>
              <a:t>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zmq</a:t>
            </a:r>
            <a:r>
              <a:rPr lang="es-ES" dirty="0"/>
              <a:t>::</a:t>
            </a:r>
            <a:r>
              <a:rPr lang="es-ES" dirty="0" err="1"/>
              <a:t>message_t</a:t>
            </a:r>
            <a:r>
              <a:rPr lang="es-ES" dirty="0"/>
              <a:t> respuesta;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socket.recv</a:t>
            </a:r>
            <a:r>
              <a:rPr lang="es-ES" dirty="0"/>
              <a:t>(respuesta, </a:t>
            </a:r>
            <a:r>
              <a:rPr lang="es-ES" dirty="0" err="1"/>
              <a:t>zmq</a:t>
            </a:r>
            <a:r>
              <a:rPr lang="es-ES" dirty="0"/>
              <a:t>::</a:t>
            </a:r>
            <a:r>
              <a:rPr lang="es-ES" dirty="0" err="1"/>
              <a:t>recv_flags</a:t>
            </a:r>
            <a:r>
              <a:rPr lang="es-ES" dirty="0"/>
              <a:t>::</a:t>
            </a:r>
            <a:r>
              <a:rPr lang="es-ES" dirty="0" err="1"/>
              <a:t>none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"Respuesta: " &lt;&lt; </a:t>
            </a:r>
            <a:r>
              <a:rPr lang="es-ES" dirty="0" err="1"/>
              <a:t>respuesta.to_string</a:t>
            </a:r>
            <a:r>
              <a:rPr lang="es-ES" dirty="0"/>
              <a:t>()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AC0A48F-70C4-BDC5-6509-55AE9FD7E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7962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FBED68-744E-A92D-E64D-5658622CC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9848"/>
          </a:xfrm>
        </p:spPr>
        <p:txBody>
          <a:bodyPr>
            <a:normAutofit fontScale="90000"/>
          </a:bodyPr>
          <a:lstStyle/>
          <a:p>
            <a:r>
              <a:rPr lang="es-ES" dirty="0" err="1"/>
              <a:t>Flags</a:t>
            </a:r>
            <a:r>
              <a:rPr lang="es-ES" dirty="0"/>
              <a:t> para </a:t>
            </a:r>
            <a:r>
              <a:rPr lang="es-ES" dirty="0" err="1"/>
              <a:t>send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F609A3-1954-8FAD-9C20-5F8A23410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0224"/>
            <a:ext cx="10515600" cy="1115538"/>
          </a:xfrm>
        </p:spPr>
        <p:txBody>
          <a:bodyPr/>
          <a:lstStyle/>
          <a:p>
            <a:r>
              <a:rPr lang="es-ES" dirty="0"/>
              <a:t>A la hora de enviar un mensaje, se pueden indicar </a:t>
            </a:r>
            <a:r>
              <a:rPr lang="es-ES" dirty="0" err="1"/>
              <a:t>flags</a:t>
            </a:r>
            <a:r>
              <a:rPr lang="es-ES" dirty="0"/>
              <a:t>. Por ejemplo, para enviar un mensaje en partes.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31EC405-BC03-9B25-731E-8739C2502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14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5F0D7D5-AB94-C271-003B-7229AA275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941" y="2115434"/>
            <a:ext cx="9657908" cy="286868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22C40AC-DDBF-617E-62C1-4FB909404105}"/>
              </a:ext>
            </a:extLst>
          </p:cNvPr>
          <p:cNvSpPr txBox="1"/>
          <p:nvPr/>
        </p:nvSpPr>
        <p:spPr>
          <a:xfrm>
            <a:off x="1140643" y="5392132"/>
            <a:ext cx="7546168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dirty="0" err="1"/>
              <a:t>socket.send</a:t>
            </a:r>
            <a:r>
              <a:rPr lang="es-ES" dirty="0"/>
              <a:t>(</a:t>
            </a:r>
            <a:r>
              <a:rPr lang="es-ES" dirty="0" err="1"/>
              <a:t>zmq</a:t>
            </a:r>
            <a:r>
              <a:rPr lang="es-ES" dirty="0"/>
              <a:t>::buffer("parte1"), </a:t>
            </a:r>
            <a:r>
              <a:rPr lang="es-ES" dirty="0" err="1"/>
              <a:t>zmq</a:t>
            </a:r>
            <a:r>
              <a:rPr lang="es-ES" dirty="0"/>
              <a:t>::</a:t>
            </a:r>
            <a:r>
              <a:rPr lang="es-ES" dirty="0" err="1"/>
              <a:t>send_flags</a:t>
            </a:r>
            <a:r>
              <a:rPr lang="es-ES" dirty="0"/>
              <a:t>::</a:t>
            </a:r>
            <a:r>
              <a:rPr lang="es-ES" dirty="0" err="1"/>
              <a:t>sndmore</a:t>
            </a:r>
            <a:r>
              <a:rPr lang="es-ES" dirty="0"/>
              <a:t>);</a:t>
            </a:r>
          </a:p>
          <a:p>
            <a:r>
              <a:rPr lang="es-ES" dirty="0" err="1"/>
              <a:t>socket.send</a:t>
            </a:r>
            <a:r>
              <a:rPr lang="es-ES" dirty="0"/>
              <a:t>(</a:t>
            </a:r>
            <a:r>
              <a:rPr lang="es-ES" dirty="0" err="1"/>
              <a:t>zmq</a:t>
            </a:r>
            <a:r>
              <a:rPr lang="es-ES" dirty="0"/>
              <a:t>::buffer("parte2"), </a:t>
            </a:r>
            <a:r>
              <a:rPr lang="es-ES" dirty="0" err="1"/>
              <a:t>zmq</a:t>
            </a:r>
            <a:r>
              <a:rPr lang="es-ES" dirty="0"/>
              <a:t>::</a:t>
            </a:r>
            <a:r>
              <a:rPr lang="es-ES" dirty="0" err="1"/>
              <a:t>send_flags</a:t>
            </a:r>
            <a:r>
              <a:rPr lang="es-ES" dirty="0"/>
              <a:t>::</a:t>
            </a:r>
            <a:r>
              <a:rPr lang="es-ES" dirty="0" err="1"/>
              <a:t>none</a:t>
            </a:r>
            <a:r>
              <a:rPr lang="es-ES" dirty="0"/>
              <a:t>); // última parte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12269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6DD25F-1F2A-CDBF-A1C7-AE06FA2D4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4771"/>
          </a:xfrm>
        </p:spPr>
        <p:txBody>
          <a:bodyPr>
            <a:normAutofit fontScale="90000"/>
          </a:bodyPr>
          <a:lstStyle/>
          <a:p>
            <a:r>
              <a:rPr lang="es-ES" dirty="0" err="1"/>
              <a:t>Flags</a:t>
            </a:r>
            <a:r>
              <a:rPr lang="es-ES" dirty="0"/>
              <a:t> para </a:t>
            </a:r>
            <a:r>
              <a:rPr lang="es-ES" dirty="0" err="1"/>
              <a:t>revc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92CF7D-94DF-6564-8E23-6C2E6D237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1992"/>
            <a:ext cx="10515600" cy="634771"/>
          </a:xfrm>
        </p:spPr>
        <p:txBody>
          <a:bodyPr/>
          <a:lstStyle/>
          <a:p>
            <a:r>
              <a:rPr lang="es-ES" dirty="0"/>
              <a:t>A la hora de recibir mensajes también se puede indicar </a:t>
            </a:r>
            <a:r>
              <a:rPr lang="es-ES" dirty="0" err="1"/>
              <a:t>flags</a:t>
            </a:r>
            <a:r>
              <a:rPr lang="es-ES" dirty="0"/>
              <a:t>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51E355B-D743-59AA-FD21-D24B4A1D8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15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C1DC53D-95C0-7098-D9B7-E17882048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68116"/>
            <a:ext cx="9521465" cy="219314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FD76A8E-4410-5370-DBEC-995D583986B1}"/>
              </a:ext>
            </a:extLst>
          </p:cNvPr>
          <p:cNvSpPr txBox="1"/>
          <p:nvPr/>
        </p:nvSpPr>
        <p:spPr>
          <a:xfrm>
            <a:off x="923826" y="4413151"/>
            <a:ext cx="5874044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/>
              <a:t>Recepción no bloqueante:</a:t>
            </a:r>
          </a:p>
          <a:p>
            <a:r>
              <a:rPr lang="es-ES" dirty="0" err="1"/>
              <a:t>zmq</a:t>
            </a:r>
            <a:r>
              <a:rPr lang="es-ES" dirty="0"/>
              <a:t>::</a:t>
            </a:r>
            <a:r>
              <a:rPr lang="es-ES" dirty="0" err="1"/>
              <a:t>message_t</a:t>
            </a:r>
            <a:r>
              <a:rPr lang="es-ES" dirty="0"/>
              <a:t> </a:t>
            </a:r>
            <a:r>
              <a:rPr lang="es-ES" dirty="0" err="1"/>
              <a:t>msg</a:t>
            </a:r>
            <a:r>
              <a:rPr lang="es-ES" dirty="0"/>
              <a:t>;</a:t>
            </a:r>
          </a:p>
          <a:p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socket.recv</a:t>
            </a:r>
            <a:r>
              <a:rPr lang="es-ES" dirty="0"/>
              <a:t>(</a:t>
            </a:r>
            <a:r>
              <a:rPr lang="es-ES" dirty="0" err="1"/>
              <a:t>msg</a:t>
            </a:r>
            <a:r>
              <a:rPr lang="es-ES" dirty="0"/>
              <a:t>, </a:t>
            </a:r>
            <a:r>
              <a:rPr lang="es-ES" dirty="0" err="1"/>
              <a:t>zmq</a:t>
            </a:r>
            <a:r>
              <a:rPr lang="es-ES" dirty="0"/>
              <a:t>::</a:t>
            </a:r>
            <a:r>
              <a:rPr lang="es-ES" dirty="0" err="1"/>
              <a:t>recv_flags</a:t>
            </a:r>
            <a:r>
              <a:rPr lang="es-ES" dirty="0"/>
              <a:t>::</a:t>
            </a:r>
            <a:r>
              <a:rPr lang="es-ES" dirty="0" err="1"/>
              <a:t>dontwait</a:t>
            </a:r>
            <a:r>
              <a:rPr lang="es-ES" dirty="0"/>
              <a:t>)) {</a:t>
            </a:r>
          </a:p>
          <a:p>
            <a:r>
              <a:rPr lang="es-ES" dirty="0"/>
              <a:t>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"Recibido: " &lt;&lt; </a:t>
            </a:r>
            <a:r>
              <a:rPr lang="es-ES" dirty="0" err="1"/>
              <a:t>msg.to_string</a:t>
            </a:r>
            <a:r>
              <a:rPr lang="es-ES" dirty="0"/>
              <a:t>()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r>
              <a:rPr lang="es-ES" dirty="0"/>
              <a:t>} </a:t>
            </a:r>
            <a:r>
              <a:rPr lang="es-ES" dirty="0" err="1"/>
              <a:t>else</a:t>
            </a:r>
            <a:r>
              <a:rPr lang="es-ES" dirty="0"/>
              <a:t> {</a:t>
            </a:r>
          </a:p>
          <a:p>
            <a:r>
              <a:rPr lang="es-ES" dirty="0"/>
              <a:t>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"No hay mensaje disponible."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r>
              <a:rPr lang="es-ES" dirty="0"/>
              <a:t>}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7527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38771D-6072-F765-573C-3A340A048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Integración con microservicios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694E19-4360-AD5A-FE26-BD077944D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b="1" dirty="0"/>
              <a:t>Define el patrón de comunicación</a:t>
            </a:r>
            <a:r>
              <a:rPr lang="es-ES" dirty="0"/>
              <a:t>:</a:t>
            </a:r>
          </a:p>
          <a:p>
            <a:pPr lvl="1"/>
            <a:r>
              <a:rPr lang="es-ES" b="1" dirty="0"/>
              <a:t>REQ/REP </a:t>
            </a:r>
            <a:r>
              <a:rPr lang="es-ES" dirty="0"/>
              <a:t>(</a:t>
            </a:r>
            <a:r>
              <a:rPr lang="es-ES" dirty="0" err="1"/>
              <a:t>Request</a:t>
            </a:r>
            <a:r>
              <a:rPr lang="es-ES" dirty="0"/>
              <a:t>/</a:t>
            </a:r>
            <a:r>
              <a:rPr lang="es-ES" dirty="0" err="1"/>
              <a:t>Reply</a:t>
            </a:r>
            <a:r>
              <a:rPr lang="es-ES" dirty="0"/>
              <a:t>): para llamadas tipo cliente-servidor.</a:t>
            </a:r>
          </a:p>
          <a:p>
            <a:pPr lvl="1"/>
            <a:r>
              <a:rPr lang="es-ES" b="1" dirty="0"/>
              <a:t>PUB/SUB </a:t>
            </a:r>
            <a:r>
              <a:rPr lang="es-ES" dirty="0"/>
              <a:t>(</a:t>
            </a:r>
            <a:r>
              <a:rPr lang="es-ES" dirty="0" err="1"/>
              <a:t>Publish</a:t>
            </a:r>
            <a:r>
              <a:rPr lang="es-ES" dirty="0"/>
              <a:t>/Subscribe): para difusión de eventos.</a:t>
            </a:r>
          </a:p>
          <a:p>
            <a:pPr lvl="1"/>
            <a:r>
              <a:rPr lang="es-ES" b="1" dirty="0"/>
              <a:t>PUSH/PULL</a:t>
            </a:r>
            <a:r>
              <a:rPr lang="es-ES" dirty="0"/>
              <a:t>: para procesamiento en paralelo o distribución de tareas.</a:t>
            </a:r>
          </a:p>
          <a:p>
            <a:pPr lvl="1"/>
            <a:r>
              <a:rPr lang="es-ES" b="1" dirty="0"/>
              <a:t>ROUTER/DEALER</a:t>
            </a:r>
            <a:r>
              <a:rPr lang="es-ES" dirty="0"/>
              <a:t>: para sistemas más complejos con múltiples clientes y servidores.</a:t>
            </a:r>
          </a:p>
          <a:p>
            <a:endParaRPr lang="es-ES" dirty="0"/>
          </a:p>
          <a:p>
            <a:r>
              <a:rPr lang="es-ES" dirty="0"/>
              <a:t>Se pueden crear sockets en los microservicios y se conecta o vincula a una dirección.</a:t>
            </a:r>
          </a:p>
          <a:p>
            <a:pPr lvl="1"/>
            <a:r>
              <a:rPr lang="es-ES" dirty="0"/>
              <a:t>Un microservicio de autenticación puede usar REP para responder a solicitudes de </a:t>
            </a:r>
            <a:r>
              <a:rPr lang="es-ES" dirty="0" err="1"/>
              <a:t>login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Enviar y recibir mensajes</a:t>
            </a:r>
          </a:p>
          <a:p>
            <a:pPr lvl="1"/>
            <a:r>
              <a:rPr lang="es-ES" dirty="0"/>
              <a:t>Puede ser una cadena o una estructura en </a:t>
            </a:r>
            <a:r>
              <a:rPr lang="es-ES" dirty="0" err="1"/>
              <a:t>json</a:t>
            </a:r>
            <a:r>
              <a:rPr lang="es-ES" dirty="0"/>
              <a:t>.</a:t>
            </a:r>
          </a:p>
          <a:p>
            <a:pPr lvl="1"/>
            <a:r>
              <a:rPr lang="es-ES" dirty="0" err="1"/>
              <a:t>ZeroMQ</a:t>
            </a:r>
            <a:r>
              <a:rPr lang="es-ES" dirty="0"/>
              <a:t> gestiona la cola de mensajes y la reconexión</a:t>
            </a:r>
          </a:p>
          <a:p>
            <a:pPr lvl="1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0D77720-5C5D-B407-8E10-8081DFABB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16</a:t>
            </a:fld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92A876D-FED4-AAB2-8686-6F8F5A2989FC}"/>
              </a:ext>
            </a:extLst>
          </p:cNvPr>
          <p:cNvSpPr txBox="1"/>
          <p:nvPr/>
        </p:nvSpPr>
        <p:spPr>
          <a:xfrm>
            <a:off x="7786540" y="5109328"/>
            <a:ext cx="3545779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/>
              <a:t>Al crear el socket se indica el tipo:</a:t>
            </a:r>
          </a:p>
          <a:p>
            <a:r>
              <a:rPr lang="es-ES" dirty="0" err="1"/>
              <a:t>rep</a:t>
            </a:r>
            <a:r>
              <a:rPr lang="es-ES" dirty="0"/>
              <a:t>, </a:t>
            </a:r>
            <a:r>
              <a:rPr lang="es-ES" dirty="0" err="1"/>
              <a:t>req</a:t>
            </a:r>
            <a:r>
              <a:rPr lang="es-ES" dirty="0"/>
              <a:t>, </a:t>
            </a:r>
            <a:r>
              <a:rPr lang="es-ES" dirty="0" err="1"/>
              <a:t>pull</a:t>
            </a:r>
            <a:r>
              <a:rPr lang="es-ES" dirty="0"/>
              <a:t>, </a:t>
            </a:r>
            <a:r>
              <a:rPr lang="es-ES" dirty="0" err="1"/>
              <a:t>etc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7048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1E5874-D0F5-A971-3E22-F3278F584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Uso de </a:t>
            </a:r>
            <a:r>
              <a:rPr lang="es-ES" dirty="0" err="1"/>
              <a:t>ZeroMQ</a:t>
            </a:r>
            <a:r>
              <a:rPr lang="es-ES" dirty="0"/>
              <a:t> en microservicios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259F991-3E38-F8C3-000F-A447575C0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17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841D3D3-DFA9-E2C4-543E-34DA8C3FE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4" y="1539859"/>
            <a:ext cx="9661636" cy="466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709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377340-23DF-420D-0236-C18CFDCD9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Comunicación Asíncrona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CE5226-FE88-78CF-02A4-7D7C21F19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El </a:t>
            </a:r>
            <a:r>
              <a:rPr lang="es-ES" b="1" dirty="0"/>
              <a:t>emisor</a:t>
            </a:r>
            <a:r>
              <a:rPr lang="es-ES" dirty="0"/>
              <a:t> puede enviar mensajes sin esperar respuesta inmediata.</a:t>
            </a:r>
          </a:p>
          <a:p>
            <a:r>
              <a:rPr lang="es-ES" dirty="0"/>
              <a:t>El </a:t>
            </a:r>
            <a:r>
              <a:rPr lang="es-ES" b="1" dirty="0"/>
              <a:t>receptor</a:t>
            </a:r>
            <a:r>
              <a:rPr lang="es-ES" dirty="0"/>
              <a:t> puede procesar mensajes cuando esté listo, sin bloquear el flujo.</a:t>
            </a:r>
          </a:p>
          <a:p>
            <a:r>
              <a:rPr lang="es-ES" dirty="0" err="1"/>
              <a:t>ZeroMQ</a:t>
            </a:r>
            <a:r>
              <a:rPr lang="es-ES" dirty="0"/>
              <a:t> gestiona internamente las </a:t>
            </a:r>
            <a:r>
              <a:rPr lang="es-ES" b="1" dirty="0"/>
              <a:t>colas</a:t>
            </a:r>
            <a:r>
              <a:rPr lang="es-ES" dirty="0"/>
              <a:t>, </a:t>
            </a:r>
            <a:r>
              <a:rPr lang="es-ES" b="1" dirty="0"/>
              <a:t>buffers</a:t>
            </a:r>
            <a:r>
              <a:rPr lang="es-ES" dirty="0"/>
              <a:t> y </a:t>
            </a:r>
            <a:r>
              <a:rPr lang="es-ES" b="1" dirty="0"/>
              <a:t>reconexiones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Patrones:</a:t>
            </a:r>
          </a:p>
          <a:p>
            <a:pPr lvl="1"/>
            <a:r>
              <a:rPr lang="es-ES" dirty="0"/>
              <a:t>PUSH/PULL  		Distribuye tareas a múltiples </a:t>
            </a:r>
            <a:r>
              <a:rPr lang="es-ES" dirty="0" err="1"/>
              <a:t>workers</a:t>
            </a:r>
            <a:endParaRPr lang="es-ES" dirty="0"/>
          </a:p>
          <a:p>
            <a:pPr lvl="1"/>
            <a:r>
              <a:rPr lang="es-ES" dirty="0"/>
              <a:t>PUB/SUB			Difunde mensajes a múltiples suscriptores</a:t>
            </a:r>
          </a:p>
          <a:p>
            <a:pPr lvl="1"/>
            <a:r>
              <a:rPr lang="es-ES" dirty="0"/>
              <a:t>ROUTER/DEALER	Comunicación flexible entre múltiples clientes y 					servidores.</a:t>
            </a:r>
          </a:p>
          <a:p>
            <a:pPr lvl="1"/>
            <a:r>
              <a:rPr lang="es-ES" i="1" dirty="0">
                <a:solidFill>
                  <a:srgbClr val="FF0000"/>
                </a:solidFill>
              </a:rPr>
              <a:t>REQ/REP			Bloqueante (síncrono)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FBDC40C-F406-D688-2C61-28B4D34A6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3049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B95F55-F2A7-889B-CE43-D534A6055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41506"/>
          </a:xfrm>
        </p:spPr>
        <p:txBody>
          <a:bodyPr/>
          <a:lstStyle/>
          <a:p>
            <a:r>
              <a:rPr lang="es-ES" dirty="0"/>
              <a:t>Ejemplo </a:t>
            </a:r>
            <a:r>
              <a:rPr lang="es-ES" dirty="0" err="1"/>
              <a:t>Worker</a:t>
            </a:r>
            <a:r>
              <a:rPr lang="es-ES" dirty="0"/>
              <a:t> (PULL)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F822BE-474B-5A5D-5971-9465FB6AF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621" y="841506"/>
            <a:ext cx="11076494" cy="587996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ES" dirty="0"/>
              <a:t>#include &lt;zmq.hpp&gt;</a:t>
            </a:r>
          </a:p>
          <a:p>
            <a:pPr marL="0" indent="0">
              <a:buNone/>
            </a:pPr>
            <a:r>
              <a:rPr lang="es-ES" dirty="0"/>
              <a:t>#include &lt;</a:t>
            </a:r>
            <a:r>
              <a:rPr lang="es-ES" dirty="0" err="1"/>
              <a:t>string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#include &lt;iostream&gt;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main</a:t>
            </a:r>
            <a:r>
              <a:rPr lang="es-ES" dirty="0"/>
              <a:t>() {</a:t>
            </a:r>
          </a:p>
          <a:p>
            <a:pPr marL="0" indent="0">
              <a:buNone/>
            </a:pPr>
            <a:r>
              <a:rPr lang="fr-FR" dirty="0" err="1"/>
              <a:t>zmq</a:t>
            </a:r>
            <a:r>
              <a:rPr lang="fr-FR" dirty="0"/>
              <a:t>::</a:t>
            </a:r>
            <a:r>
              <a:rPr lang="fr-FR" dirty="0" err="1"/>
              <a:t>context_t</a:t>
            </a:r>
            <a:r>
              <a:rPr lang="fr-FR" dirty="0"/>
              <a:t> </a:t>
            </a:r>
            <a:r>
              <a:rPr lang="fr-FR" dirty="0" err="1"/>
              <a:t>contexto</a:t>
            </a:r>
            <a:r>
              <a:rPr lang="fr-FR" dirty="0"/>
              <a:t>(1);</a:t>
            </a:r>
          </a:p>
          <a:p>
            <a:pPr marL="0" indent="0">
              <a:buNone/>
            </a:pPr>
            <a:r>
              <a:rPr lang="es-ES" dirty="0" err="1"/>
              <a:t>zmq</a:t>
            </a:r>
            <a:r>
              <a:rPr lang="es-ES" dirty="0"/>
              <a:t>::</a:t>
            </a:r>
            <a:r>
              <a:rPr lang="es-ES" dirty="0" err="1"/>
              <a:t>socket_t</a:t>
            </a:r>
            <a:r>
              <a:rPr lang="es-ES" dirty="0"/>
              <a:t> receiver(contexto, </a:t>
            </a:r>
            <a:r>
              <a:rPr lang="es-ES" dirty="0" err="1"/>
              <a:t>zmq</a:t>
            </a:r>
            <a:r>
              <a:rPr lang="es-ES" dirty="0"/>
              <a:t>::</a:t>
            </a:r>
            <a:r>
              <a:rPr lang="es-ES" dirty="0" err="1"/>
              <a:t>socket_type</a:t>
            </a:r>
            <a:r>
              <a:rPr lang="es-ES" dirty="0"/>
              <a:t>::</a:t>
            </a:r>
            <a:r>
              <a:rPr lang="es-ES" b="1" dirty="0" err="1"/>
              <a:t>pull</a:t>
            </a:r>
            <a:r>
              <a:rPr lang="es-ES" dirty="0"/>
              <a:t>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"Preparado para recibir datos ... "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n-US" dirty="0" err="1"/>
              <a:t>receiver.connect</a:t>
            </a:r>
            <a:r>
              <a:rPr lang="en-US" dirty="0"/>
              <a:t>("</a:t>
            </a:r>
            <a:r>
              <a:rPr lang="en-US" dirty="0" err="1"/>
              <a:t>tcp</a:t>
            </a:r>
            <a:r>
              <a:rPr lang="en-US" dirty="0"/>
              <a:t>://localhost:5557");</a:t>
            </a:r>
          </a:p>
          <a:p>
            <a:pPr marL="0" indent="0">
              <a:buNone/>
            </a:pPr>
            <a:r>
              <a:rPr lang="es-ES" dirty="0" err="1"/>
              <a:t>while</a:t>
            </a:r>
            <a:r>
              <a:rPr lang="es-ES" dirty="0"/>
              <a:t> (true) {</a:t>
            </a:r>
          </a:p>
          <a:p>
            <a:pPr marL="0" indent="0">
              <a:buNone/>
            </a:pPr>
            <a:r>
              <a:rPr lang="es-ES" dirty="0" err="1"/>
              <a:t>zmq</a:t>
            </a:r>
            <a:r>
              <a:rPr lang="es-ES" dirty="0"/>
              <a:t>::</a:t>
            </a:r>
            <a:r>
              <a:rPr lang="es-ES" dirty="0" err="1"/>
              <a:t>message_t</a:t>
            </a:r>
            <a:r>
              <a:rPr lang="es-ES" dirty="0"/>
              <a:t> </a:t>
            </a:r>
            <a:r>
              <a:rPr lang="es-ES" dirty="0" err="1"/>
              <a:t>msg</a:t>
            </a:r>
            <a:r>
              <a:rPr lang="es-ES" dirty="0"/>
              <a:t>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receiver.recv</a:t>
            </a:r>
            <a:r>
              <a:rPr lang="es-ES" dirty="0"/>
              <a:t>(</a:t>
            </a:r>
            <a:r>
              <a:rPr lang="es-ES" dirty="0" err="1"/>
              <a:t>msg</a:t>
            </a:r>
            <a:r>
              <a:rPr lang="es-ES" dirty="0"/>
              <a:t>, </a:t>
            </a:r>
            <a:r>
              <a:rPr lang="es-ES" dirty="0" err="1"/>
              <a:t>zmq</a:t>
            </a:r>
            <a:r>
              <a:rPr lang="es-ES" dirty="0"/>
              <a:t>::</a:t>
            </a:r>
            <a:r>
              <a:rPr lang="es-ES" dirty="0" err="1"/>
              <a:t>recv_flags</a:t>
            </a:r>
            <a:r>
              <a:rPr lang="es-ES" dirty="0"/>
              <a:t>::</a:t>
            </a:r>
            <a:r>
              <a:rPr lang="es-ES" dirty="0" err="1"/>
              <a:t>none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"Procesando: " &lt;&lt; </a:t>
            </a:r>
            <a:r>
              <a:rPr lang="es-ES" dirty="0" err="1"/>
              <a:t>msg.to_string</a:t>
            </a:r>
            <a:r>
              <a:rPr lang="es-ES" dirty="0"/>
              <a:t>()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return</a:t>
            </a:r>
            <a:r>
              <a:rPr lang="es-ES" dirty="0"/>
              <a:t> 0;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9D1346A-6F2B-E460-6D14-D315B7900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3280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899A01-22B6-BAC0-F70B-5D48D6451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1EA9F3-D629-365E-AC4B-195F4AC45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 Implementación de patrones de mensajería: </a:t>
            </a:r>
          </a:p>
          <a:p>
            <a:pPr lvl="1"/>
            <a:r>
              <a:rPr lang="es-ES" dirty="0"/>
              <a:t>Uso de </a:t>
            </a:r>
            <a:r>
              <a:rPr lang="es-ES" dirty="0" err="1"/>
              <a:t>ZeroMQ</a:t>
            </a:r>
            <a:r>
              <a:rPr lang="es-ES" dirty="0"/>
              <a:t>, </a:t>
            </a:r>
            <a:r>
              <a:rPr lang="es-ES" dirty="0" err="1"/>
              <a:t>gRPC</a:t>
            </a:r>
            <a:r>
              <a:rPr lang="es-ES" dirty="0"/>
              <a:t> y </a:t>
            </a:r>
            <a:r>
              <a:rPr lang="es-ES" dirty="0" err="1"/>
              <a:t>RabbitMQ</a:t>
            </a:r>
            <a:r>
              <a:rPr lang="es-ES" dirty="0"/>
              <a:t> para comunicación asincrónica. </a:t>
            </a:r>
          </a:p>
          <a:p>
            <a:pPr lvl="1"/>
            <a:r>
              <a:rPr lang="es-ES" dirty="0"/>
              <a:t>Comparativa entre REST y </a:t>
            </a:r>
            <a:r>
              <a:rPr lang="es-ES" dirty="0" err="1"/>
              <a:t>gRPC</a:t>
            </a:r>
            <a:r>
              <a:rPr lang="es-ES" dirty="0"/>
              <a:t> en sistemas de alto rendimiento. </a:t>
            </a:r>
          </a:p>
          <a:p>
            <a:pPr lvl="1"/>
            <a:r>
              <a:rPr lang="es-ES" dirty="0"/>
              <a:t>Implementación de </a:t>
            </a:r>
            <a:r>
              <a:rPr lang="es-ES" dirty="0" err="1"/>
              <a:t>WebSockets</a:t>
            </a:r>
            <a:r>
              <a:rPr lang="es-ES" dirty="0"/>
              <a:t> para la comunicación en tiempo real. </a:t>
            </a:r>
          </a:p>
          <a:p>
            <a:endParaRPr lang="es-ES" dirty="0"/>
          </a:p>
          <a:p>
            <a:r>
              <a:rPr lang="es-ES" dirty="0"/>
              <a:t>Gestión de la concurrencia y el </a:t>
            </a:r>
            <a:r>
              <a:rPr lang="es-ES" dirty="0" err="1"/>
              <a:t>multithreading</a:t>
            </a:r>
            <a:r>
              <a:rPr lang="es-ES" dirty="0"/>
              <a:t>: </a:t>
            </a:r>
          </a:p>
          <a:p>
            <a:pPr lvl="1"/>
            <a:r>
              <a:rPr lang="es-ES" dirty="0"/>
              <a:t>Uso de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thread</a:t>
            </a:r>
            <a:r>
              <a:rPr lang="es-ES" dirty="0"/>
              <a:t> y 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 para manejar múltiples solicitudes. </a:t>
            </a:r>
          </a:p>
          <a:p>
            <a:pPr lvl="1"/>
            <a:r>
              <a:rPr lang="es-ES" dirty="0"/>
              <a:t>Estrategias de sincronización y control de acceso concurrente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39DDDE5-9B55-1375-6CCF-A7BB0A3A8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3066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BFDCA1-8BD4-F7D5-3832-59F3B03E9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505" y="0"/>
            <a:ext cx="10515600" cy="850933"/>
          </a:xfrm>
        </p:spPr>
        <p:txBody>
          <a:bodyPr/>
          <a:lstStyle/>
          <a:p>
            <a:r>
              <a:rPr lang="es-ES" dirty="0"/>
              <a:t>Ejemplo </a:t>
            </a:r>
            <a:r>
              <a:rPr lang="es-ES" dirty="0" err="1"/>
              <a:t>Dispatcher</a:t>
            </a:r>
            <a:r>
              <a:rPr lang="es-ES" dirty="0"/>
              <a:t> (PUSH)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152FE0-69BD-FBDB-2584-B932DDC9D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621" y="1055802"/>
            <a:ext cx="11067068" cy="556181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ES" dirty="0"/>
              <a:t>#include &lt;zmq.hpp&gt;</a:t>
            </a:r>
          </a:p>
          <a:p>
            <a:pPr marL="0" indent="0">
              <a:buNone/>
            </a:pPr>
            <a:r>
              <a:rPr lang="es-ES" dirty="0"/>
              <a:t>#include &lt;</a:t>
            </a:r>
            <a:r>
              <a:rPr lang="es-ES" dirty="0" err="1"/>
              <a:t>string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#include &lt;iostream&gt;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main</a:t>
            </a:r>
            <a:r>
              <a:rPr lang="es-ES" dirty="0"/>
              <a:t>() {</a:t>
            </a:r>
          </a:p>
          <a:p>
            <a:pPr marL="0" indent="0">
              <a:buNone/>
            </a:pPr>
            <a:r>
              <a:rPr lang="fr-FR" dirty="0" err="1"/>
              <a:t>zmq</a:t>
            </a:r>
            <a:r>
              <a:rPr lang="fr-FR" dirty="0"/>
              <a:t>::</a:t>
            </a:r>
            <a:r>
              <a:rPr lang="fr-FR" dirty="0" err="1"/>
              <a:t>context_t</a:t>
            </a:r>
            <a:r>
              <a:rPr lang="fr-FR" dirty="0"/>
              <a:t> </a:t>
            </a:r>
            <a:r>
              <a:rPr lang="fr-FR" dirty="0" err="1"/>
              <a:t>contexto</a:t>
            </a:r>
            <a:r>
              <a:rPr lang="fr-FR" dirty="0"/>
              <a:t>(1);</a:t>
            </a:r>
          </a:p>
          <a:p>
            <a:pPr marL="0" indent="0">
              <a:buNone/>
            </a:pPr>
            <a:r>
              <a:rPr lang="es-ES" dirty="0" err="1"/>
              <a:t>zmq</a:t>
            </a:r>
            <a:r>
              <a:rPr lang="es-ES" dirty="0"/>
              <a:t>::</a:t>
            </a:r>
            <a:r>
              <a:rPr lang="es-ES" dirty="0" err="1"/>
              <a:t>socket_t</a:t>
            </a:r>
            <a:r>
              <a:rPr lang="es-ES" dirty="0"/>
              <a:t> </a:t>
            </a:r>
            <a:r>
              <a:rPr lang="es-ES" dirty="0" err="1"/>
              <a:t>sender</a:t>
            </a:r>
            <a:r>
              <a:rPr lang="es-ES" dirty="0"/>
              <a:t>(contexto, </a:t>
            </a:r>
            <a:r>
              <a:rPr lang="es-ES" dirty="0" err="1"/>
              <a:t>zmq</a:t>
            </a:r>
            <a:r>
              <a:rPr lang="es-ES" dirty="0"/>
              <a:t>::</a:t>
            </a:r>
            <a:r>
              <a:rPr lang="es-ES" dirty="0" err="1"/>
              <a:t>socket_type</a:t>
            </a:r>
            <a:r>
              <a:rPr lang="es-ES" dirty="0"/>
              <a:t>::</a:t>
            </a:r>
            <a:r>
              <a:rPr lang="es-ES" b="1" dirty="0" err="1"/>
              <a:t>push</a:t>
            </a:r>
            <a:r>
              <a:rPr lang="es-ES" dirty="0"/>
              <a:t>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"Preparado para enviar tareas ... "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sender.bind</a:t>
            </a:r>
            <a:r>
              <a:rPr lang="es-ES" dirty="0"/>
              <a:t>("</a:t>
            </a:r>
            <a:r>
              <a:rPr lang="es-ES" dirty="0" err="1"/>
              <a:t>tcp</a:t>
            </a:r>
            <a:r>
              <a:rPr lang="es-ES" dirty="0"/>
              <a:t>://*:5557");</a:t>
            </a:r>
          </a:p>
          <a:p>
            <a:pPr marL="0" indent="0">
              <a:buNone/>
            </a:pPr>
            <a:r>
              <a:rPr lang="nn-NO" dirty="0"/>
              <a:t>for (int i = 0; i &lt; 10; i++) {</a:t>
            </a:r>
          </a:p>
          <a:p>
            <a:pPr marL="0" indent="0">
              <a:buNone/>
            </a:pPr>
            <a:r>
              <a:rPr lang="es-ES" dirty="0" err="1"/>
              <a:t>sender.send</a:t>
            </a:r>
            <a:r>
              <a:rPr lang="es-ES" dirty="0"/>
              <a:t>(</a:t>
            </a:r>
            <a:r>
              <a:rPr lang="es-ES" dirty="0" err="1"/>
              <a:t>zmq</a:t>
            </a:r>
            <a:r>
              <a:rPr lang="es-ES" dirty="0"/>
              <a:t>::buffer("Tarea: " +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to_string</a:t>
            </a:r>
            <a:r>
              <a:rPr lang="es-ES" dirty="0"/>
              <a:t>(i + 1)), </a:t>
            </a:r>
            <a:r>
              <a:rPr lang="es-ES" dirty="0" err="1"/>
              <a:t>zmq</a:t>
            </a:r>
            <a:r>
              <a:rPr lang="es-ES" dirty="0"/>
              <a:t>::</a:t>
            </a:r>
            <a:r>
              <a:rPr lang="es-ES" dirty="0" err="1"/>
              <a:t>send_flags</a:t>
            </a:r>
            <a:r>
              <a:rPr lang="es-ES" dirty="0"/>
              <a:t>::</a:t>
            </a:r>
            <a:r>
              <a:rPr lang="es-ES" dirty="0" err="1"/>
              <a:t>none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return</a:t>
            </a:r>
            <a:r>
              <a:rPr lang="es-ES" dirty="0"/>
              <a:t> 0;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F7EE4B2-7B91-E043-E4F8-3ADFE354C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5942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EA894-0272-1998-9237-C68E554C3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ROUTER / DEALER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C7762D-3D0D-9038-650B-DAF2DF55A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ROUTER</a:t>
            </a:r>
            <a:r>
              <a:rPr lang="es-ES" dirty="0"/>
              <a:t>: </a:t>
            </a:r>
          </a:p>
          <a:p>
            <a:pPr lvl="1"/>
            <a:r>
              <a:rPr lang="es-ES" dirty="0"/>
              <a:t>Actúa como un servidor inteligente que puede recibir mensajes de múltiples clientes y responder a cada uno individualmente. </a:t>
            </a:r>
          </a:p>
          <a:p>
            <a:pPr lvl="1"/>
            <a:r>
              <a:rPr lang="es-ES" dirty="0"/>
              <a:t>Mantiene el ID de cada cliente.</a:t>
            </a:r>
          </a:p>
          <a:p>
            <a:endParaRPr lang="es-ES" dirty="0"/>
          </a:p>
          <a:p>
            <a:r>
              <a:rPr lang="es-ES" b="1" dirty="0"/>
              <a:t>DEALER</a:t>
            </a:r>
            <a:r>
              <a:rPr lang="es-ES" dirty="0"/>
              <a:t>: </a:t>
            </a:r>
          </a:p>
          <a:p>
            <a:pPr lvl="1"/>
            <a:r>
              <a:rPr lang="es-ES" dirty="0"/>
              <a:t>Es un cliente avanzado que puede enviar mensajes sin esperar respuesta inmediata. </a:t>
            </a:r>
          </a:p>
          <a:p>
            <a:pPr lvl="1"/>
            <a:r>
              <a:rPr lang="es-ES" dirty="0"/>
              <a:t>Ideal para comunicación asíncrona.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7D3CAE-ABE3-3801-7706-3E392E19B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7947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1DE961-3E72-9C47-F754-735B01324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FF0000"/>
                </a:solidFill>
              </a:rPr>
              <a:t>Revisar:  leader</a:t>
            </a:r>
            <a:r>
              <a:rPr lang="es-ES" dirty="0"/>
              <a:t>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3AFF29-1B7B-B60A-555B-87CB0EFF1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zmq</a:t>
            </a:r>
            <a:r>
              <a:rPr lang="fr-FR" dirty="0"/>
              <a:t>::</a:t>
            </a:r>
            <a:r>
              <a:rPr lang="fr-FR" dirty="0" err="1"/>
              <a:t>context_t</a:t>
            </a:r>
            <a:r>
              <a:rPr lang="fr-FR" dirty="0"/>
              <a:t> </a:t>
            </a:r>
            <a:r>
              <a:rPr lang="fr-FR" dirty="0" err="1"/>
              <a:t>context</a:t>
            </a:r>
            <a:r>
              <a:rPr lang="fr-FR" dirty="0"/>
              <a:t>(1);</a:t>
            </a:r>
          </a:p>
          <a:p>
            <a:r>
              <a:rPr lang="en-US" dirty="0" err="1"/>
              <a:t>zmq</a:t>
            </a:r>
            <a:r>
              <a:rPr lang="en-US" dirty="0"/>
              <a:t>::</a:t>
            </a:r>
            <a:r>
              <a:rPr lang="en-US" dirty="0" err="1"/>
              <a:t>socket_t</a:t>
            </a:r>
            <a:r>
              <a:rPr lang="en-US" dirty="0"/>
              <a:t> dealer(context, </a:t>
            </a:r>
            <a:r>
              <a:rPr lang="en-US" dirty="0" err="1"/>
              <a:t>zmq</a:t>
            </a:r>
            <a:r>
              <a:rPr lang="en-US" dirty="0"/>
              <a:t>::</a:t>
            </a:r>
            <a:r>
              <a:rPr lang="en-US" dirty="0" err="1"/>
              <a:t>socket_type</a:t>
            </a:r>
            <a:r>
              <a:rPr lang="en-US" dirty="0"/>
              <a:t>::dealer);</a:t>
            </a:r>
          </a:p>
          <a:p>
            <a:r>
              <a:rPr lang="en-US" dirty="0"/>
              <a:t>std::</a:t>
            </a:r>
            <a:r>
              <a:rPr lang="en-US" dirty="0" err="1"/>
              <a:t>cout</a:t>
            </a:r>
            <a:r>
              <a:rPr lang="en-US" dirty="0"/>
              <a:t> &lt;&lt; "Dealer </a:t>
            </a:r>
            <a:r>
              <a:rPr lang="en-US" dirty="0" err="1"/>
              <a:t>preparado</a:t>
            </a:r>
            <a:r>
              <a:rPr lang="en-US" dirty="0"/>
              <a:t> ... " &lt;&lt; std::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 err="1"/>
              <a:t>dealer.</a:t>
            </a:r>
            <a:r>
              <a:rPr lang="en-US" b="1" dirty="0" err="1">
                <a:solidFill>
                  <a:srgbClr val="FF0000"/>
                </a:solidFill>
              </a:rPr>
              <a:t>set</a:t>
            </a:r>
            <a:r>
              <a:rPr lang="en-US" dirty="0"/>
              <a:t>(</a:t>
            </a:r>
            <a:r>
              <a:rPr lang="en-US" dirty="0" err="1"/>
              <a:t>zmq</a:t>
            </a:r>
            <a:r>
              <a:rPr lang="en-US" dirty="0"/>
              <a:t>::</a:t>
            </a:r>
            <a:r>
              <a:rPr lang="en-US" dirty="0" err="1"/>
              <a:t>sockopt</a:t>
            </a:r>
            <a:r>
              <a:rPr lang="en-US" dirty="0"/>
              <a:t>::</a:t>
            </a:r>
            <a:r>
              <a:rPr lang="en-US" b="1" dirty="0">
                <a:solidFill>
                  <a:srgbClr val="FF0000"/>
                </a:solidFill>
              </a:rPr>
              <a:t>identity</a:t>
            </a:r>
            <a:r>
              <a:rPr lang="en-US" dirty="0"/>
              <a:t>, "cliente1");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8C59AC6-32A0-C7E6-5665-2E32D8662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6316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E97F0DA-90E5-2C29-69E0-A92873EEFD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5781" y="1621983"/>
            <a:ext cx="9144000" cy="2387600"/>
          </a:xfrm>
        </p:spPr>
        <p:txBody>
          <a:bodyPr/>
          <a:lstStyle/>
          <a:p>
            <a:r>
              <a:rPr lang="es-ES" b="1" dirty="0" err="1"/>
              <a:t>gRPC</a:t>
            </a:r>
            <a:endParaRPr lang="es-ES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FA7F45C-21BB-60AD-6A32-AEB4ADF27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83536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99995-8239-603C-25C7-C34CC0979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gRPC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8A5254-7D51-5870-B200-23E68305C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Google Remote </a:t>
            </a:r>
            <a:r>
              <a:rPr lang="es-ES" b="1" dirty="0" err="1"/>
              <a:t>Procedore</a:t>
            </a:r>
            <a:r>
              <a:rPr lang="es-ES" b="1" dirty="0"/>
              <a:t> </a:t>
            </a:r>
            <a:r>
              <a:rPr lang="es-ES" b="1" dirty="0" err="1"/>
              <a:t>Call</a:t>
            </a:r>
            <a:endParaRPr lang="es-ES" b="1" dirty="0"/>
          </a:p>
          <a:p>
            <a:endParaRPr lang="es-ES" dirty="0"/>
          </a:p>
          <a:p>
            <a:r>
              <a:rPr lang="es-ES" dirty="0"/>
              <a:t>Es un </a:t>
            </a:r>
            <a:r>
              <a:rPr lang="es-ES" dirty="0" err="1"/>
              <a:t>framework</a:t>
            </a:r>
            <a:r>
              <a:rPr lang="es-ES" dirty="0"/>
              <a:t> de comunicación de alto rendimiento y código abierto que permite a aplicaciones intercambiar datos entre sí de forma eficiente, rápida y estructurada. </a:t>
            </a:r>
          </a:p>
          <a:p>
            <a:endParaRPr lang="es-ES" dirty="0"/>
          </a:p>
          <a:p>
            <a:r>
              <a:rPr lang="es-ES" dirty="0"/>
              <a:t>Fue desarrollado por Google y se basa en el protocolo </a:t>
            </a:r>
            <a:r>
              <a:rPr lang="es-ES" b="1" dirty="0"/>
              <a:t>HTTP/2</a:t>
            </a:r>
            <a:r>
              <a:rPr lang="es-ES" dirty="0"/>
              <a:t> y en </a:t>
            </a:r>
            <a:r>
              <a:rPr lang="es-ES" b="1" dirty="0" err="1"/>
              <a:t>Protocol</a:t>
            </a:r>
            <a:r>
              <a:rPr lang="es-ES" b="1" dirty="0"/>
              <a:t> Buffers (</a:t>
            </a:r>
            <a:r>
              <a:rPr lang="es-ES" b="1" dirty="0" err="1"/>
              <a:t>protobuf</a:t>
            </a:r>
            <a:r>
              <a:rPr lang="es-ES" b="1" dirty="0"/>
              <a:t>)</a:t>
            </a:r>
            <a:r>
              <a:rPr lang="es-ES" dirty="0"/>
              <a:t> para la serialización de datos.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7BBA65D-6FA0-2392-5136-064DB4211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09437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3B3607-DC6C-F196-F8B5-3D1859569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FB5E1A-3AD5-515D-8C6E-7E15AB5E8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b="1" dirty="0" err="1"/>
              <a:t>Streaming</a:t>
            </a:r>
            <a:r>
              <a:rPr lang="es-ES" b="1" dirty="0"/>
              <a:t> bidireccional</a:t>
            </a:r>
          </a:p>
          <a:p>
            <a:pPr lvl="1"/>
            <a:r>
              <a:rPr lang="es-ES" dirty="0" err="1"/>
              <a:t>gRPC</a:t>
            </a:r>
            <a:r>
              <a:rPr lang="es-ES" dirty="0"/>
              <a:t> permite:</a:t>
            </a:r>
          </a:p>
          <a:p>
            <a:pPr lvl="1"/>
            <a:r>
              <a:rPr lang="es-ES" b="1" dirty="0" err="1"/>
              <a:t>Streaming</a:t>
            </a:r>
            <a:r>
              <a:rPr lang="es-ES" b="1" dirty="0"/>
              <a:t> del servidor</a:t>
            </a:r>
            <a:r>
              <a:rPr lang="es-ES" dirty="0"/>
              <a:t>: el servidor envía múltiples respuestas.</a:t>
            </a:r>
          </a:p>
          <a:p>
            <a:pPr lvl="1"/>
            <a:r>
              <a:rPr lang="es-ES" b="1" dirty="0" err="1"/>
              <a:t>Streaming</a:t>
            </a:r>
            <a:r>
              <a:rPr lang="es-ES" b="1" dirty="0"/>
              <a:t> del cliente</a:t>
            </a:r>
            <a:r>
              <a:rPr lang="es-ES" dirty="0"/>
              <a:t>: el cliente envía múltiples peticiones.</a:t>
            </a:r>
          </a:p>
          <a:p>
            <a:pPr lvl="1"/>
            <a:r>
              <a:rPr lang="es-ES" b="1" dirty="0" err="1"/>
              <a:t>Streaming</a:t>
            </a:r>
            <a:r>
              <a:rPr lang="es-ES" b="1" dirty="0"/>
              <a:t> bidireccional</a:t>
            </a:r>
            <a:r>
              <a:rPr lang="es-ES" dirty="0"/>
              <a:t>: ambos envían y reciben datos en tiempo real.</a:t>
            </a:r>
          </a:p>
          <a:p>
            <a:pPr lvl="1"/>
            <a:r>
              <a:rPr lang="es-ES" dirty="0"/>
              <a:t>Ideal para chats, </a:t>
            </a:r>
            <a:r>
              <a:rPr lang="es-ES" dirty="0" err="1"/>
              <a:t>dashboards</a:t>
            </a:r>
            <a:r>
              <a:rPr lang="es-ES" dirty="0"/>
              <a:t> en vivo, sensores, etc.</a:t>
            </a:r>
          </a:p>
          <a:p>
            <a:pPr lvl="1"/>
            <a:endParaRPr lang="es-ES" dirty="0"/>
          </a:p>
          <a:p>
            <a:r>
              <a:rPr lang="es-ES" b="1" dirty="0"/>
              <a:t>Interoperabilidad entre lenguajes</a:t>
            </a:r>
          </a:p>
          <a:p>
            <a:pPr lvl="1"/>
            <a:r>
              <a:rPr lang="es-ES" dirty="0"/>
              <a:t>Puedes tener:</a:t>
            </a:r>
          </a:p>
          <a:p>
            <a:pPr lvl="1"/>
            <a:r>
              <a:rPr lang="es-ES" dirty="0"/>
              <a:t>Un servidor en C++</a:t>
            </a:r>
          </a:p>
          <a:p>
            <a:pPr lvl="1"/>
            <a:r>
              <a:rPr lang="es-ES" dirty="0"/>
              <a:t>Un cliente en Python, </a:t>
            </a:r>
            <a:r>
              <a:rPr lang="es-ES" dirty="0" err="1"/>
              <a:t>Go</a:t>
            </a:r>
            <a:r>
              <a:rPr lang="es-ES" dirty="0"/>
              <a:t>, JavaScript, etc.</a:t>
            </a:r>
          </a:p>
          <a:p>
            <a:pPr lvl="1"/>
            <a:r>
              <a:rPr lang="es-ES" dirty="0"/>
              <a:t>Todo gracias a que comparten el mismo .proto.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9EEB66B-2DE3-A4FC-01F2-1F312B18F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E1BB-460B-4A9F-ACDF-EB7DF9C59385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3394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A3E706-0A7C-B940-D9B7-CDB2441FB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gRPC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9A8355-575B-1905-DD8B-C05BFD536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Permite definir </a:t>
            </a:r>
            <a:r>
              <a:rPr lang="es-ES" b="1" dirty="0"/>
              <a:t>servicios</a:t>
            </a:r>
            <a:r>
              <a:rPr lang="es-ES" dirty="0"/>
              <a:t> y sus métodos usando archivos </a:t>
            </a:r>
            <a:r>
              <a:rPr lang="es-ES" b="1" dirty="0"/>
              <a:t>.proto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Genera automáticamente el código cliente y servidor en múltiples lenguajes (C++, </a:t>
            </a:r>
            <a:r>
              <a:rPr lang="es-ES" dirty="0" err="1"/>
              <a:t>Go</a:t>
            </a:r>
            <a:r>
              <a:rPr lang="es-ES" dirty="0"/>
              <a:t>, Java, Python, etc.).</a:t>
            </a:r>
          </a:p>
          <a:p>
            <a:endParaRPr lang="es-ES" dirty="0"/>
          </a:p>
          <a:p>
            <a:r>
              <a:rPr lang="es-ES" dirty="0"/>
              <a:t>Usa </a:t>
            </a:r>
            <a:r>
              <a:rPr lang="es-ES" b="1" dirty="0"/>
              <a:t>llamadas a procedimientos remotos (RPC)</a:t>
            </a:r>
            <a:r>
              <a:rPr lang="es-ES" dirty="0"/>
              <a:t> para que una aplicación pueda ejecutar funciones en otra como si fueran locales.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19BF1C2-6EE3-A28F-4901-B2B83B2BC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06711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2A4EEC-680A-00CE-D83F-95469F5CD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gRPC</a:t>
            </a:r>
            <a:r>
              <a:rPr lang="es-ES" dirty="0"/>
              <a:t>: Ventajas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F5CD64-921A-BA5E-9783-419F2AD56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8804"/>
          </a:xfrm>
        </p:spPr>
        <p:txBody>
          <a:bodyPr>
            <a:normAutofit fontScale="92500" lnSpcReduction="10000"/>
          </a:bodyPr>
          <a:lstStyle/>
          <a:p>
            <a:r>
              <a:rPr lang="es-ES" b="1" dirty="0"/>
              <a:t>Comunicación eficiente</a:t>
            </a:r>
          </a:p>
          <a:p>
            <a:pPr lvl="1"/>
            <a:r>
              <a:rPr lang="es-ES" dirty="0"/>
              <a:t>Usa </a:t>
            </a:r>
            <a:r>
              <a:rPr lang="es-ES" b="1" dirty="0"/>
              <a:t>HTTP/2</a:t>
            </a:r>
            <a:r>
              <a:rPr lang="es-ES" dirty="0"/>
              <a:t>, lo que permite multiplexación de conexiones, compresión de cabeceras y </a:t>
            </a:r>
            <a:r>
              <a:rPr lang="es-ES" dirty="0" err="1"/>
              <a:t>streaming</a:t>
            </a:r>
            <a:r>
              <a:rPr lang="es-ES" dirty="0"/>
              <a:t> bidireccional.</a:t>
            </a:r>
          </a:p>
          <a:p>
            <a:pPr lvl="1"/>
            <a:endParaRPr lang="es-ES" dirty="0"/>
          </a:p>
          <a:p>
            <a:r>
              <a:rPr lang="es-ES" b="1" dirty="0"/>
              <a:t>Serialización rápida</a:t>
            </a:r>
          </a:p>
          <a:p>
            <a:pPr lvl="1"/>
            <a:r>
              <a:rPr lang="es-ES" dirty="0"/>
              <a:t>Utiliza </a:t>
            </a:r>
            <a:r>
              <a:rPr lang="es-ES" b="1" dirty="0" err="1"/>
              <a:t>Protocol</a:t>
            </a:r>
            <a:r>
              <a:rPr lang="es-ES" b="1" dirty="0"/>
              <a:t> Buffers</a:t>
            </a:r>
            <a:r>
              <a:rPr lang="es-ES" dirty="0"/>
              <a:t>, que son más compactos y rápidos que JSON o XML.</a:t>
            </a:r>
          </a:p>
          <a:p>
            <a:pPr lvl="1"/>
            <a:endParaRPr lang="es-ES" dirty="0"/>
          </a:p>
          <a:p>
            <a:r>
              <a:rPr lang="es-ES" b="1" dirty="0"/>
              <a:t>Multilenguaje</a:t>
            </a:r>
          </a:p>
          <a:p>
            <a:pPr lvl="1"/>
            <a:r>
              <a:rPr lang="es-ES" dirty="0"/>
              <a:t>Compatible con muchos lenguajes: ideal para arquitecturas de microservicios heterogéneas.</a:t>
            </a:r>
          </a:p>
          <a:p>
            <a:pPr lvl="1"/>
            <a:endParaRPr lang="es-ES" dirty="0"/>
          </a:p>
          <a:p>
            <a:r>
              <a:rPr lang="es-ES" b="1" dirty="0"/>
              <a:t>Seguridad</a:t>
            </a:r>
          </a:p>
          <a:p>
            <a:pPr lvl="1"/>
            <a:r>
              <a:rPr lang="es-ES" dirty="0"/>
              <a:t>Soporta </a:t>
            </a:r>
            <a:r>
              <a:rPr lang="es-ES" b="1" dirty="0"/>
              <a:t>TLS</a:t>
            </a:r>
            <a:r>
              <a:rPr lang="es-ES" dirty="0"/>
              <a:t> para cifrado de extremo a extremo.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0BFF2A4-1B30-0BF1-A194-09E1534B1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0259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A5CE5A-E476-9D67-80A2-5927CB08D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Casos de uso típicos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9A23869-BB49-6B8B-67A1-8986EC591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28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582D39E-EA6F-2F38-6CE1-9CA475EB6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9277"/>
            <a:ext cx="10596992" cy="386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8808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2F198B-8A2A-F304-EA25-5DCBD6A32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DA2BC9-2AE5-DFBD-E179-7FF6556C3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Se instala con el gestor de paquetes: </a:t>
            </a:r>
            <a:r>
              <a:rPr lang="es-ES" dirty="0" err="1"/>
              <a:t>vcpkg</a:t>
            </a:r>
            <a:endParaRPr lang="es-ES" dirty="0"/>
          </a:p>
          <a:p>
            <a:endParaRPr lang="es-ES" dirty="0"/>
          </a:p>
          <a:p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install</a:t>
            </a:r>
            <a:r>
              <a:rPr lang="es-ES" dirty="0"/>
              <a:t> </a:t>
            </a:r>
            <a:r>
              <a:rPr lang="es-ES" dirty="0" err="1"/>
              <a:t>grpc</a:t>
            </a:r>
            <a:endParaRPr lang="es-ES" dirty="0"/>
          </a:p>
          <a:p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integrate</a:t>
            </a:r>
            <a:r>
              <a:rPr lang="es-ES" dirty="0"/>
              <a:t> </a:t>
            </a:r>
            <a:r>
              <a:rPr lang="es-ES" dirty="0" err="1"/>
              <a:t>install</a:t>
            </a:r>
            <a:endParaRPr lang="es-ES" dirty="0"/>
          </a:p>
          <a:p>
            <a:endParaRPr lang="es-ES" dirty="0"/>
          </a:p>
          <a:p>
            <a:r>
              <a:rPr lang="es-ES" dirty="0"/>
              <a:t>Visual Studio debería de reconocer:</a:t>
            </a:r>
          </a:p>
          <a:p>
            <a:pPr marL="457200" lvl="1" indent="0">
              <a:buNone/>
            </a:pPr>
            <a:r>
              <a:rPr lang="es-ES" dirty="0"/>
              <a:t>#include &lt;</a:t>
            </a:r>
            <a:r>
              <a:rPr lang="es-ES" dirty="0" err="1"/>
              <a:t>grpcpp</a:t>
            </a:r>
            <a:r>
              <a:rPr lang="es-ES" dirty="0"/>
              <a:t>/</a:t>
            </a:r>
            <a:r>
              <a:rPr lang="es-ES" dirty="0" err="1"/>
              <a:t>grpcpp.h</a:t>
            </a:r>
            <a:r>
              <a:rPr lang="es-ES" dirty="0"/>
              <a:t>&gt;</a:t>
            </a:r>
          </a:p>
          <a:p>
            <a:pPr marL="457200" lvl="1" indent="0">
              <a:buNone/>
            </a:pPr>
            <a:r>
              <a:rPr lang="es-ES" dirty="0"/>
              <a:t>#include &lt;</a:t>
            </a:r>
            <a:r>
              <a:rPr lang="es-ES" dirty="0" err="1"/>
              <a:t>grpcpp</a:t>
            </a:r>
            <a:r>
              <a:rPr lang="es-ES" dirty="0"/>
              <a:t>/</a:t>
            </a:r>
            <a:r>
              <a:rPr lang="es-ES" dirty="0" err="1"/>
              <a:t>server.h</a:t>
            </a:r>
            <a:r>
              <a:rPr lang="es-ES" dirty="0"/>
              <a:t>&gt;</a:t>
            </a:r>
          </a:p>
          <a:p>
            <a:pPr marL="457200" lvl="1" indent="0">
              <a:buNone/>
            </a:pPr>
            <a:r>
              <a:rPr lang="es-ES" dirty="0"/>
              <a:t>#include &lt;</a:t>
            </a:r>
            <a:r>
              <a:rPr lang="es-ES" dirty="0" err="1"/>
              <a:t>grpcpp</a:t>
            </a:r>
            <a:r>
              <a:rPr lang="es-ES" dirty="0"/>
              <a:t>/</a:t>
            </a:r>
            <a:r>
              <a:rPr lang="es-ES" dirty="0" err="1"/>
              <a:t>server_builder.h</a:t>
            </a:r>
            <a:r>
              <a:rPr lang="es-ES" dirty="0"/>
              <a:t>&gt;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E388E0B-B44E-698F-D66A-DB88F8ABB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1950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2DA52CC-C8F7-526B-231A-FE4F80753A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/>
              <a:t>Patrones de mensajería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DDC4BE28-D891-96FD-9198-DFE55F0539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95593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490130-ED8D-8BDA-DF8C-47D86A52E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F9F323-A2B1-2FC8-881D-285A1F170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la compilación de archivos .proto</a:t>
            </a:r>
          </a:p>
          <a:p>
            <a:endParaRPr lang="es-ES" dirty="0"/>
          </a:p>
          <a:p>
            <a:r>
              <a:rPr lang="es-ES" dirty="0"/>
              <a:t>Necesitamos instalar:</a:t>
            </a:r>
          </a:p>
          <a:p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r>
              <a:rPr lang="es-ES" b="1" dirty="0"/>
              <a:t> </a:t>
            </a:r>
            <a:r>
              <a:rPr lang="es-ES" b="1" dirty="0" err="1"/>
              <a:t>protobuf</a:t>
            </a:r>
            <a:endParaRPr lang="es-ES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A661C8C-F6B4-C0C9-2408-D8233ECA1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38176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71DF12-A400-0EF6-1B7C-1D94BB6CC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¿Cómo se usa?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82F300-F06B-71FF-E972-217E2E1E8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servicio se define en un archivo </a:t>
            </a:r>
            <a:r>
              <a:rPr lang="es-ES" b="1" dirty="0"/>
              <a:t>.proto</a:t>
            </a:r>
          </a:p>
          <a:p>
            <a:pPr marL="457200" lvl="1" indent="0">
              <a:buNone/>
            </a:pPr>
            <a:r>
              <a:rPr lang="es-ES" dirty="0" err="1"/>
              <a:t>service</a:t>
            </a:r>
            <a:r>
              <a:rPr lang="es-ES" dirty="0"/>
              <a:t> Saludo {</a:t>
            </a:r>
          </a:p>
          <a:p>
            <a:pPr marL="457200" lvl="1" indent="0">
              <a:buNone/>
            </a:pPr>
            <a:r>
              <a:rPr lang="es-ES" dirty="0"/>
              <a:t>  </a:t>
            </a:r>
            <a:r>
              <a:rPr lang="es-ES" dirty="0" err="1"/>
              <a:t>rpc</a:t>
            </a:r>
            <a:r>
              <a:rPr lang="es-ES" dirty="0"/>
              <a:t> </a:t>
            </a:r>
            <a:r>
              <a:rPr lang="es-ES" dirty="0" err="1"/>
              <a:t>DiHola</a:t>
            </a:r>
            <a:r>
              <a:rPr lang="es-ES" dirty="0"/>
              <a:t> (Mensaje) </a:t>
            </a:r>
            <a:r>
              <a:rPr lang="es-ES" dirty="0" err="1"/>
              <a:t>returns</a:t>
            </a:r>
            <a:r>
              <a:rPr lang="es-ES" dirty="0"/>
              <a:t> (Respuesta);</a:t>
            </a:r>
          </a:p>
          <a:p>
            <a:pPr marL="457200" lvl="1" indent="0">
              <a:buNone/>
            </a:pPr>
            <a:r>
              <a:rPr lang="es-ES" dirty="0"/>
              <a:t>}</a:t>
            </a:r>
          </a:p>
          <a:p>
            <a:endParaRPr lang="es-ES" dirty="0"/>
          </a:p>
          <a:p>
            <a:r>
              <a:rPr lang="es-ES" dirty="0"/>
              <a:t>Se compila con </a:t>
            </a:r>
            <a:r>
              <a:rPr lang="es-ES" b="1" dirty="0" err="1"/>
              <a:t>protoc</a:t>
            </a:r>
            <a:endParaRPr lang="es-ES" b="1" dirty="0"/>
          </a:p>
          <a:p>
            <a:endParaRPr lang="es-ES" dirty="0"/>
          </a:p>
          <a:p>
            <a:r>
              <a:rPr lang="es-ES" dirty="0"/>
              <a:t>Implementar el servidor y el cliente en el lenguaje elegido.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CA6418-CB64-CE50-4A3B-195414009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10333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038240-AC73-4ECF-459D-D30F6D87F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1D0612-8A1B-F1FA-4B82-124EC7749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93AC00D-5D0B-84DE-56EE-BFBC99D57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53041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58955EC8-607A-0265-3227-2536AB2FC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904" y="1537142"/>
            <a:ext cx="9144000" cy="2387600"/>
          </a:xfrm>
        </p:spPr>
        <p:txBody>
          <a:bodyPr/>
          <a:lstStyle/>
          <a:p>
            <a:r>
              <a:rPr lang="es-ES" b="1" dirty="0" err="1"/>
              <a:t>RabbitMQ</a:t>
            </a:r>
            <a:endParaRPr lang="es-ES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FFB9765-1745-CB7B-3317-D0332CA36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5519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53AF6-F019-BE83-5BAF-2C4D5DFC4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RabbitMQ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BC0AC6-62B3-12C9-19B1-4ED234F6B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/>
              <a:t>RabbitMQ</a:t>
            </a:r>
            <a:r>
              <a:rPr lang="es-ES" dirty="0"/>
              <a:t> es un sistema de </a:t>
            </a:r>
            <a:r>
              <a:rPr lang="es-ES" b="1" dirty="0"/>
              <a:t>mensajería intermedia (</a:t>
            </a:r>
            <a:r>
              <a:rPr lang="es-ES" b="1" dirty="0" err="1"/>
              <a:t>message</a:t>
            </a:r>
            <a:r>
              <a:rPr lang="es-ES" b="1" dirty="0"/>
              <a:t> </a:t>
            </a:r>
            <a:r>
              <a:rPr lang="es-ES" b="1" dirty="0" err="1"/>
              <a:t>broker</a:t>
            </a:r>
            <a:r>
              <a:rPr lang="es-ES" b="1" dirty="0"/>
              <a:t>)</a:t>
            </a:r>
            <a:r>
              <a:rPr lang="es-ES" dirty="0"/>
              <a:t> que permite a diferentes aplicaciones comunicarse entre sí de forma </a:t>
            </a:r>
            <a:r>
              <a:rPr lang="es-ES" b="1" dirty="0"/>
              <a:t>asíncrona, confiable y escalable</a:t>
            </a:r>
            <a:r>
              <a:rPr lang="es-ES" dirty="0"/>
              <a:t>. </a:t>
            </a:r>
          </a:p>
          <a:p>
            <a:endParaRPr lang="es-ES" dirty="0"/>
          </a:p>
          <a:p>
            <a:r>
              <a:rPr lang="es-ES" dirty="0"/>
              <a:t>Funciona como un </a:t>
            </a:r>
            <a:r>
              <a:rPr lang="es-ES" b="1" dirty="0"/>
              <a:t>intermediario</a:t>
            </a:r>
            <a:r>
              <a:rPr lang="es-ES" dirty="0"/>
              <a:t> que recibe mensajes de un productor (emisor) y los entrega a uno o varios consumidores (receptores), siguiendo distintos patrones de distribución.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98FBFEE-4C3C-329C-3791-2F35C48C2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27908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6BAD8-8FA8-BE36-3373-01F46C7CB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RabbitMQ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D7EDEF-76B2-BF02-8C4D-DF920FD5D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b="1" dirty="0"/>
              <a:t>Desacoplar servicios</a:t>
            </a:r>
            <a:r>
              <a:rPr lang="es-ES" dirty="0"/>
              <a:t>: los emisores no necesitan saber quién consume los mensajes.</a:t>
            </a:r>
          </a:p>
          <a:p>
            <a:endParaRPr lang="es-ES" dirty="0"/>
          </a:p>
          <a:p>
            <a:r>
              <a:rPr lang="es-ES" b="1" dirty="0"/>
              <a:t>Distribuir carga</a:t>
            </a:r>
            <a:r>
              <a:rPr lang="es-ES" dirty="0"/>
              <a:t>: balancea el trabajo entre múltiples consumidores.</a:t>
            </a:r>
          </a:p>
          <a:p>
            <a:endParaRPr lang="es-ES" dirty="0"/>
          </a:p>
          <a:p>
            <a:r>
              <a:rPr lang="es-ES" b="1" dirty="0"/>
              <a:t>Persistencia</a:t>
            </a:r>
            <a:r>
              <a:rPr lang="es-ES" dirty="0"/>
              <a:t>: puede almacenar mensajes hasta que sean entregados.</a:t>
            </a:r>
          </a:p>
          <a:p>
            <a:endParaRPr lang="es-ES" dirty="0"/>
          </a:p>
          <a:p>
            <a:r>
              <a:rPr lang="es-ES" b="1" dirty="0"/>
              <a:t>Escalabilidad</a:t>
            </a:r>
            <a:r>
              <a:rPr lang="es-ES" dirty="0"/>
              <a:t>: permite añadir más productores o consumidores sin cambiar la lógica del sistema.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EA8A245-6CD0-B7B3-5F42-2FB46FD6A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75164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F408D-3687-E7DE-84AA-B1B6D43EB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RabbitMQ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EB6E90-F733-9B9D-C130-2BB4BF285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3600" dirty="0" err="1"/>
              <a:t>RabbitMQ</a:t>
            </a:r>
            <a:r>
              <a:rPr lang="es-ES" sz="3600" dirty="0"/>
              <a:t> se basa en el protocolo </a:t>
            </a:r>
            <a:r>
              <a:rPr lang="es-ES" sz="3600" b="1" dirty="0"/>
              <a:t>AMQP (</a:t>
            </a:r>
            <a:r>
              <a:rPr lang="es-ES" sz="3600" b="1" dirty="0" err="1"/>
              <a:t>Advanced</a:t>
            </a:r>
            <a:r>
              <a:rPr lang="es-ES" sz="3600" b="1" dirty="0"/>
              <a:t> </a:t>
            </a:r>
            <a:r>
              <a:rPr lang="es-ES" sz="3600" b="1" dirty="0" err="1"/>
              <a:t>Message</a:t>
            </a:r>
            <a:r>
              <a:rPr lang="es-ES" sz="3600" b="1" dirty="0"/>
              <a:t> </a:t>
            </a:r>
            <a:r>
              <a:rPr lang="es-ES" sz="3600" b="1" dirty="0" err="1"/>
              <a:t>Queuing</a:t>
            </a:r>
            <a:r>
              <a:rPr lang="es-ES" sz="3600" b="1" dirty="0"/>
              <a:t> </a:t>
            </a:r>
            <a:r>
              <a:rPr lang="es-ES" sz="3600" b="1" dirty="0" err="1"/>
              <a:t>Protocol</a:t>
            </a:r>
            <a:r>
              <a:rPr lang="es-ES" sz="3600" b="1" dirty="0"/>
              <a:t>)</a:t>
            </a:r>
            <a:r>
              <a:rPr lang="es-ES" sz="3600" dirty="0"/>
              <a:t> y utiliza tres componentes clave:</a:t>
            </a:r>
          </a:p>
          <a:p>
            <a:pPr lvl="1"/>
            <a:r>
              <a:rPr lang="es-ES" sz="3600" b="1" dirty="0"/>
              <a:t>Producer</a:t>
            </a:r>
            <a:r>
              <a:rPr lang="es-ES" sz="3600" dirty="0"/>
              <a:t>: envía mensajes.</a:t>
            </a:r>
          </a:p>
          <a:p>
            <a:pPr lvl="1"/>
            <a:r>
              <a:rPr lang="es-ES" sz="3600" b="1" dirty="0"/>
              <a:t>Exchange</a:t>
            </a:r>
            <a:r>
              <a:rPr lang="es-ES" sz="3600" dirty="0"/>
              <a:t>: decide cómo enrutar los mensajes.</a:t>
            </a:r>
          </a:p>
          <a:p>
            <a:pPr lvl="1"/>
            <a:r>
              <a:rPr lang="es-ES" sz="3600" b="1" dirty="0" err="1"/>
              <a:t>Queue</a:t>
            </a:r>
            <a:r>
              <a:rPr lang="es-ES" sz="3600" dirty="0"/>
              <a:t>: almacena los mensajes hasta que un consumidor los procesa.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6B085F7-8E59-1D47-CA1E-7C6EAF795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7378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A99830-18EF-FEF2-9673-252E5DC29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Patrones de Uso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41393C1-B90A-9767-3E3B-ED54A7BD2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37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92511CA-BC0E-3BF7-0CD7-7942F2B2F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3115"/>
            <a:ext cx="10524497" cy="389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4534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93DE5-42A4-B440-2309-E946CF2A6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Casos de Uso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C6F9D77-F9D2-CAAC-1A5F-4118386BD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38</a:t>
            </a:fld>
            <a:endParaRPr lang="es-ES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0EEDFD2-0E14-6215-265C-925293887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Procesamiento de tareas en segundo plano (ej. generación de </a:t>
            </a:r>
            <a:r>
              <a:rPr lang="es-ES" dirty="0" err="1"/>
              <a:t>PDFs</a:t>
            </a:r>
            <a:r>
              <a:rPr lang="es-ES" dirty="0"/>
              <a:t>, envío de correos).</a:t>
            </a:r>
          </a:p>
          <a:p>
            <a:endParaRPr lang="es-ES" dirty="0"/>
          </a:p>
          <a:p>
            <a:r>
              <a:rPr lang="es-ES" dirty="0"/>
              <a:t>Comunicación entre microservicios.</a:t>
            </a:r>
          </a:p>
          <a:p>
            <a:endParaRPr lang="es-ES" dirty="0"/>
          </a:p>
          <a:p>
            <a:r>
              <a:rPr lang="es-ES" dirty="0"/>
              <a:t>Sistemas de monitoreo y </a:t>
            </a:r>
            <a:r>
              <a:rPr lang="es-ES" dirty="0" err="1"/>
              <a:t>logging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Integración entre sistemas heterogéneos (Java, Python, C++, etc.).</a:t>
            </a:r>
          </a:p>
          <a:p>
            <a:endParaRPr lang="es-ES" dirty="0"/>
          </a:p>
          <a:p>
            <a:r>
              <a:rPr lang="es-ES" dirty="0"/>
              <a:t>Control de flujo en sistemas embebidos o </a:t>
            </a:r>
            <a:r>
              <a:rPr lang="es-ES" dirty="0" err="1"/>
              <a:t>IoT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80541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973CB9-F803-AD1D-E3FD-60E3C299B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Lenguajes que soportan </a:t>
            </a:r>
            <a:r>
              <a:rPr lang="es-ES" dirty="0" err="1"/>
              <a:t>RabbitMQ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1FC026-6FDB-0A83-2B67-7B1AD8BA2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7680"/>
          </a:xfrm>
        </p:spPr>
        <p:txBody>
          <a:bodyPr>
            <a:normAutofit fontScale="77500" lnSpcReduction="20000"/>
          </a:bodyPr>
          <a:lstStyle/>
          <a:p>
            <a:r>
              <a:rPr lang="es-ES" dirty="0" err="1"/>
              <a:t>RabbitMQ</a:t>
            </a:r>
            <a:r>
              <a:rPr lang="es-ES" dirty="0"/>
              <a:t> tiene clientes oficiales y comunitarios para:</a:t>
            </a:r>
          </a:p>
          <a:p>
            <a:endParaRPr lang="es-ES" dirty="0"/>
          </a:p>
          <a:p>
            <a:r>
              <a:rPr lang="es-ES" dirty="0"/>
              <a:t>C++</a:t>
            </a:r>
          </a:p>
          <a:p>
            <a:endParaRPr lang="es-ES" dirty="0"/>
          </a:p>
          <a:p>
            <a:r>
              <a:rPr lang="es-ES" dirty="0"/>
              <a:t>Python</a:t>
            </a:r>
          </a:p>
          <a:p>
            <a:endParaRPr lang="es-ES" dirty="0"/>
          </a:p>
          <a:p>
            <a:r>
              <a:rPr lang="es-ES" dirty="0"/>
              <a:t>Java</a:t>
            </a:r>
          </a:p>
          <a:p>
            <a:endParaRPr lang="es-ES" dirty="0"/>
          </a:p>
          <a:p>
            <a:r>
              <a:rPr lang="es-ES" dirty="0" err="1"/>
              <a:t>Go</a:t>
            </a:r>
            <a:endParaRPr lang="es-ES" dirty="0"/>
          </a:p>
          <a:p>
            <a:endParaRPr lang="es-ES" dirty="0"/>
          </a:p>
          <a:p>
            <a:r>
              <a:rPr lang="es-ES" dirty="0"/>
              <a:t>Node.js</a:t>
            </a:r>
          </a:p>
          <a:p>
            <a:endParaRPr lang="es-ES" dirty="0"/>
          </a:p>
          <a:p>
            <a:r>
              <a:rPr lang="es-ES" dirty="0" err="1"/>
              <a:t>Rust</a:t>
            </a:r>
            <a:r>
              <a:rPr lang="es-ES" dirty="0"/>
              <a:t>, entre otros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557E34-1B55-3104-7823-97AAEEF81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39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055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4E7DAD-7EE5-525B-F903-0AE71B79D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Comunicación asincrónica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A41564-385D-FDE0-7BC0-0A24BA12A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ZeroMQ</a:t>
            </a:r>
            <a:endParaRPr lang="es-ES" dirty="0"/>
          </a:p>
          <a:p>
            <a:r>
              <a:rPr lang="es-ES" dirty="0" err="1"/>
              <a:t>gRPC</a:t>
            </a:r>
            <a:endParaRPr lang="es-ES" dirty="0"/>
          </a:p>
          <a:p>
            <a:r>
              <a:rPr lang="es-ES" dirty="0" err="1"/>
              <a:t>RabbitMQ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0AB7FA0-DAF3-903B-C7F0-658A7B796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15505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25143A-87F6-BFB7-8D57-1C8007089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444" y="136525"/>
            <a:ext cx="10515600" cy="539015"/>
          </a:xfrm>
        </p:spPr>
        <p:txBody>
          <a:bodyPr>
            <a:normAutofit fontScale="90000"/>
          </a:bodyPr>
          <a:lstStyle/>
          <a:p>
            <a:r>
              <a:rPr lang="es-ES" dirty="0"/>
              <a:t>Instalación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277710-5BEE-F7E3-1BA5-3D21A7E61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261" y="885524"/>
            <a:ext cx="10949539" cy="5291439"/>
          </a:xfrm>
        </p:spPr>
        <p:txBody>
          <a:bodyPr>
            <a:normAutofit fontScale="92500"/>
          </a:bodyPr>
          <a:lstStyle/>
          <a:p>
            <a:r>
              <a:rPr lang="es-ES" dirty="0"/>
              <a:t>A diferencia de </a:t>
            </a:r>
            <a:r>
              <a:rPr lang="es-ES" dirty="0" err="1"/>
              <a:t>ZeroMQ</a:t>
            </a:r>
            <a:r>
              <a:rPr lang="es-ES" dirty="0"/>
              <a:t> y </a:t>
            </a:r>
            <a:r>
              <a:rPr lang="es-ES" dirty="0" err="1"/>
              <a:t>gRPC</a:t>
            </a:r>
            <a:r>
              <a:rPr lang="es-ES" dirty="0"/>
              <a:t>, </a:t>
            </a:r>
            <a:r>
              <a:rPr lang="es-ES" dirty="0" err="1"/>
              <a:t>RabbitMQ</a:t>
            </a:r>
            <a:r>
              <a:rPr lang="es-ES" dirty="0"/>
              <a:t> no es una librería, es un servidor de mensajería.</a:t>
            </a:r>
          </a:p>
          <a:p>
            <a:endParaRPr lang="es-ES" dirty="0"/>
          </a:p>
          <a:p>
            <a:r>
              <a:rPr lang="es-ES" dirty="0"/>
              <a:t>Con </a:t>
            </a:r>
            <a:r>
              <a:rPr lang="es-ES" dirty="0" err="1"/>
              <a:t>vcpkg</a:t>
            </a:r>
            <a:r>
              <a:rPr lang="es-ES" dirty="0"/>
              <a:t> se pueden instalar librerías cliente compatibles con </a:t>
            </a:r>
            <a:r>
              <a:rPr lang="es-ES" dirty="0" err="1"/>
              <a:t>RabbitMQ</a:t>
            </a:r>
            <a:endParaRPr lang="es-ES" dirty="0"/>
          </a:p>
          <a:p>
            <a:endParaRPr lang="es-ES" dirty="0"/>
          </a:p>
          <a:p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install</a:t>
            </a:r>
            <a:r>
              <a:rPr lang="es-ES" dirty="0"/>
              <a:t> </a:t>
            </a:r>
            <a:r>
              <a:rPr lang="es-ES" dirty="0" err="1"/>
              <a:t>simpleamqpclient</a:t>
            </a:r>
            <a:endParaRPr lang="es-ES" dirty="0"/>
          </a:p>
          <a:p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r>
              <a:rPr lang="es-ES" b="1" dirty="0"/>
              <a:t> </a:t>
            </a:r>
            <a:r>
              <a:rPr lang="es-ES" b="1" dirty="0" err="1"/>
              <a:t>librabbitmq</a:t>
            </a:r>
            <a:r>
              <a:rPr lang="es-ES" b="1" dirty="0"/>
              <a:t> (librería oficial) </a:t>
            </a:r>
            <a:r>
              <a:rPr lang="es-ES" b="1" dirty="0">
                <a:sym typeface="Wingdings" panose="05000000000000000000" pitchFamily="2" charset="2"/>
              </a:rPr>
              <a:t></a:t>
            </a:r>
            <a:endParaRPr lang="es-ES" b="1" dirty="0"/>
          </a:p>
          <a:p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integrate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endParaRPr lang="es-ES" b="1" dirty="0"/>
          </a:p>
          <a:p>
            <a:pPr lvl="1"/>
            <a:r>
              <a:rPr lang="es-ES" dirty="0"/>
              <a:t>Depende de </a:t>
            </a:r>
            <a:r>
              <a:rPr lang="es-ES" dirty="0" err="1"/>
              <a:t>Boost</a:t>
            </a:r>
            <a:r>
              <a:rPr lang="es-ES" dirty="0"/>
              <a:t> y </a:t>
            </a:r>
            <a:r>
              <a:rPr lang="es-ES" dirty="0" err="1"/>
              <a:t>rabbitmq</a:t>
            </a:r>
            <a:r>
              <a:rPr lang="es-ES" dirty="0"/>
              <a:t>-c pero el gestor </a:t>
            </a:r>
            <a:r>
              <a:rPr lang="es-ES" dirty="0" err="1"/>
              <a:t>vcpkg</a:t>
            </a:r>
            <a:r>
              <a:rPr lang="es-ES" dirty="0"/>
              <a:t> ya instala las dependencias.</a:t>
            </a:r>
          </a:p>
          <a:p>
            <a:pPr lvl="1"/>
            <a:r>
              <a:rPr lang="es-ES" dirty="0"/>
              <a:t>Se puede instalar en Docker.</a:t>
            </a:r>
          </a:p>
          <a:p>
            <a:pPr lvl="1"/>
            <a:endParaRPr lang="es-ES" dirty="0"/>
          </a:p>
          <a:p>
            <a:pPr lvl="1"/>
            <a:r>
              <a:rPr lang="es-ES" b="1" dirty="0"/>
              <a:t>#include &lt;</a:t>
            </a:r>
            <a:r>
              <a:rPr lang="es-ES" b="1" dirty="0" err="1"/>
              <a:t>SimpleAmqpClient</a:t>
            </a:r>
            <a:r>
              <a:rPr lang="es-ES" b="1" dirty="0"/>
              <a:t>/</a:t>
            </a:r>
            <a:r>
              <a:rPr lang="es-ES" b="1" dirty="0" err="1"/>
              <a:t>SimpleAmqpClient.h</a:t>
            </a:r>
            <a:r>
              <a:rPr lang="es-ES" b="1" dirty="0"/>
              <a:t>&gt;</a:t>
            </a:r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60FB69C-8644-34D8-8943-BFD7460CD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40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14089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D3E84A3-8E2C-6F8E-7E56-D149EB927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515" y="1122363"/>
            <a:ext cx="11136429" cy="2387600"/>
          </a:xfrm>
        </p:spPr>
        <p:txBody>
          <a:bodyPr/>
          <a:lstStyle/>
          <a:p>
            <a:r>
              <a:rPr lang="es-ES" b="1" dirty="0"/>
              <a:t>Comparativa entre REST y </a:t>
            </a:r>
            <a:r>
              <a:rPr lang="es-ES" b="1" dirty="0" err="1"/>
              <a:t>gRPC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1979421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A4EC0F-87B2-1F35-3ECA-F8CD919B3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Comparativa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C3CC3A-6E52-79B4-EC66-83102EF00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Son dos enfoques típicos para la comunicación entre servicios, especialmente en arquitecturas distribuidas y microservicios: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1B569E6-B305-A072-5F5B-9D24A8205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42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30928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DC8CFCD-8C24-9F89-6E9C-79E5D294F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43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59DDFA6-C7FA-86AC-FD3E-D9465F17F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33" y="136525"/>
            <a:ext cx="8525267" cy="658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2142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14957C-BC87-9467-97EF-D71BA0B60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A57ADE-E4E9-1C92-880F-E7D06F9A4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9118" cy="4667250"/>
          </a:xfrm>
        </p:spPr>
        <p:txBody>
          <a:bodyPr/>
          <a:lstStyle/>
          <a:p>
            <a:r>
              <a:rPr lang="es-ES" b="1" dirty="0"/>
              <a:t>Ideal para:</a:t>
            </a:r>
            <a:endParaRPr lang="es-ES" dirty="0"/>
          </a:p>
          <a:p>
            <a:pPr lvl="1"/>
            <a:r>
              <a:rPr lang="es-ES" dirty="0" err="1"/>
              <a:t>APIs</a:t>
            </a:r>
            <a:r>
              <a:rPr lang="es-ES" dirty="0"/>
              <a:t> públicas o abiertas.</a:t>
            </a:r>
          </a:p>
          <a:p>
            <a:pPr lvl="1"/>
            <a:r>
              <a:rPr lang="es-ES" dirty="0"/>
              <a:t>Aplicaciones web y móviles.</a:t>
            </a:r>
          </a:p>
          <a:p>
            <a:pPr lvl="1"/>
            <a:r>
              <a:rPr lang="es-ES" dirty="0"/>
              <a:t>Sistemas donde la compatibilidad con navegadores es clave.</a:t>
            </a:r>
          </a:p>
          <a:p>
            <a:endParaRPr lang="es-ES" b="1" dirty="0"/>
          </a:p>
          <a:p>
            <a:r>
              <a:rPr lang="es-ES" b="1" dirty="0"/>
              <a:t>Evítalo si:</a:t>
            </a:r>
            <a:endParaRPr lang="es-ES" dirty="0"/>
          </a:p>
          <a:p>
            <a:pPr lvl="1"/>
            <a:r>
              <a:rPr lang="es-ES" dirty="0"/>
              <a:t>Necesitas rendimiento extremo o </a:t>
            </a:r>
            <a:r>
              <a:rPr lang="es-ES" dirty="0" err="1"/>
              <a:t>streaming</a:t>
            </a:r>
            <a:r>
              <a:rPr lang="es-ES" dirty="0"/>
              <a:t> bidireccional.</a:t>
            </a:r>
          </a:p>
          <a:p>
            <a:pPr lvl="1"/>
            <a:r>
              <a:rPr lang="es-ES" dirty="0"/>
              <a:t>Quieres evitar la sobrecarga de JSON en servicios internos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8D7D8B7-1552-FCB7-9FA6-0758C146B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44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23847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776E7A-D640-4CAB-4FB3-D639328D0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gRPC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2E6E73-6A9E-06E0-AF8A-DE79B8C4C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Ideal para:</a:t>
            </a:r>
            <a:endParaRPr lang="es-ES" dirty="0"/>
          </a:p>
          <a:p>
            <a:pPr lvl="1"/>
            <a:r>
              <a:rPr lang="es-ES" dirty="0"/>
              <a:t>Comunicación entre microservicios </a:t>
            </a:r>
            <a:r>
              <a:rPr lang="es-ES" dirty="0" err="1"/>
              <a:t>backend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Sistemas embebidos, telecomunicaciones, alto rendimiento.</a:t>
            </a:r>
          </a:p>
          <a:p>
            <a:pPr lvl="1"/>
            <a:r>
              <a:rPr lang="es-ES" dirty="0" err="1"/>
              <a:t>Streaming</a:t>
            </a:r>
            <a:r>
              <a:rPr lang="es-ES" dirty="0"/>
              <a:t> de datos en tiempo real (</a:t>
            </a:r>
            <a:r>
              <a:rPr lang="es-ES" dirty="0" err="1"/>
              <a:t>IoT</a:t>
            </a:r>
            <a:r>
              <a:rPr lang="es-ES" dirty="0"/>
              <a:t>, juegos, ML).</a:t>
            </a:r>
          </a:p>
          <a:p>
            <a:pPr lvl="1"/>
            <a:endParaRPr lang="es-ES" dirty="0"/>
          </a:p>
          <a:p>
            <a:r>
              <a:rPr lang="es-ES" b="1" dirty="0"/>
              <a:t> Evítalo si:</a:t>
            </a:r>
            <a:endParaRPr lang="es-ES" dirty="0"/>
          </a:p>
          <a:p>
            <a:pPr lvl="1"/>
            <a:r>
              <a:rPr lang="es-ES" dirty="0"/>
              <a:t>Tu cliente es un navegador (</a:t>
            </a:r>
            <a:r>
              <a:rPr lang="es-ES" dirty="0" err="1"/>
              <a:t>gRPC</a:t>
            </a:r>
            <a:r>
              <a:rPr lang="es-ES" dirty="0"/>
              <a:t> no funciona directamente en ellos).</a:t>
            </a:r>
          </a:p>
          <a:p>
            <a:pPr lvl="1"/>
            <a:r>
              <a:rPr lang="es-ES" dirty="0"/>
              <a:t>No quieres depender de herramientas como </a:t>
            </a:r>
            <a:r>
              <a:rPr lang="es-ES" dirty="0" err="1"/>
              <a:t>protoc</a:t>
            </a:r>
            <a:r>
              <a:rPr lang="es-ES" dirty="0"/>
              <a:t> para generar código.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632BC35-6F9B-241F-EA8F-BF840458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45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29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1E5728-E6AC-8FF3-6BC0-E5FAB6112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Uso por sectores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78F07356-BC22-BDD9-21BE-D0E0A8A28B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1210112"/>
              </p:ext>
            </p:extLst>
          </p:nvPr>
        </p:nvGraphicFramePr>
        <p:xfrm>
          <a:off x="838200" y="1825625"/>
          <a:ext cx="1051559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11504165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53537886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980960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gRPC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629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Web pública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Limitado en navegadores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226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Microservicios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Más eficiente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661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Sistemas Embebidos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Pesado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Ligero y rápido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49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Telecomunicaciones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Streaming</a:t>
                      </a:r>
                      <a:r>
                        <a:rPr lang="es-ES" dirty="0"/>
                        <a:t>, binario, eficiente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IA / 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Para </a:t>
                      </a:r>
                      <a:r>
                        <a:rPr lang="es-ES" dirty="0" err="1"/>
                        <a:t>Dashboards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Para inferencia distribuida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86704"/>
                  </a:ext>
                </a:extLst>
              </a:tr>
            </a:tbl>
          </a:graphicData>
        </a:graphic>
      </p:graphicFrame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905C5AC-5827-D2DC-F820-DE5F6E788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46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69696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4875AC-6A10-7BE7-5069-1666A548E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Implementación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0A9409-4EA4-DAAF-3F07-B84A584BE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/>
              <a:t>gRPC</a:t>
            </a:r>
            <a:r>
              <a:rPr lang="es-ES" b="1" dirty="0"/>
              <a:t> no usa directamente los verbos HTTP como POST, GET, PUT o DELETE.</a:t>
            </a:r>
            <a:r>
              <a:rPr lang="es-ES" dirty="0"/>
              <a:t> </a:t>
            </a:r>
          </a:p>
          <a:p>
            <a:endParaRPr lang="es-ES" b="1" dirty="0"/>
          </a:p>
          <a:p>
            <a:r>
              <a:rPr lang="es-ES" b="1" dirty="0"/>
              <a:t>Se puede modelar esas operaciones típicas de un microservicio</a:t>
            </a:r>
            <a:r>
              <a:rPr lang="es-ES" dirty="0"/>
              <a:t> en C++ usando </a:t>
            </a:r>
            <a:r>
              <a:rPr lang="es-ES" dirty="0" err="1"/>
              <a:t>gRPC</a:t>
            </a:r>
            <a:r>
              <a:rPr lang="es-ES" dirty="0"/>
              <a:t>, pero con un enfoque diferente.</a:t>
            </a:r>
          </a:p>
          <a:p>
            <a:pPr lvl="1"/>
            <a:r>
              <a:rPr lang="es-ES" dirty="0"/>
              <a:t>Hay que diseñar un fichero .proto que sea equivalente a REST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034DAC8-ED28-B45C-1E87-511CF775D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47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66245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996EA3-F209-A9FE-984E-287B5D9A3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.proto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644C62-497F-72FF-AC25-56106F2DC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884" y="1825625"/>
            <a:ext cx="11016916" cy="4351338"/>
          </a:xfrm>
        </p:spPr>
        <p:txBody>
          <a:bodyPr/>
          <a:lstStyle/>
          <a:p>
            <a:pPr marL="0" indent="0">
              <a:buNone/>
            </a:pPr>
            <a:r>
              <a:rPr lang="es-ES" dirty="0" err="1"/>
              <a:t>service</a:t>
            </a:r>
            <a:r>
              <a:rPr lang="es-ES" dirty="0"/>
              <a:t> </a:t>
            </a:r>
            <a:r>
              <a:rPr lang="es-ES" dirty="0" err="1"/>
              <a:t>ProductoService</a:t>
            </a:r>
            <a:r>
              <a:rPr lang="es-ES" dirty="0"/>
              <a:t> {</a:t>
            </a:r>
          </a:p>
          <a:p>
            <a:pPr marL="457200" lvl="1" indent="0">
              <a:buNone/>
            </a:pPr>
            <a:r>
              <a:rPr lang="es-ES" dirty="0"/>
              <a:t>  </a:t>
            </a:r>
            <a:r>
              <a:rPr lang="es-ES" dirty="0" err="1"/>
              <a:t>rpc</a:t>
            </a:r>
            <a:r>
              <a:rPr lang="es-ES" dirty="0"/>
              <a:t> </a:t>
            </a:r>
            <a:r>
              <a:rPr lang="es-ES" dirty="0" err="1"/>
              <a:t>CrearProducto</a:t>
            </a:r>
            <a:r>
              <a:rPr lang="es-ES" dirty="0"/>
              <a:t> (Producto) </a:t>
            </a:r>
            <a:r>
              <a:rPr lang="es-ES" dirty="0" err="1"/>
              <a:t>returns</a:t>
            </a:r>
            <a:r>
              <a:rPr lang="es-ES" dirty="0"/>
              <a:t> (Respuesta);       // POST</a:t>
            </a:r>
          </a:p>
          <a:p>
            <a:pPr marL="457200" lvl="1" indent="0">
              <a:buNone/>
            </a:pPr>
            <a:r>
              <a:rPr lang="es-ES" dirty="0"/>
              <a:t>  </a:t>
            </a:r>
            <a:r>
              <a:rPr lang="es-ES" dirty="0" err="1"/>
              <a:t>rpc</a:t>
            </a:r>
            <a:r>
              <a:rPr lang="es-ES" dirty="0"/>
              <a:t> </a:t>
            </a:r>
            <a:r>
              <a:rPr lang="es-ES" dirty="0" err="1"/>
              <a:t>ObtenerProducto</a:t>
            </a:r>
            <a:r>
              <a:rPr lang="es-ES" dirty="0"/>
              <a:t> (</a:t>
            </a:r>
            <a:r>
              <a:rPr lang="es-ES" dirty="0" err="1"/>
              <a:t>ProductoID</a:t>
            </a:r>
            <a:r>
              <a:rPr lang="es-ES" dirty="0"/>
              <a:t>) </a:t>
            </a:r>
            <a:r>
              <a:rPr lang="es-ES" dirty="0" err="1"/>
              <a:t>returns</a:t>
            </a:r>
            <a:r>
              <a:rPr lang="es-ES" dirty="0"/>
              <a:t> (Producto);     // GET</a:t>
            </a:r>
          </a:p>
          <a:p>
            <a:pPr marL="457200" lvl="1" indent="0">
              <a:buNone/>
            </a:pPr>
            <a:r>
              <a:rPr lang="es-ES" dirty="0"/>
              <a:t>  </a:t>
            </a:r>
            <a:r>
              <a:rPr lang="es-ES" dirty="0" err="1"/>
              <a:t>rpc</a:t>
            </a:r>
            <a:r>
              <a:rPr lang="es-ES" dirty="0"/>
              <a:t> </a:t>
            </a:r>
            <a:r>
              <a:rPr lang="es-ES" dirty="0" err="1"/>
              <a:t>ActualizarProducto</a:t>
            </a:r>
            <a:r>
              <a:rPr lang="es-ES" dirty="0"/>
              <a:t> (Producto) </a:t>
            </a:r>
            <a:r>
              <a:rPr lang="es-ES" dirty="0" err="1"/>
              <a:t>returns</a:t>
            </a:r>
            <a:r>
              <a:rPr lang="es-ES" dirty="0"/>
              <a:t> (Respuesta);   // PUT</a:t>
            </a:r>
          </a:p>
          <a:p>
            <a:pPr marL="457200" lvl="1" indent="0">
              <a:buNone/>
            </a:pPr>
            <a:r>
              <a:rPr lang="es-ES" dirty="0"/>
              <a:t>  </a:t>
            </a:r>
            <a:r>
              <a:rPr lang="es-ES" dirty="0" err="1"/>
              <a:t>rpc</a:t>
            </a:r>
            <a:r>
              <a:rPr lang="es-ES" dirty="0"/>
              <a:t> </a:t>
            </a:r>
            <a:r>
              <a:rPr lang="es-ES" dirty="0" err="1"/>
              <a:t>EliminarProducto</a:t>
            </a:r>
            <a:r>
              <a:rPr lang="es-ES" dirty="0"/>
              <a:t> (</a:t>
            </a:r>
            <a:r>
              <a:rPr lang="es-ES" dirty="0" err="1"/>
              <a:t>ProductoID</a:t>
            </a:r>
            <a:r>
              <a:rPr lang="es-ES" dirty="0"/>
              <a:t>) </a:t>
            </a:r>
            <a:r>
              <a:rPr lang="es-ES" dirty="0" err="1"/>
              <a:t>returns</a:t>
            </a:r>
            <a:r>
              <a:rPr lang="es-ES" dirty="0"/>
              <a:t> (Respuesta);   // DELETE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5587D4F-67C3-9551-E8D3-6DCC4D3CB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48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8345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6D3499-AB57-8C15-4374-8405C3F1C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Peticiones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9885B4C-F830-2E90-4343-079B9319C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49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165A11A-74F5-2716-AFD5-DE4144491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864" y="1947069"/>
            <a:ext cx="10323484" cy="318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222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EC02D90-0844-6FB6-E96B-BFB5A04604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31411"/>
            <a:ext cx="9144000" cy="2387600"/>
          </a:xfrm>
        </p:spPr>
        <p:txBody>
          <a:bodyPr/>
          <a:lstStyle/>
          <a:p>
            <a:r>
              <a:rPr lang="es-ES" b="1" dirty="0" err="1"/>
              <a:t>ZeroMQ</a:t>
            </a:r>
            <a:endParaRPr lang="es-ES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9F9DF08-AF44-6A7C-E92C-1F0C1C979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22180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F48470-E843-22E9-3C73-2D3A6B897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Compilar fichero .proto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040C21-D633-F6C0-6017-D939D31A5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Al compilar se generan clases C++ con métodos virtuales para su implementación: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ProductoServiceImpl</a:t>
            </a:r>
            <a:r>
              <a:rPr lang="es-ES" dirty="0"/>
              <a:t> final : </a:t>
            </a:r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ProductoService</a:t>
            </a:r>
            <a:r>
              <a:rPr lang="es-ES" dirty="0"/>
              <a:t>::</a:t>
            </a:r>
            <a:r>
              <a:rPr lang="es-ES" dirty="0" err="1"/>
              <a:t>Service</a:t>
            </a:r>
            <a:r>
              <a:rPr lang="es-ES" dirty="0"/>
              <a:t> {</a:t>
            </a:r>
          </a:p>
          <a:p>
            <a:pPr marL="0" indent="0">
              <a:buNone/>
            </a:pPr>
            <a:r>
              <a:rPr lang="es-ES" dirty="0"/>
              <a:t>  </a:t>
            </a:r>
            <a:r>
              <a:rPr lang="es-ES" dirty="0" err="1"/>
              <a:t>grpc</a:t>
            </a:r>
            <a:r>
              <a:rPr lang="es-ES" dirty="0"/>
              <a:t>::Status </a:t>
            </a:r>
            <a:r>
              <a:rPr lang="es-ES" dirty="0" err="1"/>
              <a:t>CrearProducto</a:t>
            </a:r>
            <a:r>
              <a:rPr lang="es-ES" dirty="0"/>
              <a:t>(</a:t>
            </a:r>
            <a:r>
              <a:rPr lang="es-ES" dirty="0" err="1"/>
              <a:t>grpc</a:t>
            </a:r>
            <a:r>
              <a:rPr lang="es-ES" dirty="0"/>
              <a:t>::</a:t>
            </a:r>
            <a:r>
              <a:rPr lang="es-ES" dirty="0" err="1"/>
              <a:t>ServerContext</a:t>
            </a:r>
            <a:r>
              <a:rPr lang="es-ES" dirty="0"/>
              <a:t>* </a:t>
            </a:r>
            <a:r>
              <a:rPr lang="es-ES" dirty="0" err="1"/>
              <a:t>context</a:t>
            </a:r>
            <a:r>
              <a:rPr lang="es-ES" dirty="0"/>
              <a:t>,</a:t>
            </a:r>
          </a:p>
          <a:p>
            <a:pPr marL="0" indent="0">
              <a:buNone/>
            </a:pPr>
            <a:r>
              <a:rPr lang="es-ES" dirty="0"/>
              <a:t>                             </a:t>
            </a:r>
            <a:r>
              <a:rPr lang="es-ES" dirty="0" err="1"/>
              <a:t>const</a:t>
            </a:r>
            <a:r>
              <a:rPr lang="es-ES" dirty="0"/>
              <a:t> Producto* </a:t>
            </a:r>
            <a:r>
              <a:rPr lang="es-ES" dirty="0" err="1"/>
              <a:t>request</a:t>
            </a:r>
            <a:r>
              <a:rPr lang="es-ES" dirty="0"/>
              <a:t>,</a:t>
            </a:r>
          </a:p>
          <a:p>
            <a:pPr marL="0" indent="0">
              <a:buNone/>
            </a:pPr>
            <a:r>
              <a:rPr lang="es-ES" dirty="0"/>
              <a:t>                             Respuesta* response) </a:t>
            </a:r>
            <a:r>
              <a:rPr lang="es-ES" dirty="0" err="1"/>
              <a:t>override</a:t>
            </a:r>
            <a:r>
              <a:rPr lang="es-ES" dirty="0"/>
              <a:t> {</a:t>
            </a:r>
          </a:p>
          <a:p>
            <a:pPr marL="0" indent="0">
              <a:buNone/>
            </a:pPr>
            <a:r>
              <a:rPr lang="es-ES" dirty="0"/>
              <a:t>    // lógica de creación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return</a:t>
            </a:r>
            <a:r>
              <a:rPr lang="es-ES" dirty="0"/>
              <a:t> </a:t>
            </a:r>
            <a:r>
              <a:rPr lang="es-ES" dirty="0" err="1"/>
              <a:t>grpc</a:t>
            </a:r>
            <a:r>
              <a:rPr lang="es-ES" dirty="0"/>
              <a:t>::Status::OK;</a:t>
            </a:r>
          </a:p>
          <a:p>
            <a:pPr marL="0" indent="0">
              <a:buNone/>
            </a:pPr>
            <a:r>
              <a:rPr lang="es-ES" dirty="0"/>
              <a:t>  }</a:t>
            </a:r>
          </a:p>
          <a:p>
            <a:pPr marL="0" indent="0">
              <a:buNone/>
            </a:pPr>
            <a:r>
              <a:rPr lang="es-ES" dirty="0"/>
              <a:t>};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E44944B-0DE6-19DB-C237-267E6CE2D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50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32750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920317-DC17-B5C3-6548-753FB82DC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Ventajas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56FDD2-D7E5-5101-A285-05A4B7E28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Tipado fuerte y validación automática.</a:t>
            </a:r>
          </a:p>
          <a:p>
            <a:r>
              <a:rPr lang="es-ES" dirty="0"/>
              <a:t>Comunicación binaria, más rápida que JSON.</a:t>
            </a:r>
          </a:p>
          <a:p>
            <a:r>
              <a:rPr lang="es-ES" dirty="0" err="1"/>
              <a:t>Streaming</a:t>
            </a:r>
            <a:r>
              <a:rPr lang="es-ES" dirty="0"/>
              <a:t> bidireccional si lo necesitas.</a:t>
            </a:r>
          </a:p>
          <a:p>
            <a:r>
              <a:rPr lang="es-ES" dirty="0"/>
              <a:t>Generación automática de cliente y servidor.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6D6C323-9633-1443-A8D8-DF3312A45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51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6133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3CB2609-F7B9-F324-B17A-676094D30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0879" y="1621984"/>
            <a:ext cx="9144000" cy="2387600"/>
          </a:xfrm>
        </p:spPr>
        <p:txBody>
          <a:bodyPr/>
          <a:lstStyle/>
          <a:p>
            <a:r>
              <a:rPr lang="es-ES" b="1" dirty="0" err="1"/>
              <a:t>WebSockets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2088252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37EF4D-D598-4671-C08D-4A66ADBFE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WebSockets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0EE8C7-9B0C-A806-4B52-AC3A0BC03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Dentro de la librería </a:t>
            </a:r>
            <a:r>
              <a:rPr lang="es-ES" dirty="0" err="1"/>
              <a:t>boost.beast</a:t>
            </a:r>
            <a:r>
              <a:rPr lang="es-ES" dirty="0"/>
              <a:t> con </a:t>
            </a:r>
            <a:r>
              <a:rPr lang="es-ES" b="1" dirty="0" err="1"/>
              <a:t>WebSockets</a:t>
            </a:r>
            <a:r>
              <a:rPr lang="es-ES" dirty="0"/>
              <a:t> podemos implementar:</a:t>
            </a:r>
          </a:p>
          <a:p>
            <a:pPr lvl="1"/>
            <a:r>
              <a:rPr lang="es-ES" dirty="0"/>
              <a:t>Un </a:t>
            </a:r>
            <a:r>
              <a:rPr lang="es-ES" b="1" dirty="0"/>
              <a:t>cliente </a:t>
            </a:r>
            <a:r>
              <a:rPr lang="es-ES" b="1" dirty="0" err="1"/>
              <a:t>WebSocket</a:t>
            </a:r>
            <a:r>
              <a:rPr lang="es-ES" dirty="0"/>
              <a:t>: conectar con un servidor </a:t>
            </a:r>
            <a:r>
              <a:rPr lang="es-ES" dirty="0" err="1"/>
              <a:t>WebSocket</a:t>
            </a:r>
            <a:r>
              <a:rPr lang="es-ES" dirty="0"/>
              <a:t> remoto (para consumir datos en tiempo real).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Un </a:t>
            </a:r>
            <a:r>
              <a:rPr lang="es-ES" b="1" dirty="0"/>
              <a:t>Servidor </a:t>
            </a:r>
            <a:r>
              <a:rPr lang="es-ES" b="1" dirty="0" err="1"/>
              <a:t>WebSocket</a:t>
            </a:r>
            <a:r>
              <a:rPr lang="es-ES" dirty="0"/>
              <a:t>: crear un servidor que escuche conexiones </a:t>
            </a:r>
            <a:r>
              <a:rPr lang="es-ES" dirty="0" err="1"/>
              <a:t>WebSocket</a:t>
            </a:r>
            <a:r>
              <a:rPr lang="es-ES" dirty="0"/>
              <a:t> entrantes y gestionar múltiples clientes simultáneamente.</a:t>
            </a:r>
          </a:p>
          <a:p>
            <a:pPr lvl="1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92052A5-D50E-0B9D-17AB-E388ADBA7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53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45545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C55CDF-77B7-0C4D-3A1B-8D6FD98CA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Realizar el </a:t>
            </a:r>
            <a:r>
              <a:rPr lang="es-ES" dirty="0" err="1"/>
              <a:t>handshake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E8A367-3533-8D3C-482D-5CFF531EF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Gestiona el </a:t>
            </a:r>
            <a:r>
              <a:rPr lang="es-ES" b="1" dirty="0" err="1"/>
              <a:t>handshake</a:t>
            </a:r>
            <a:r>
              <a:rPr lang="es-ES" b="1" dirty="0"/>
              <a:t> HTTP </a:t>
            </a:r>
            <a:r>
              <a:rPr lang="es-ES" dirty="0"/>
              <a:t>inicial que convierte una conexión HTTP en una conexión </a:t>
            </a:r>
            <a:r>
              <a:rPr lang="es-ES" dirty="0" err="1"/>
              <a:t>WebSocket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Permite personalizar los encabezados del </a:t>
            </a:r>
            <a:r>
              <a:rPr lang="es-ES" dirty="0" err="1"/>
              <a:t>handshake</a:t>
            </a:r>
            <a:r>
              <a:rPr lang="es-ES" dirty="0"/>
              <a:t> para añadir autenticación, tokens, etc.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5584B3F-9B90-972B-4BA5-806709B9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54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41186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7998C4-7FBB-72A0-9FF9-6700C96DB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Enviar y recibir mensajes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29CC84-F034-CF88-5F20-E5104AD48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Lectura y escritura síncrona (</a:t>
            </a:r>
            <a:r>
              <a:rPr lang="es-ES" dirty="0" err="1"/>
              <a:t>read</a:t>
            </a:r>
            <a:r>
              <a:rPr lang="es-ES" dirty="0"/>
              <a:t>, </a:t>
            </a:r>
            <a:r>
              <a:rPr lang="es-ES" dirty="0" err="1"/>
              <a:t>write</a:t>
            </a:r>
            <a:r>
              <a:rPr lang="es-ES" dirty="0"/>
              <a:t>)</a:t>
            </a:r>
          </a:p>
          <a:p>
            <a:endParaRPr lang="es-ES" dirty="0"/>
          </a:p>
          <a:p>
            <a:r>
              <a:rPr lang="es-ES" dirty="0"/>
              <a:t>Lectura y escritura asíncrona (</a:t>
            </a:r>
            <a:r>
              <a:rPr lang="es-ES" dirty="0" err="1"/>
              <a:t>async_read</a:t>
            </a:r>
            <a:r>
              <a:rPr lang="es-ES" dirty="0"/>
              <a:t>, </a:t>
            </a:r>
            <a:r>
              <a:rPr lang="es-ES" dirty="0" err="1"/>
              <a:t>async_write</a:t>
            </a:r>
            <a:r>
              <a:rPr lang="es-ES" dirty="0"/>
              <a:t>)</a:t>
            </a:r>
          </a:p>
          <a:p>
            <a:endParaRPr lang="es-ES" dirty="0"/>
          </a:p>
          <a:p>
            <a:r>
              <a:rPr lang="es-ES" dirty="0"/>
              <a:t>Compatible con mensajes de texto y binarios</a:t>
            </a:r>
          </a:p>
          <a:p>
            <a:endParaRPr lang="es-ES" dirty="0"/>
          </a:p>
          <a:p>
            <a:r>
              <a:rPr lang="es-ES" dirty="0"/>
              <a:t>Se pueden utilizar buffers dinámicos o estáticos, y gestionar los mensajes con precisión.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18524E3-3E88-0459-4EA0-988FDB83E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55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151885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85223B-F030-8344-9991-A876CF36F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Soporte para </a:t>
            </a:r>
            <a:r>
              <a:rPr lang="es-ES" dirty="0" err="1"/>
              <a:t>webSocket</a:t>
            </a:r>
            <a:r>
              <a:rPr lang="es-ES" dirty="0"/>
              <a:t> seguro (WSS)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C92F9D-1C61-A62A-D677-76B59EE80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Integración con SSL / TLS mediante </a:t>
            </a:r>
            <a:r>
              <a:rPr lang="es-ES" dirty="0" err="1"/>
              <a:t>Boost.Asio</a:t>
            </a:r>
            <a:endParaRPr lang="es-ES" dirty="0"/>
          </a:p>
          <a:p>
            <a:endParaRPr lang="es-ES" dirty="0"/>
          </a:p>
          <a:p>
            <a:r>
              <a:rPr lang="es-ES" dirty="0"/>
              <a:t>Establecer conexiones seguras usando certificados y clases privadas</a:t>
            </a:r>
          </a:p>
          <a:p>
            <a:endParaRPr lang="es-ES" dirty="0"/>
          </a:p>
          <a:p>
            <a:r>
              <a:rPr lang="es-ES" dirty="0"/>
              <a:t>Ideal para aplicaciones que requieren confidencialidad (como chats, trading, </a:t>
            </a:r>
            <a:r>
              <a:rPr lang="es-ES" dirty="0" err="1"/>
              <a:t>IoT</a:t>
            </a:r>
            <a:r>
              <a:rPr lang="es-ES" dirty="0"/>
              <a:t>)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954284-BE63-0E1E-934A-B57D516FE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56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25175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A5AE55-0B48-5231-C7D0-14B06DEBF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Control de flujo y gestión de errores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9F34E3B-B63C-E339-52A1-A50D562AA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57</a:t>
            </a:fld>
            <a:endParaRPr lang="es-E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62251F7-5973-207A-3466-889A03B2B1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52041"/>
            <a:ext cx="9925025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Manejo de errores detallado con </a:t>
            </a:r>
            <a:r>
              <a:rPr kumimoji="0" lang="es-ES" altLang="es-E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boost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::</a:t>
            </a:r>
            <a:r>
              <a:rPr kumimoji="0" lang="es-ES" altLang="es-E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system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::</a:t>
            </a:r>
            <a:r>
              <a:rPr kumimoji="0" lang="es-ES" altLang="es-E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error_code</a:t>
            </a:r>
            <a:endParaRPr kumimoji="0" lang="es-ES" alt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s-ES" alt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Control de cierre de conexión (</a:t>
            </a:r>
            <a:r>
              <a:rPr kumimoji="0" lang="es-ES" altLang="es-E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close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con códigos estándar </a:t>
            </a:r>
            <a:r>
              <a:rPr kumimoji="0" lang="es-ES" altLang="es-E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WebSocket</a:t>
            </a:r>
            <a:endParaRPr kumimoji="0" lang="es-ES" alt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s-ES" alt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Detección de desconexiones, </a:t>
            </a:r>
            <a:r>
              <a:rPr kumimoji="0" lang="es-ES" altLang="es-E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timeouts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y errores de protocolo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6145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EAE523-BF50-6512-B41F-4D5783898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Personalización avanzada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42C5D25-A89E-38D7-C9C9-CCAE682DB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58</a:t>
            </a:fld>
            <a:endParaRPr lang="es-E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DAA9C1A-91F7-FDDB-32FF-44928D0AC1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13228"/>
            <a:ext cx="9551013" cy="283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Puedes acceder directamente a los 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encabezados HTTP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del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handshake</a:t>
            </a:r>
            <a:endParaRPr kumimoji="0" lang="es-ES" altLang="es-E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Configurar opciones como: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Fragmentación de mensajes</a:t>
            </a:r>
            <a:endParaRPr kumimoji="0" lang="es-ES" altLang="es-E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Tamaño máximo de buffer</a:t>
            </a:r>
            <a:endParaRPr kumimoji="0" lang="es-ES" altLang="es-E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Control de ping/</a:t>
            </a:r>
            <a:r>
              <a:rPr kumimoji="0" lang="es-ES" altLang="es-E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pong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para mantener viva la conexión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3772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7CC6E1-3793-FD46-2AA5-99AFFC69E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Integración con otras tecnologías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6FEFDED-AD63-A772-A113-1DC957C12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59</a:t>
            </a:fld>
            <a:endParaRPr lang="es-E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2C45C01-09BB-9423-1EEA-6077E16366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0770" y="1690688"/>
            <a:ext cx="9475635" cy="430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Compatible con </a:t>
            </a:r>
            <a:r>
              <a:rPr kumimoji="0" lang="es-ES" altLang="es-ES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Boost.Asio</a:t>
            </a:r>
            <a:r>
              <a:rPr kumimoji="0" lang="es-ES" altLang="es-E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coroutines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s-ES" altLang="es-E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co_spawn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s-ES" altLang="es-E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awaitable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altLang="es-E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Puedes combinar </a:t>
            </a:r>
            <a:r>
              <a:rPr kumimoji="0" lang="es-ES" altLang="es-E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WebSockets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 </a:t>
            </a:r>
            <a:r>
              <a:rPr kumimoji="0" lang="es-ES" altLang="es-E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HTTP/REST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s-ES" altLang="es-E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TCP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o </a:t>
            </a:r>
            <a:r>
              <a:rPr kumimoji="0" lang="es-ES" altLang="es-E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SSL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 una misma aplicación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altLang="es-E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Ideal para servidores híbridos que ofrecen tanto </a:t>
            </a:r>
            <a:r>
              <a:rPr kumimoji="0" lang="es-ES" altLang="es-E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APIs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como canales </a:t>
            </a:r>
            <a:r>
              <a:rPr kumimoji="0" lang="es-ES" altLang="es-E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WebSocket</a:t>
            </a:r>
            <a:endParaRPr kumimoji="0" lang="es-ES" altLang="es-E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664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E57F9C-8F8B-4F58-6490-FF4AD3D51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ZeroMQ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5B7CE5-914E-F14F-79B6-BE81A4229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 una </a:t>
            </a:r>
            <a:r>
              <a:rPr lang="es-ES" b="1" dirty="0"/>
              <a:t>librería de mensajería ultrarrápida y asíncrona</a:t>
            </a:r>
            <a:r>
              <a:rPr lang="es-ES" dirty="0"/>
              <a:t> que permite construir sistemas distribuidos, escalables y concurrentes. </a:t>
            </a:r>
          </a:p>
          <a:p>
            <a:endParaRPr lang="es-ES" dirty="0"/>
          </a:p>
          <a:p>
            <a:r>
              <a:rPr lang="es-ES" dirty="0"/>
              <a:t>A diferencia de los sistemas tradicionales de colas de mensajes como </a:t>
            </a:r>
            <a:r>
              <a:rPr lang="es-ES" dirty="0" err="1"/>
              <a:t>RabbitMQ</a:t>
            </a:r>
            <a:r>
              <a:rPr lang="es-ES" dirty="0"/>
              <a:t> o Kafka, </a:t>
            </a:r>
            <a:r>
              <a:rPr lang="es-ES" b="1" dirty="0" err="1"/>
              <a:t>ZeroMQ</a:t>
            </a:r>
            <a:r>
              <a:rPr lang="es-ES" b="1" dirty="0"/>
              <a:t> no necesita un servidor intermedio</a:t>
            </a:r>
            <a:r>
              <a:rPr lang="es-ES" dirty="0"/>
              <a:t>: los procesos se comunican directamente entre sí.</a:t>
            </a:r>
          </a:p>
          <a:p>
            <a:endParaRPr lang="es-ES" dirty="0"/>
          </a:p>
          <a:p>
            <a:r>
              <a:rPr lang="es-ES" dirty="0">
                <a:hlinkClick r:id="rId2"/>
              </a:rPr>
              <a:t>https://zguide.zeromq.org/docs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4FEADDC-EE85-08A8-A5E9-210881A09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77154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7AC672-55FE-212D-2570-896490D7A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Ejemplos de uso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22E48B-5B77-5467-DC08-51DD2A5F6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Chat en tiempo real</a:t>
            </a:r>
          </a:p>
          <a:p>
            <a:r>
              <a:rPr lang="es-ES" dirty="0" err="1"/>
              <a:t>Streaming</a:t>
            </a:r>
            <a:r>
              <a:rPr lang="es-ES" dirty="0"/>
              <a:t> de datos financieros</a:t>
            </a:r>
          </a:p>
          <a:p>
            <a:r>
              <a:rPr lang="es-ES" dirty="0"/>
              <a:t>Juegos multijugador</a:t>
            </a:r>
          </a:p>
          <a:p>
            <a:r>
              <a:rPr lang="es-ES" dirty="0"/>
              <a:t>Comunicación entre dispositivos </a:t>
            </a:r>
            <a:r>
              <a:rPr lang="es-ES" dirty="0" err="1"/>
              <a:t>IoT</a:t>
            </a:r>
            <a:endParaRPr lang="es-ES" dirty="0"/>
          </a:p>
          <a:p>
            <a:r>
              <a:rPr lang="es-ES" dirty="0"/>
              <a:t>Actualización en vivo de interfaces web.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121E49-7B99-2395-1E07-8B8CBD32B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60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426889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2F9A1A-27D7-84F9-C758-DB779161B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Ejemplo: Cliente </a:t>
            </a:r>
            <a:r>
              <a:rPr lang="es-ES" dirty="0" err="1"/>
              <a:t>WebSocket</a:t>
            </a:r>
            <a:r>
              <a:rPr lang="es-ES" dirty="0"/>
              <a:t> con </a:t>
            </a:r>
            <a:r>
              <a:rPr lang="es-ES" dirty="0" err="1"/>
              <a:t>Boost.Beast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E8EE34-AC5D-A90B-5293-E9E26E216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Pasos:</a:t>
            </a:r>
          </a:p>
          <a:p>
            <a:pPr lvl="1"/>
            <a:r>
              <a:rPr lang="es-ES" dirty="0"/>
              <a:t>Resolver el host y el puerto</a:t>
            </a:r>
          </a:p>
          <a:p>
            <a:pPr lvl="1"/>
            <a:r>
              <a:rPr lang="es-ES" dirty="0"/>
              <a:t>Establecer la conexión TCP</a:t>
            </a:r>
          </a:p>
          <a:p>
            <a:pPr lvl="1"/>
            <a:r>
              <a:rPr lang="es-ES" dirty="0"/>
              <a:t>Realiza el </a:t>
            </a:r>
            <a:r>
              <a:rPr lang="es-ES" dirty="0" err="1"/>
              <a:t>handshake</a:t>
            </a:r>
            <a:r>
              <a:rPr lang="es-ES" dirty="0"/>
              <a:t> </a:t>
            </a:r>
            <a:r>
              <a:rPr lang="es-ES" dirty="0" err="1"/>
              <a:t>WebSocket</a:t>
            </a:r>
            <a:endParaRPr lang="es-ES" dirty="0"/>
          </a:p>
          <a:p>
            <a:pPr lvl="1"/>
            <a:r>
              <a:rPr lang="es-ES" dirty="0"/>
              <a:t>Enviar un mensaje</a:t>
            </a:r>
          </a:p>
          <a:p>
            <a:pPr lvl="1"/>
            <a:r>
              <a:rPr lang="es-ES" dirty="0"/>
              <a:t>Recibe la respuesta</a:t>
            </a:r>
          </a:p>
          <a:p>
            <a:pPr lvl="1"/>
            <a:r>
              <a:rPr lang="es-ES" dirty="0"/>
              <a:t>Cierra la conexión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Disponemos de un servidor público por el puerto 80:</a:t>
            </a:r>
          </a:p>
          <a:p>
            <a:pPr lvl="1"/>
            <a:r>
              <a:rPr lang="es-ES" b="1" dirty="0" err="1"/>
              <a:t>echo.websocket.events</a:t>
            </a:r>
            <a:endParaRPr lang="es-ES" b="1" dirty="0"/>
          </a:p>
          <a:p>
            <a:pPr lvl="1"/>
            <a:r>
              <a:rPr lang="es-ES" dirty="0"/>
              <a:t>Para probar los </a:t>
            </a:r>
            <a:r>
              <a:rPr lang="es-ES" dirty="0" err="1"/>
              <a:t>WebSockets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FFE81EE-430E-0EDE-E0C6-68721C8A2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61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930477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915267-68EF-A847-0D9D-82C687ACD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8453" y="0"/>
            <a:ext cx="2113547" cy="568526"/>
          </a:xfrm>
        </p:spPr>
        <p:txBody>
          <a:bodyPr>
            <a:normAutofit fontScale="90000"/>
          </a:bodyPr>
          <a:lstStyle/>
          <a:p>
            <a:r>
              <a:rPr lang="es-ES" dirty="0"/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671844-B0BF-FAD2-041D-74206975F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754" y="298383"/>
            <a:ext cx="11935326" cy="5878580"/>
          </a:xfrm>
        </p:spPr>
        <p:txBody>
          <a:bodyPr>
            <a:normAutofit fontScale="55000" lnSpcReduction="20000"/>
          </a:bodyPr>
          <a:lstStyle/>
          <a:p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io_context</a:t>
            </a:r>
            <a:r>
              <a:rPr lang="es-ES" dirty="0"/>
              <a:t> </a:t>
            </a:r>
            <a:r>
              <a:rPr lang="es-ES" dirty="0" err="1"/>
              <a:t>ioc</a:t>
            </a:r>
            <a:r>
              <a:rPr lang="es-ES" dirty="0"/>
              <a:t>; </a:t>
            </a:r>
            <a:r>
              <a:rPr lang="es-ES" b="1" dirty="0"/>
              <a:t>// Definir el contexto de </a:t>
            </a:r>
            <a:r>
              <a:rPr lang="es-ES" b="1" dirty="0" err="1"/>
              <a:t>in-out</a:t>
            </a:r>
            <a:endParaRPr lang="es-ES" b="1" dirty="0"/>
          </a:p>
          <a:p>
            <a:r>
              <a:rPr lang="es-ES" dirty="0" err="1"/>
              <a:t>tcp</a:t>
            </a:r>
            <a:r>
              <a:rPr lang="es-ES" dirty="0"/>
              <a:t>::resolver resolver(</a:t>
            </a:r>
            <a:r>
              <a:rPr lang="es-ES" dirty="0" err="1"/>
              <a:t>ioc</a:t>
            </a:r>
            <a:r>
              <a:rPr lang="es-ES" dirty="0"/>
              <a:t>); </a:t>
            </a:r>
            <a:r>
              <a:rPr lang="es-ES" b="1" dirty="0"/>
              <a:t>// Resolver DNS:</a:t>
            </a:r>
          </a:p>
          <a:p>
            <a:r>
              <a:rPr lang="es-ES" b="1" dirty="0"/>
              <a:t>auto </a:t>
            </a:r>
            <a:r>
              <a:rPr lang="es-ES" b="1" dirty="0" err="1"/>
              <a:t>const</a:t>
            </a:r>
            <a:r>
              <a:rPr lang="es-ES" b="1" dirty="0"/>
              <a:t> </a:t>
            </a:r>
            <a:r>
              <a:rPr lang="es-ES" b="1" dirty="0" err="1"/>
              <a:t>results</a:t>
            </a:r>
            <a:r>
              <a:rPr lang="es-ES" b="1" dirty="0"/>
              <a:t> = </a:t>
            </a:r>
            <a:r>
              <a:rPr lang="es-ES" b="1" dirty="0" err="1"/>
              <a:t>resolver.resolve</a:t>
            </a:r>
            <a:r>
              <a:rPr lang="es-ES" b="1" dirty="0"/>
              <a:t>("</a:t>
            </a:r>
            <a:r>
              <a:rPr lang="es-ES" b="1" dirty="0" err="1"/>
              <a:t>echo.websocket.events</a:t>
            </a:r>
            <a:r>
              <a:rPr lang="es-ES" b="1" dirty="0"/>
              <a:t>", "80");</a:t>
            </a:r>
          </a:p>
          <a:p>
            <a:r>
              <a:rPr lang="en-US" dirty="0" err="1"/>
              <a:t>websocket</a:t>
            </a:r>
            <a:r>
              <a:rPr lang="en-US" dirty="0"/>
              <a:t>::stream&lt;</a:t>
            </a:r>
            <a:r>
              <a:rPr lang="en-US" dirty="0" err="1"/>
              <a:t>tcp</a:t>
            </a:r>
            <a:r>
              <a:rPr lang="en-US" dirty="0"/>
              <a:t>::socket&gt; </a:t>
            </a:r>
            <a:r>
              <a:rPr lang="en-US" dirty="0" err="1"/>
              <a:t>ws</a:t>
            </a:r>
            <a:r>
              <a:rPr lang="en-US" dirty="0"/>
              <a:t>(</a:t>
            </a:r>
            <a:r>
              <a:rPr lang="en-US" dirty="0" err="1"/>
              <a:t>ioc</a:t>
            </a:r>
            <a:r>
              <a:rPr lang="en-US" dirty="0"/>
              <a:t>); </a:t>
            </a:r>
            <a:r>
              <a:rPr lang="es-ES" b="1" dirty="0"/>
              <a:t>// Crear el </a:t>
            </a:r>
            <a:r>
              <a:rPr lang="es-ES" b="1" dirty="0" err="1"/>
              <a:t>WebSocket</a:t>
            </a:r>
            <a:r>
              <a:rPr lang="es-ES" b="1" dirty="0"/>
              <a:t>:</a:t>
            </a:r>
          </a:p>
          <a:p>
            <a:endParaRPr lang="es-ES" b="1" dirty="0"/>
          </a:p>
          <a:p>
            <a:r>
              <a:rPr lang="es-ES" b="1" dirty="0"/>
              <a:t>// Conectar al Servidor: intenta conectar con el primer </a:t>
            </a:r>
            <a:r>
              <a:rPr lang="es-ES" b="1" dirty="0" err="1"/>
              <a:t>endpoint</a:t>
            </a:r>
            <a:r>
              <a:rPr lang="es-ES" b="1" dirty="0"/>
              <a:t> disponible</a:t>
            </a:r>
          </a:p>
          <a:p>
            <a:r>
              <a:rPr lang="en-US" dirty="0" err="1"/>
              <a:t>asio</a:t>
            </a:r>
            <a:r>
              <a:rPr lang="en-US" dirty="0"/>
              <a:t>::connect(</a:t>
            </a:r>
            <a:r>
              <a:rPr lang="en-US" dirty="0" err="1"/>
              <a:t>ws.next_layer</a:t>
            </a:r>
            <a:r>
              <a:rPr lang="en-US" dirty="0"/>
              <a:t>(), </a:t>
            </a:r>
            <a:r>
              <a:rPr lang="en-US" dirty="0" err="1"/>
              <a:t>results.begin</a:t>
            </a:r>
            <a:r>
              <a:rPr lang="en-US" dirty="0"/>
              <a:t>(), </a:t>
            </a:r>
            <a:r>
              <a:rPr lang="en-US" dirty="0" err="1"/>
              <a:t>results.end</a:t>
            </a:r>
            <a:r>
              <a:rPr lang="en-US" dirty="0"/>
              <a:t>()); </a:t>
            </a:r>
            <a:r>
              <a:rPr lang="es-ES" dirty="0" err="1"/>
              <a:t>ws.handshake</a:t>
            </a:r>
            <a:r>
              <a:rPr lang="es-ES" dirty="0"/>
              <a:t>("</a:t>
            </a:r>
            <a:r>
              <a:rPr lang="es-ES" dirty="0" err="1"/>
              <a:t>echo.websocket.events</a:t>
            </a:r>
            <a:r>
              <a:rPr lang="es-ES" dirty="0"/>
              <a:t>", "/"); </a:t>
            </a:r>
            <a:r>
              <a:rPr lang="es-ES" b="1" dirty="0"/>
              <a:t>// </a:t>
            </a:r>
            <a:r>
              <a:rPr lang="es-ES" b="1" dirty="0" err="1"/>
              <a:t>Handshake</a:t>
            </a:r>
            <a:r>
              <a:rPr lang="es-ES" b="1" dirty="0"/>
              <a:t> </a:t>
            </a:r>
            <a:r>
              <a:rPr lang="es-ES" b="1" dirty="0" err="1"/>
              <a:t>WebSocket</a:t>
            </a:r>
            <a:r>
              <a:rPr lang="es-ES" b="1" dirty="0"/>
              <a:t>:</a:t>
            </a:r>
          </a:p>
          <a:p>
            <a:r>
              <a:rPr lang="nl-NL" dirty="0"/>
              <a:t>std::string msg = "Mensaje de Boost.Beast"; </a:t>
            </a:r>
            <a:r>
              <a:rPr lang="es-ES" b="1" dirty="0"/>
              <a:t>// Enviar el mensaje:</a:t>
            </a:r>
          </a:p>
          <a:p>
            <a:r>
              <a:rPr lang="en-US" dirty="0" err="1"/>
              <a:t>ws.write</a:t>
            </a:r>
            <a:r>
              <a:rPr lang="en-US" dirty="0"/>
              <a:t>(</a:t>
            </a:r>
            <a:r>
              <a:rPr lang="en-US" dirty="0" err="1"/>
              <a:t>asio</a:t>
            </a:r>
            <a:r>
              <a:rPr lang="en-US" dirty="0"/>
              <a:t>::buffer(msg));</a:t>
            </a:r>
          </a:p>
          <a:p>
            <a:endParaRPr lang="es-ES" dirty="0"/>
          </a:p>
          <a:p>
            <a:r>
              <a:rPr lang="es-ES" dirty="0" err="1"/>
              <a:t>beast</a:t>
            </a:r>
            <a:r>
              <a:rPr lang="es-ES" dirty="0"/>
              <a:t>::</a:t>
            </a:r>
            <a:r>
              <a:rPr lang="es-ES" dirty="0" err="1"/>
              <a:t>flat_buffer</a:t>
            </a:r>
            <a:r>
              <a:rPr lang="es-ES" dirty="0"/>
              <a:t> buffer; </a:t>
            </a:r>
            <a:r>
              <a:rPr lang="es-ES" b="1" dirty="0"/>
              <a:t>// Leer la respuesta:</a:t>
            </a:r>
          </a:p>
          <a:p>
            <a:r>
              <a:rPr lang="es-ES" dirty="0" err="1"/>
              <a:t>ws.read</a:t>
            </a:r>
            <a:r>
              <a:rPr lang="es-ES" dirty="0"/>
              <a:t>(buffer);</a:t>
            </a:r>
          </a:p>
          <a:p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"Respuesta del Servidor: " &lt;&lt; </a:t>
            </a:r>
            <a:r>
              <a:rPr lang="es-ES" dirty="0" err="1"/>
              <a:t>beast</a:t>
            </a:r>
            <a:r>
              <a:rPr lang="es-ES" dirty="0"/>
              <a:t>::</a:t>
            </a:r>
            <a:r>
              <a:rPr lang="es-ES" dirty="0" err="1"/>
              <a:t>make_printable</a:t>
            </a:r>
            <a:r>
              <a:rPr lang="es-ES" dirty="0"/>
              <a:t>(</a:t>
            </a:r>
            <a:r>
              <a:rPr lang="es-ES" dirty="0" err="1"/>
              <a:t>buffer.data</a:t>
            </a:r>
            <a:r>
              <a:rPr lang="es-ES" dirty="0"/>
              <a:t>())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endParaRPr lang="es-ES" dirty="0"/>
          </a:p>
          <a:p>
            <a:r>
              <a:rPr lang="es-ES" dirty="0" err="1"/>
              <a:t>beast</a:t>
            </a:r>
            <a:r>
              <a:rPr lang="es-ES" dirty="0"/>
              <a:t>::</a:t>
            </a:r>
            <a:r>
              <a:rPr lang="es-ES" dirty="0" err="1"/>
              <a:t>flat_buffer</a:t>
            </a:r>
            <a:r>
              <a:rPr lang="es-ES" dirty="0"/>
              <a:t> buffer2; </a:t>
            </a:r>
            <a:r>
              <a:rPr lang="es-ES" b="1" dirty="0"/>
              <a:t>// Leer una segunda respuesta:</a:t>
            </a:r>
          </a:p>
          <a:p>
            <a:r>
              <a:rPr lang="es-ES" dirty="0" err="1"/>
              <a:t>ws.read</a:t>
            </a:r>
            <a:r>
              <a:rPr lang="es-ES" dirty="0"/>
              <a:t>(buffer2);</a:t>
            </a:r>
          </a:p>
          <a:p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"Respuesta 2 del Servidor: " &lt;&lt; </a:t>
            </a:r>
            <a:r>
              <a:rPr lang="es-ES" dirty="0" err="1"/>
              <a:t>beast</a:t>
            </a:r>
            <a:r>
              <a:rPr lang="es-ES" dirty="0"/>
              <a:t>::</a:t>
            </a:r>
            <a:r>
              <a:rPr lang="es-ES" dirty="0" err="1"/>
              <a:t>make_printable</a:t>
            </a:r>
            <a:r>
              <a:rPr lang="es-ES" dirty="0"/>
              <a:t>(buffer2.data())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endParaRPr lang="es-ES" dirty="0"/>
          </a:p>
          <a:p>
            <a:r>
              <a:rPr lang="en-US" dirty="0" err="1"/>
              <a:t>ws.close</a:t>
            </a:r>
            <a:r>
              <a:rPr lang="en-US" dirty="0"/>
              <a:t>(</a:t>
            </a:r>
            <a:r>
              <a:rPr lang="en-US" dirty="0" err="1"/>
              <a:t>websocket</a:t>
            </a:r>
            <a:r>
              <a:rPr lang="en-US" dirty="0"/>
              <a:t>::</a:t>
            </a:r>
            <a:r>
              <a:rPr lang="en-US" dirty="0" err="1"/>
              <a:t>close_code</a:t>
            </a:r>
            <a:r>
              <a:rPr lang="en-US" dirty="0"/>
              <a:t>::normal); </a:t>
            </a:r>
            <a:r>
              <a:rPr lang="es-ES" b="1" dirty="0"/>
              <a:t>// Cerrar la </a:t>
            </a:r>
            <a:r>
              <a:rPr lang="es-ES" b="1" dirty="0" err="1"/>
              <a:t>conexion</a:t>
            </a:r>
            <a:r>
              <a:rPr lang="es-ES" b="1" dirty="0"/>
              <a:t>:</a:t>
            </a:r>
          </a:p>
          <a:p>
            <a:endParaRPr lang="en-U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FAACFE-22A0-676F-391B-B29F12D25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62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79733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120227-B870-6F29-5E82-5E9EA5366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results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F191C8-2031-F656-C89E-E5F444B8D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S" b="1" dirty="0" err="1"/>
              <a:t>results</a:t>
            </a:r>
            <a:r>
              <a:rPr lang="es-ES" dirty="0"/>
              <a:t> es un objeto de tipo </a:t>
            </a:r>
            <a:r>
              <a:rPr lang="es-ES" b="1" dirty="0" err="1"/>
              <a:t>tcp</a:t>
            </a:r>
            <a:r>
              <a:rPr lang="es-ES" b="1" dirty="0"/>
              <a:t>::resolver::</a:t>
            </a:r>
            <a:r>
              <a:rPr lang="es-ES" b="1" dirty="0" err="1"/>
              <a:t>results_type</a:t>
            </a:r>
            <a:r>
              <a:rPr lang="es-ES" dirty="0"/>
              <a:t>, que es básicamente una colección de </a:t>
            </a:r>
            <a:r>
              <a:rPr lang="es-ES" b="1" dirty="0" err="1"/>
              <a:t>tcp</a:t>
            </a:r>
            <a:r>
              <a:rPr lang="es-ES" b="1" dirty="0"/>
              <a:t>::</a:t>
            </a:r>
            <a:r>
              <a:rPr lang="es-ES" b="1" dirty="0" err="1"/>
              <a:t>endpoint</a:t>
            </a:r>
            <a:r>
              <a:rPr lang="es-ES" b="1" dirty="0"/>
              <a:t> + metadatos</a:t>
            </a:r>
            <a:r>
              <a:rPr lang="es-ES" dirty="0"/>
              <a:t>. </a:t>
            </a:r>
          </a:p>
          <a:p>
            <a:endParaRPr lang="es-ES" dirty="0"/>
          </a:p>
          <a:p>
            <a:r>
              <a:rPr lang="es-ES" dirty="0"/>
              <a:t>De cada elemento representa una posible dirección IP y puerto a la que puedes conectarte.</a:t>
            </a:r>
          </a:p>
          <a:p>
            <a:endParaRPr lang="es-ES" dirty="0"/>
          </a:p>
          <a:p>
            <a:r>
              <a:rPr lang="es-ES" dirty="0"/>
              <a:t>De cada elemento puedes extraer:</a:t>
            </a:r>
          </a:p>
          <a:p>
            <a:r>
              <a:rPr lang="es-ES" dirty="0"/>
              <a:t>Dirección IP (</a:t>
            </a:r>
            <a:r>
              <a:rPr lang="es-ES" dirty="0" err="1"/>
              <a:t>endpoint.address</a:t>
            </a:r>
            <a:r>
              <a:rPr lang="es-ES" dirty="0"/>
              <a:t>()): Por ejemplo, 93.184.216.34</a:t>
            </a:r>
          </a:p>
          <a:p>
            <a:endParaRPr lang="es-ES" dirty="0"/>
          </a:p>
          <a:p>
            <a:r>
              <a:rPr lang="es-ES" dirty="0"/>
              <a:t>Puerto (</a:t>
            </a:r>
            <a:r>
              <a:rPr lang="es-ES" dirty="0" err="1"/>
              <a:t>endpoint.port</a:t>
            </a:r>
            <a:r>
              <a:rPr lang="es-ES" dirty="0"/>
              <a:t>()): En este caso, 80 (puerto HTTP)</a:t>
            </a:r>
          </a:p>
          <a:p>
            <a:endParaRPr lang="es-ES" dirty="0"/>
          </a:p>
          <a:p>
            <a:r>
              <a:rPr lang="es-ES" dirty="0"/>
              <a:t>Familia de protocolo (</a:t>
            </a:r>
            <a:r>
              <a:rPr lang="es-ES" dirty="0" err="1"/>
              <a:t>endpoint.protocol</a:t>
            </a:r>
            <a:r>
              <a:rPr lang="es-ES" dirty="0"/>
              <a:t>()): Por ejemplo, </a:t>
            </a:r>
            <a:r>
              <a:rPr lang="es-ES" dirty="0" err="1"/>
              <a:t>tcp</a:t>
            </a:r>
            <a:r>
              <a:rPr lang="es-ES" dirty="0"/>
              <a:t>::v4() o </a:t>
            </a:r>
            <a:r>
              <a:rPr lang="es-ES" dirty="0" err="1"/>
              <a:t>tcp</a:t>
            </a:r>
            <a:r>
              <a:rPr lang="es-ES" dirty="0"/>
              <a:t>::v6()</a:t>
            </a:r>
          </a:p>
          <a:p>
            <a:endParaRPr lang="es-ES" dirty="0"/>
          </a:p>
          <a:p>
            <a:r>
              <a:rPr lang="es-ES" dirty="0"/>
              <a:t>Nombre del host y servicio (si accedes a los metadatos): Puedes obtener el nombre original que se resolvió (</a:t>
            </a:r>
            <a:r>
              <a:rPr lang="es-ES" dirty="0" err="1"/>
              <a:t>host_name</a:t>
            </a:r>
            <a:r>
              <a:rPr lang="es-ES" dirty="0"/>
              <a:t>(), </a:t>
            </a:r>
            <a:r>
              <a:rPr lang="es-ES" dirty="0" err="1"/>
              <a:t>service_name</a:t>
            </a:r>
            <a:r>
              <a:rPr lang="es-ES" dirty="0"/>
              <a:t>())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A7AA935-91D0-9B1E-8BCE-B13500468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63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883278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5C7040-F216-6BC4-69B3-6F4FE1619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Inspeccionar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18A275-D27B-6842-5EF4-AEB45568C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2000" dirty="0" err="1"/>
              <a:t>for</a:t>
            </a:r>
            <a:r>
              <a:rPr lang="es-ES" sz="2000" dirty="0"/>
              <a:t> (auto </a:t>
            </a:r>
            <a:r>
              <a:rPr lang="es-ES" sz="2000" dirty="0" err="1"/>
              <a:t>const</a:t>
            </a:r>
            <a:r>
              <a:rPr lang="es-ES" sz="2000" dirty="0"/>
              <a:t>&amp; </a:t>
            </a:r>
            <a:r>
              <a:rPr lang="es-ES" sz="2000" dirty="0" err="1"/>
              <a:t>entry</a:t>
            </a:r>
            <a:r>
              <a:rPr lang="es-ES" sz="2000" dirty="0"/>
              <a:t> : </a:t>
            </a:r>
            <a:r>
              <a:rPr lang="es-ES" sz="2000" dirty="0" err="1"/>
              <a:t>results</a:t>
            </a:r>
            <a:r>
              <a:rPr lang="es-ES" sz="2000" dirty="0"/>
              <a:t>) {</a:t>
            </a:r>
          </a:p>
          <a:p>
            <a:pPr marL="0" indent="0">
              <a:buNone/>
            </a:pPr>
            <a:r>
              <a:rPr lang="es-ES" sz="2000" dirty="0"/>
              <a:t>    auto </a:t>
            </a:r>
            <a:r>
              <a:rPr lang="es-ES" sz="2000" dirty="0" err="1"/>
              <a:t>endpoint</a:t>
            </a:r>
            <a:r>
              <a:rPr lang="es-ES" sz="2000" dirty="0"/>
              <a:t> = </a:t>
            </a:r>
            <a:r>
              <a:rPr lang="es-ES" sz="2000" dirty="0" err="1"/>
              <a:t>entry.endpoint</a:t>
            </a:r>
            <a:r>
              <a:rPr lang="es-ES" sz="2000" dirty="0"/>
              <a:t>();</a:t>
            </a:r>
          </a:p>
          <a:p>
            <a:pPr marL="0" indent="0">
              <a:buNone/>
            </a:pPr>
            <a:r>
              <a:rPr lang="es-ES" sz="2000" dirty="0"/>
              <a:t>    </a:t>
            </a:r>
            <a:r>
              <a:rPr lang="es-ES" sz="2000" dirty="0" err="1"/>
              <a:t>std</a:t>
            </a:r>
            <a:r>
              <a:rPr lang="es-ES" sz="2000" dirty="0"/>
              <a:t>::</a:t>
            </a:r>
            <a:r>
              <a:rPr lang="es-ES" sz="2000" dirty="0" err="1"/>
              <a:t>cout</a:t>
            </a:r>
            <a:r>
              <a:rPr lang="es-ES" sz="2000" dirty="0"/>
              <a:t> &lt;&lt; "IP: " &lt;&lt; </a:t>
            </a:r>
            <a:r>
              <a:rPr lang="es-ES" sz="2000" dirty="0" err="1"/>
              <a:t>endpoint.address</a:t>
            </a:r>
            <a:r>
              <a:rPr lang="es-ES" sz="2000" dirty="0"/>
              <a:t>().</a:t>
            </a:r>
            <a:r>
              <a:rPr lang="es-ES" sz="2000" dirty="0" err="1"/>
              <a:t>to_string</a:t>
            </a:r>
            <a:r>
              <a:rPr lang="es-ES" sz="2000" dirty="0"/>
              <a:t>()</a:t>
            </a:r>
          </a:p>
          <a:p>
            <a:pPr marL="0" indent="0">
              <a:buNone/>
            </a:pPr>
            <a:r>
              <a:rPr lang="es-ES" sz="2000" dirty="0"/>
              <a:t>              &lt;&lt; ", Puerto: " &lt;&lt; </a:t>
            </a:r>
            <a:r>
              <a:rPr lang="es-ES" sz="2000" dirty="0" err="1"/>
              <a:t>endpoint.port</a:t>
            </a:r>
            <a:r>
              <a:rPr lang="es-ES" sz="2000" dirty="0"/>
              <a:t>()</a:t>
            </a:r>
          </a:p>
          <a:p>
            <a:pPr marL="0" indent="0">
              <a:buNone/>
            </a:pPr>
            <a:r>
              <a:rPr lang="es-ES" sz="2000" dirty="0"/>
              <a:t>              &lt;&lt; ", Protocolo: " &lt;&lt; (</a:t>
            </a:r>
            <a:r>
              <a:rPr lang="es-ES" sz="2000" dirty="0" err="1"/>
              <a:t>endpoint.protocol</a:t>
            </a:r>
            <a:r>
              <a:rPr lang="es-ES" sz="2000" dirty="0"/>
              <a:t>() == </a:t>
            </a:r>
            <a:r>
              <a:rPr lang="es-ES" sz="2000" dirty="0" err="1"/>
              <a:t>tcp</a:t>
            </a:r>
            <a:r>
              <a:rPr lang="es-ES" sz="2000" dirty="0"/>
              <a:t>::v4() ? "IPv4" : "IPv6")</a:t>
            </a:r>
          </a:p>
          <a:p>
            <a:pPr marL="0" indent="0">
              <a:buNone/>
            </a:pPr>
            <a:r>
              <a:rPr lang="es-ES" sz="2000" dirty="0"/>
              <a:t>              &lt;&lt; </a:t>
            </a:r>
            <a:r>
              <a:rPr lang="es-ES" sz="2000" dirty="0" err="1"/>
              <a:t>std</a:t>
            </a:r>
            <a:r>
              <a:rPr lang="es-ES" sz="2000" dirty="0"/>
              <a:t>::</a:t>
            </a:r>
            <a:r>
              <a:rPr lang="es-ES" sz="2000" dirty="0" err="1"/>
              <a:t>endl</a:t>
            </a:r>
            <a:r>
              <a:rPr lang="es-ES" sz="2000" dirty="0"/>
              <a:t>;</a:t>
            </a:r>
          </a:p>
          <a:p>
            <a:pPr marL="0" indent="0">
              <a:buNone/>
            </a:pPr>
            <a:r>
              <a:rPr lang="es-ES" sz="2000" dirty="0"/>
              <a:t>}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3DF8DC-AFA7-266C-5626-EB7676A08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64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869592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48C7B-F3E6-E2EA-6A62-A2ED6AC19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" y="365125"/>
            <a:ext cx="11276798" cy="1325563"/>
          </a:xfrm>
        </p:spPr>
        <p:txBody>
          <a:bodyPr/>
          <a:lstStyle/>
          <a:p>
            <a:r>
              <a:rPr lang="es-ES" dirty="0"/>
              <a:t>Ejemplo: Servidor </a:t>
            </a:r>
            <a:r>
              <a:rPr lang="es-ES" dirty="0" err="1"/>
              <a:t>WebSocket</a:t>
            </a:r>
            <a:r>
              <a:rPr lang="es-ES" dirty="0"/>
              <a:t> con </a:t>
            </a:r>
            <a:r>
              <a:rPr lang="es-ES" dirty="0" err="1"/>
              <a:t>Boost.Beast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4AF81D-1AE7-1B91-A47B-D6002DF40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Este servidor:</a:t>
            </a:r>
          </a:p>
          <a:p>
            <a:pPr lvl="1"/>
            <a:r>
              <a:rPr lang="es-ES" dirty="0"/>
              <a:t>Escucha en un puerto TCP.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Acepta conexiones </a:t>
            </a:r>
            <a:r>
              <a:rPr lang="es-ES" dirty="0" err="1"/>
              <a:t>WebSocket</a:t>
            </a:r>
            <a:r>
              <a:rPr lang="es-ES" dirty="0"/>
              <a:t>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Lee mensajes del cliente.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Los devuelve tal cual (eco).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Cierra la conexión cuando el cliente lo solicita.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2660355-5F08-CCC9-73BA-F1CF0AA49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65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207397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D9A7BC-C792-02E8-0962-9AF9424ED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Testear Servidor </a:t>
            </a:r>
            <a:r>
              <a:rPr lang="es-ES" dirty="0" err="1"/>
              <a:t>WebSocket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BB9D9D-4345-4F47-7233-E1C8A5247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Disponemos de una herramienta online para testear el servidor:</a:t>
            </a:r>
          </a:p>
          <a:p>
            <a:r>
              <a:rPr lang="es-ES" dirty="0">
                <a:hlinkClick r:id="rId2"/>
              </a:rPr>
              <a:t>https://piehost.com/websocket-tester</a:t>
            </a:r>
            <a:endParaRPr lang="es-ES" dirty="0"/>
          </a:p>
          <a:p>
            <a:endParaRPr lang="es-ES" dirty="0"/>
          </a:p>
          <a:p>
            <a:r>
              <a:rPr lang="es-ES" dirty="0"/>
              <a:t>Y luego nos conectamos a: </a:t>
            </a:r>
          </a:p>
          <a:p>
            <a:r>
              <a:rPr lang="es-ES" dirty="0"/>
              <a:t>ws://localhost:8080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9BD131D-4B70-9510-32A4-81611DBB7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66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737127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8FEE39FA-98C2-02BE-A598-F8783393F3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/>
              <a:t>Web Socket </a:t>
            </a:r>
            <a:r>
              <a:rPr lang="es-ES" b="1" dirty="0" err="1"/>
              <a:t>Secure</a:t>
            </a:r>
            <a:endParaRPr lang="es-ES" b="1" dirty="0"/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B2D0FF9A-C9E1-BFC6-5032-F1474ED635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sz="4000" b="1" dirty="0"/>
              <a:t>WSS</a:t>
            </a:r>
          </a:p>
        </p:txBody>
      </p:sp>
    </p:spTree>
    <p:extLst>
      <p:ext uri="{BB962C8B-B14F-4D97-AF65-F5344CB8AC3E}">
        <p14:creationId xmlns:p14="http://schemas.microsoft.com/office/powerpoint/2010/main" val="94143309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B44FC9-2E85-F8D4-500B-64648B6CE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WSS (</a:t>
            </a:r>
            <a:r>
              <a:rPr lang="es-ES" dirty="0" err="1"/>
              <a:t>WebSocket</a:t>
            </a:r>
            <a:r>
              <a:rPr lang="es-ES" dirty="0"/>
              <a:t> </a:t>
            </a:r>
            <a:r>
              <a:rPr lang="es-ES" dirty="0" err="1"/>
              <a:t>Secure</a:t>
            </a:r>
            <a:r>
              <a:rPr lang="es-ES" dirty="0"/>
              <a:t>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A91CED-EC6D-A8E0-C42E-5641A1F3D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Necesitamos hacer algunos cambios:</a:t>
            </a:r>
          </a:p>
          <a:p>
            <a:r>
              <a:rPr lang="es-ES" dirty="0"/>
              <a:t>Crear un contexto </a:t>
            </a:r>
            <a:r>
              <a:rPr lang="es-ES" dirty="0" err="1"/>
              <a:t>ssl:context</a:t>
            </a:r>
            <a:endParaRPr lang="es-ES" dirty="0"/>
          </a:p>
          <a:p>
            <a:r>
              <a:rPr lang="es-ES" dirty="0"/>
              <a:t>Cambiar el tipo </a:t>
            </a:r>
            <a:r>
              <a:rPr lang="es-ES" dirty="0" err="1"/>
              <a:t>WebSocket</a:t>
            </a:r>
            <a:r>
              <a:rPr lang="es-ES" dirty="0"/>
              <a:t> </a:t>
            </a:r>
            <a:r>
              <a:rPr lang="es-ES" dirty="0" err="1"/>
              <a:t>stream</a:t>
            </a:r>
            <a:endParaRPr lang="es-ES" dirty="0"/>
          </a:p>
          <a:p>
            <a:r>
              <a:rPr lang="es-ES" dirty="0"/>
              <a:t>Realizar el </a:t>
            </a:r>
            <a:r>
              <a:rPr lang="es-ES" dirty="0" err="1"/>
              <a:t>handshake</a:t>
            </a:r>
            <a:r>
              <a:rPr lang="es-ES" dirty="0"/>
              <a:t> SSL antes del </a:t>
            </a:r>
            <a:r>
              <a:rPr lang="es-ES" dirty="0" err="1"/>
              <a:t>handshake</a:t>
            </a:r>
            <a:r>
              <a:rPr lang="es-ES" dirty="0"/>
              <a:t> </a:t>
            </a:r>
            <a:r>
              <a:rPr lang="es-ES" dirty="0" err="1"/>
              <a:t>WebSocket</a:t>
            </a:r>
            <a:endParaRPr lang="es-ES" dirty="0"/>
          </a:p>
          <a:p>
            <a:r>
              <a:rPr lang="es-ES" dirty="0"/>
              <a:t>El puerto tiene que ser 443</a:t>
            </a:r>
          </a:p>
          <a:p>
            <a:endParaRPr lang="es-ES" dirty="0"/>
          </a:p>
          <a:p>
            <a:r>
              <a:rPr lang="es-ES" dirty="0"/>
              <a:t>Necesitamos la herramienta </a:t>
            </a:r>
            <a:r>
              <a:rPr lang="es-ES" b="1" dirty="0" err="1"/>
              <a:t>openssl</a:t>
            </a:r>
            <a:r>
              <a:rPr lang="es-ES" dirty="0"/>
              <a:t>, y generar un certificado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D981BD9-602B-FD0C-9DB9-02A3D0B0A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68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18238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EEE026-A558-A18F-A853-70C021105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560" y="0"/>
            <a:ext cx="10515600" cy="1325563"/>
          </a:xfrm>
        </p:spPr>
        <p:txBody>
          <a:bodyPr/>
          <a:lstStyle/>
          <a:p>
            <a:r>
              <a:rPr lang="es-ES" dirty="0"/>
              <a:t>Tipos de certificado</a:t>
            </a:r>
          </a:p>
        </p:txBody>
      </p:sp>
      <p:pic>
        <p:nvPicPr>
          <p:cNvPr id="6" name="Marcador de contenido 5" descr="Tabla&#10;&#10;El contenido generado por IA puede ser incorrecto.">
            <a:extLst>
              <a:ext uri="{FF2B5EF4-FFF2-40B4-BE49-F238E27FC236}">
                <a16:creationId xmlns:a16="http://schemas.microsoft.com/office/drawing/2014/main" id="{CDC88C8C-8328-186F-0308-4AFABC18EE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1023481"/>
            <a:ext cx="8214360" cy="4508023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21884BE-25EB-7FAE-A4F3-53D94751D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69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45F5538-7626-65A6-6F3E-E957B87E9D52}"/>
              </a:ext>
            </a:extLst>
          </p:cNvPr>
          <p:cNvSpPr txBox="1"/>
          <p:nvPr/>
        </p:nvSpPr>
        <p:spPr>
          <a:xfrm>
            <a:off x="670560" y="5834519"/>
            <a:ext cx="7406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CA: Autoridad de certificación</a:t>
            </a:r>
          </a:p>
        </p:txBody>
      </p:sp>
    </p:spTree>
    <p:extLst>
      <p:ext uri="{BB962C8B-B14F-4D97-AF65-F5344CB8AC3E}">
        <p14:creationId xmlns:p14="http://schemas.microsoft.com/office/powerpoint/2010/main" val="1584991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37D998-1B24-E430-8E38-E0B5FFB06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ZeroMQ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4D524F-819B-898C-003C-5C3476EEC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Proporciona </a:t>
            </a:r>
            <a:r>
              <a:rPr lang="es-ES" b="1" dirty="0"/>
              <a:t>sockets inteligentes</a:t>
            </a:r>
            <a:r>
              <a:rPr lang="es-ES" dirty="0"/>
              <a:t> que pueden manejar múltiples patrones de comunicación:</a:t>
            </a:r>
          </a:p>
          <a:p>
            <a:pPr lvl="1"/>
            <a:r>
              <a:rPr lang="es-ES" b="1" dirty="0"/>
              <a:t>pub-sub</a:t>
            </a:r>
            <a:r>
              <a:rPr lang="es-ES" dirty="0"/>
              <a:t> (publicador-suscriptor)</a:t>
            </a:r>
          </a:p>
          <a:p>
            <a:pPr lvl="1"/>
            <a:r>
              <a:rPr lang="es-ES" b="1" dirty="0" err="1"/>
              <a:t>req-rep</a:t>
            </a:r>
            <a:r>
              <a:rPr lang="es-ES" dirty="0"/>
              <a:t> (petición-respuesta)</a:t>
            </a:r>
          </a:p>
          <a:p>
            <a:pPr lvl="1"/>
            <a:r>
              <a:rPr lang="es-ES" b="1" dirty="0" err="1"/>
              <a:t>push-pull</a:t>
            </a:r>
            <a:r>
              <a:rPr lang="es-ES" dirty="0"/>
              <a:t> (pipeline)</a:t>
            </a:r>
          </a:p>
          <a:p>
            <a:pPr lvl="1"/>
            <a:r>
              <a:rPr lang="es-ES" b="1" dirty="0"/>
              <a:t>dealer-</a:t>
            </a:r>
            <a:r>
              <a:rPr lang="es-ES" b="1" dirty="0" err="1"/>
              <a:t>router</a:t>
            </a:r>
            <a:r>
              <a:rPr lang="es-ES" dirty="0"/>
              <a:t> (para patrones más complejos)</a:t>
            </a:r>
          </a:p>
          <a:p>
            <a:pPr lvl="1"/>
            <a:endParaRPr lang="es-ES" dirty="0"/>
          </a:p>
          <a:p>
            <a:r>
              <a:rPr lang="es-ES" dirty="0"/>
              <a:t>Soporta múltiples </a:t>
            </a:r>
            <a:r>
              <a:rPr lang="es-ES" b="1" dirty="0"/>
              <a:t>protocolos de transporte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TCP</a:t>
            </a:r>
          </a:p>
          <a:p>
            <a:pPr lvl="1"/>
            <a:r>
              <a:rPr lang="es-ES" dirty="0"/>
              <a:t>IPC (comunicación entre procesos)</a:t>
            </a:r>
          </a:p>
          <a:p>
            <a:pPr lvl="1"/>
            <a:r>
              <a:rPr lang="es-ES" dirty="0" err="1"/>
              <a:t>Inproc</a:t>
            </a:r>
            <a:r>
              <a:rPr lang="es-ES" dirty="0"/>
              <a:t> (dentro del mismo proceso)</a:t>
            </a:r>
          </a:p>
          <a:p>
            <a:pPr lvl="1"/>
            <a:r>
              <a:rPr lang="es-ES" dirty="0" err="1"/>
              <a:t>Multicast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63795AC-D3BA-1DF3-28F1-B3B6C900A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56507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7B7660-A612-61EE-E7B5-19539BA6A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57105"/>
          </a:xfrm>
        </p:spPr>
        <p:txBody>
          <a:bodyPr/>
          <a:lstStyle/>
          <a:p>
            <a:r>
              <a:rPr lang="es-ES" dirty="0" err="1"/>
              <a:t>openssl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092779-B028-BC14-FB96-7C32A4532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280" y="1127760"/>
            <a:ext cx="10744200" cy="5593715"/>
          </a:xfrm>
        </p:spPr>
        <p:txBody>
          <a:bodyPr>
            <a:normAutofit/>
          </a:bodyPr>
          <a:lstStyle/>
          <a:p>
            <a:r>
              <a:rPr lang="es-ES" dirty="0"/>
              <a:t>Comando</a:t>
            </a:r>
            <a:r>
              <a:rPr lang="es-ES" b="1" i="1" dirty="0"/>
              <a:t>: </a:t>
            </a:r>
            <a:r>
              <a:rPr lang="en-US" b="1" i="1" dirty="0" err="1"/>
              <a:t>openssl</a:t>
            </a:r>
            <a:r>
              <a:rPr lang="en-US" b="1" i="1" dirty="0"/>
              <a:t> req -x509 -</a:t>
            </a:r>
            <a:r>
              <a:rPr lang="en-US" b="1" i="1" dirty="0" err="1"/>
              <a:t>newkey</a:t>
            </a:r>
            <a:r>
              <a:rPr lang="en-US" b="1" i="1" dirty="0"/>
              <a:t> rsa:2048 -</a:t>
            </a:r>
            <a:r>
              <a:rPr lang="en-US" b="1" i="1" dirty="0" err="1"/>
              <a:t>keyout</a:t>
            </a:r>
            <a:r>
              <a:rPr lang="en-US" b="1" i="1" dirty="0"/>
              <a:t> </a:t>
            </a:r>
            <a:r>
              <a:rPr lang="en-US" b="1" i="1" dirty="0" err="1"/>
              <a:t>key.pem</a:t>
            </a:r>
            <a:r>
              <a:rPr lang="en-US" b="1" i="1" dirty="0"/>
              <a:t> -out </a:t>
            </a:r>
            <a:r>
              <a:rPr lang="en-US" b="1" i="1" dirty="0" err="1"/>
              <a:t>cert.pem</a:t>
            </a:r>
            <a:r>
              <a:rPr lang="en-US" b="1" i="1" dirty="0"/>
              <a:t> -days 365</a:t>
            </a:r>
          </a:p>
          <a:p>
            <a:endParaRPr lang="en-US" b="1" i="1" dirty="0"/>
          </a:p>
          <a:p>
            <a:r>
              <a:rPr lang="en-US" dirty="0"/>
              <a:t>El </a:t>
            </a:r>
            <a:r>
              <a:rPr lang="en-US" dirty="0" err="1"/>
              <a:t>comando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Crea un </a:t>
            </a:r>
            <a:r>
              <a:rPr lang="en-US" dirty="0" err="1"/>
              <a:t>certificado</a:t>
            </a:r>
            <a:r>
              <a:rPr lang="en-US" dirty="0"/>
              <a:t> </a:t>
            </a:r>
            <a:r>
              <a:rPr lang="en-US" dirty="0" err="1"/>
              <a:t>autofirmado</a:t>
            </a:r>
            <a:r>
              <a:rPr lang="en-US" dirty="0"/>
              <a:t> (no </a:t>
            </a:r>
            <a:r>
              <a:rPr lang="en-US" dirty="0" err="1"/>
              <a:t>emitido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CA).</a:t>
            </a:r>
          </a:p>
          <a:p>
            <a:pPr lvl="1"/>
            <a:r>
              <a:rPr lang="en-US" dirty="0"/>
              <a:t>Clave </a:t>
            </a:r>
            <a:r>
              <a:rPr lang="en-US" dirty="0" err="1"/>
              <a:t>privada</a:t>
            </a:r>
            <a:r>
              <a:rPr lang="en-US" dirty="0"/>
              <a:t> RSA de 2048 bits</a:t>
            </a:r>
          </a:p>
          <a:p>
            <a:pPr lvl="1"/>
            <a:r>
              <a:rPr lang="en-US" dirty="0" err="1"/>
              <a:t>Pide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serie</a:t>
            </a:r>
            <a:r>
              <a:rPr lang="en-US" dirty="0"/>
              <a:t> de </a:t>
            </a:r>
            <a:r>
              <a:rPr lang="en-US" dirty="0" err="1"/>
              <a:t>datos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Así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contraseña</a:t>
            </a:r>
            <a:r>
              <a:rPr lang="en-US" dirty="0"/>
              <a:t> para </a:t>
            </a:r>
            <a:r>
              <a:rPr lang="en-US" dirty="0" err="1"/>
              <a:t>encriptar</a:t>
            </a:r>
            <a:r>
              <a:rPr lang="en-US" dirty="0"/>
              <a:t> la clave:</a:t>
            </a:r>
          </a:p>
          <a:p>
            <a:pPr lvl="2"/>
            <a:r>
              <a:rPr lang="en-US" dirty="0"/>
              <a:t>Se genera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resultado</a:t>
            </a:r>
            <a:r>
              <a:rPr lang="en-US" dirty="0"/>
              <a:t> dos </a:t>
            </a:r>
            <a:r>
              <a:rPr lang="en-US" dirty="0" err="1"/>
              <a:t>archivos</a:t>
            </a:r>
            <a:r>
              <a:rPr lang="en-US" dirty="0"/>
              <a:t>:</a:t>
            </a:r>
          </a:p>
          <a:p>
            <a:pPr lvl="3"/>
            <a:r>
              <a:rPr lang="en-US" b="1" dirty="0" err="1"/>
              <a:t>key.pem</a:t>
            </a:r>
            <a:r>
              <a:rPr lang="en-US" b="1" dirty="0"/>
              <a:t> </a:t>
            </a:r>
            <a:r>
              <a:rPr lang="en-US" b="1" dirty="0">
                <a:sym typeface="Wingdings" panose="05000000000000000000" pitchFamily="2" charset="2"/>
              </a:rPr>
              <a:t> clave </a:t>
            </a:r>
            <a:r>
              <a:rPr lang="en-US" b="1" dirty="0" err="1">
                <a:sym typeface="Wingdings" panose="05000000000000000000" pitchFamily="2" charset="2"/>
              </a:rPr>
              <a:t>privada</a:t>
            </a:r>
            <a:endParaRPr lang="en-US" b="1" dirty="0">
              <a:sym typeface="Wingdings" panose="05000000000000000000" pitchFamily="2" charset="2"/>
            </a:endParaRPr>
          </a:p>
          <a:p>
            <a:pPr lvl="3"/>
            <a:r>
              <a:rPr lang="en-US" b="1" dirty="0" err="1">
                <a:sym typeface="Wingdings" panose="05000000000000000000" pitchFamily="2" charset="2"/>
              </a:rPr>
              <a:t>cert.pem</a:t>
            </a:r>
            <a:r>
              <a:rPr lang="en-US" b="1" dirty="0">
                <a:sym typeface="Wingdings" panose="05000000000000000000" pitchFamily="2" charset="2"/>
              </a:rPr>
              <a:t>  </a:t>
            </a:r>
            <a:r>
              <a:rPr lang="en-US" b="1" dirty="0" err="1">
                <a:sym typeface="Wingdings" panose="05000000000000000000" pitchFamily="2" charset="2"/>
              </a:rPr>
              <a:t>tu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certificado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público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autofirmado</a:t>
            </a:r>
            <a:endParaRPr lang="en-US" b="1" dirty="0"/>
          </a:p>
          <a:p>
            <a:pPr lvl="2"/>
            <a:r>
              <a:rPr lang="es-ES" b="1" dirty="0">
                <a:solidFill>
                  <a:srgbClr val="FF0000"/>
                </a:solidFill>
              </a:rPr>
              <a:t>Estos dos ficheros son necesarios para WSS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00FA93D-D93E-FD6E-BE2D-49B788D65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70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314403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27172D-F100-12D7-1D0C-D551C2F29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openssl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9A9845-32F7-1262-F881-B5874CEC6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Permite activar HTTPS / WSS</a:t>
            </a:r>
          </a:p>
          <a:p>
            <a:r>
              <a:rPr lang="es-ES" dirty="0"/>
              <a:t>Cifrar comunicaciones entre dispositivos</a:t>
            </a:r>
          </a:p>
          <a:p>
            <a:r>
              <a:rPr lang="es-ES" dirty="0"/>
              <a:t>Probar servicios sin tener que tener certificados oficiales</a:t>
            </a:r>
          </a:p>
          <a:p>
            <a:endParaRPr lang="es-ES" dirty="0"/>
          </a:p>
          <a:p>
            <a:r>
              <a:rPr lang="es-ES" dirty="0"/>
              <a:t>Al comando se le puede añadir un parámetro para evitar que nos pida la información</a:t>
            </a:r>
          </a:p>
          <a:p>
            <a:r>
              <a:rPr lang="es-ES" dirty="0"/>
              <a:t>-</a:t>
            </a:r>
            <a:r>
              <a:rPr lang="es-ES" dirty="0" err="1"/>
              <a:t>subj</a:t>
            </a:r>
            <a:r>
              <a:rPr lang="es-ES" dirty="0"/>
              <a:t> “…”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A5960F-8C6C-6616-95CC-CA24BB63B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71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676394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12DC4D-938C-65F9-A170-C8F7D1E6D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2960" y="0"/>
            <a:ext cx="3749040" cy="777875"/>
          </a:xfrm>
        </p:spPr>
        <p:txBody>
          <a:bodyPr/>
          <a:lstStyle/>
          <a:p>
            <a:r>
              <a:rPr lang="es-ES" dirty="0" err="1"/>
              <a:t>openssl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A3F1D7-36F7-DF1E-7007-7C99A4B96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1360" y="1690688"/>
            <a:ext cx="4282440" cy="2789871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Cada inicial lleva una barra / delante del  campo.</a:t>
            </a:r>
          </a:p>
          <a:p>
            <a:endParaRPr lang="es-ES" dirty="0"/>
          </a:p>
          <a:p>
            <a:r>
              <a:rPr lang="es-ES" dirty="0"/>
              <a:t>En el comando si añadimos </a:t>
            </a:r>
            <a:r>
              <a:rPr lang="es-ES" b="1" dirty="0"/>
              <a:t>–</a:t>
            </a:r>
            <a:r>
              <a:rPr lang="es-ES" b="1" dirty="0" err="1"/>
              <a:t>nodes</a:t>
            </a:r>
            <a:r>
              <a:rPr lang="es-ES" b="1" dirty="0"/>
              <a:t> </a:t>
            </a:r>
            <a:r>
              <a:rPr lang="es-ES" dirty="0"/>
              <a:t>no encripta la clave privada </a:t>
            </a:r>
            <a:r>
              <a:rPr lang="es-ES" b="1" dirty="0" err="1"/>
              <a:t>key.pem</a:t>
            </a:r>
            <a:r>
              <a:rPr lang="es-ES" b="1" dirty="0"/>
              <a:t>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8EDAA99-2E69-3987-68E5-C7C11E378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72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B1EE8E8-8406-52D3-DC76-B60F561EB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02" y="388937"/>
            <a:ext cx="6531689" cy="448627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94168D4-2FD9-8516-E21C-0DC77AD091CB}"/>
              </a:ext>
            </a:extLst>
          </p:cNvPr>
          <p:cNvSpPr txBox="1"/>
          <p:nvPr/>
        </p:nvSpPr>
        <p:spPr>
          <a:xfrm>
            <a:off x="132540" y="5433020"/>
            <a:ext cx="11895564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b="1" dirty="0" err="1"/>
              <a:t>openssl</a:t>
            </a:r>
            <a:r>
              <a:rPr lang="es-ES" b="1" dirty="0"/>
              <a:t> </a:t>
            </a:r>
            <a:r>
              <a:rPr lang="es-ES" b="1" dirty="0" err="1"/>
              <a:t>req</a:t>
            </a:r>
            <a:r>
              <a:rPr lang="es-ES" b="1" dirty="0"/>
              <a:t> -x509 -</a:t>
            </a:r>
            <a:r>
              <a:rPr lang="es-ES" b="1" dirty="0" err="1"/>
              <a:t>newkey</a:t>
            </a:r>
            <a:r>
              <a:rPr lang="es-ES" b="1" dirty="0"/>
              <a:t> rsa:2048 -</a:t>
            </a:r>
            <a:r>
              <a:rPr lang="es-ES" b="1" dirty="0" err="1"/>
              <a:t>keyout</a:t>
            </a:r>
            <a:r>
              <a:rPr lang="es-ES" b="1" dirty="0"/>
              <a:t> </a:t>
            </a:r>
            <a:r>
              <a:rPr lang="es-ES" b="1" dirty="0" err="1"/>
              <a:t>key.pem</a:t>
            </a:r>
            <a:r>
              <a:rPr lang="es-ES" b="1" dirty="0"/>
              <a:t> -</a:t>
            </a:r>
            <a:r>
              <a:rPr lang="es-ES" b="1" dirty="0" err="1"/>
              <a:t>out</a:t>
            </a:r>
            <a:r>
              <a:rPr lang="es-ES" b="1" dirty="0"/>
              <a:t> </a:t>
            </a:r>
            <a:r>
              <a:rPr lang="es-ES" b="1" dirty="0" err="1"/>
              <a:t>cert.pem</a:t>
            </a:r>
            <a:r>
              <a:rPr lang="es-ES" b="1" dirty="0"/>
              <a:t> -</a:t>
            </a:r>
            <a:r>
              <a:rPr lang="es-ES" b="1" dirty="0" err="1"/>
              <a:t>days</a:t>
            </a:r>
            <a:r>
              <a:rPr lang="es-ES" b="1" dirty="0"/>
              <a:t> 365 -</a:t>
            </a:r>
            <a:r>
              <a:rPr lang="es-ES" b="1" dirty="0" err="1"/>
              <a:t>nodes</a:t>
            </a:r>
            <a:r>
              <a:rPr lang="es-ES" b="1" dirty="0"/>
              <a:t> \</a:t>
            </a:r>
          </a:p>
          <a:p>
            <a:r>
              <a:rPr lang="es-ES" b="1" dirty="0"/>
              <a:t>-</a:t>
            </a:r>
            <a:r>
              <a:rPr lang="es-ES" b="1" dirty="0" err="1"/>
              <a:t>subj</a:t>
            </a:r>
            <a:r>
              <a:rPr lang="es-ES" b="1" dirty="0"/>
              <a:t> "/C=ES/ST=Madrid/L=Madrid/O=</a:t>
            </a:r>
            <a:r>
              <a:rPr lang="es-ES" b="1" dirty="0" err="1"/>
              <a:t>AntonioTech</a:t>
            </a:r>
            <a:r>
              <a:rPr lang="es-ES" b="1" dirty="0"/>
              <a:t>/OU=</a:t>
            </a:r>
            <a:r>
              <a:rPr lang="es-ES" b="1" dirty="0" err="1"/>
              <a:t>IoT</a:t>
            </a:r>
            <a:r>
              <a:rPr lang="es-ES" b="1" dirty="0"/>
              <a:t>/CN=</a:t>
            </a:r>
            <a:r>
              <a:rPr lang="es-ES" b="1" dirty="0" err="1"/>
              <a:t>raspberry.local</a:t>
            </a:r>
            <a:r>
              <a:rPr lang="es-ES" b="1" dirty="0"/>
              <a:t>/</a:t>
            </a:r>
            <a:r>
              <a:rPr lang="es-ES" b="1" dirty="0" err="1"/>
              <a:t>emailAddress</a:t>
            </a:r>
            <a:r>
              <a:rPr lang="es-ES" b="1" dirty="0"/>
              <a:t>=antonio@ex.com"</a:t>
            </a:r>
          </a:p>
          <a:p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272551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353AE1-4536-DB41-E267-0BD27411C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44513"/>
          </a:xfrm>
        </p:spPr>
        <p:txBody>
          <a:bodyPr>
            <a:normAutofit fontScale="90000"/>
          </a:bodyPr>
          <a:lstStyle/>
          <a:p>
            <a:r>
              <a:rPr lang="es-ES" dirty="0"/>
              <a:t>Servidor WSS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4834ED-3889-7CE0-7AFC-008A5393D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60120"/>
            <a:ext cx="10805160" cy="5396230"/>
          </a:xfrm>
        </p:spPr>
        <p:txBody>
          <a:bodyPr>
            <a:normAutofit fontScale="85000" lnSpcReduction="20000"/>
          </a:bodyPr>
          <a:lstStyle/>
          <a:p>
            <a:r>
              <a:rPr lang="es-ES" b="1" dirty="0"/>
              <a:t>El primer paso es configurar el contexto para SSL.</a:t>
            </a:r>
          </a:p>
          <a:p>
            <a:r>
              <a:rPr lang="es-ES" dirty="0"/>
              <a:t>Tenemos que indicar los dos ficheros generados anteriormente.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context</a:t>
            </a:r>
            <a:r>
              <a:rPr lang="es-ES" dirty="0"/>
              <a:t> </a:t>
            </a:r>
            <a:r>
              <a:rPr lang="es-ES" b="1" dirty="0" err="1"/>
              <a:t>ctx</a:t>
            </a:r>
            <a:r>
              <a:rPr lang="es-ES" dirty="0"/>
              <a:t>(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context</a:t>
            </a:r>
            <a:r>
              <a:rPr lang="es-ES" dirty="0"/>
              <a:t>::tlsv12);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 err="1"/>
              <a:t>ctx</a:t>
            </a:r>
            <a:r>
              <a:rPr lang="es-ES" dirty="0" err="1"/>
              <a:t>.set_options</a:t>
            </a:r>
            <a:r>
              <a:rPr lang="es-ES" dirty="0"/>
              <a:t>(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context</a:t>
            </a:r>
            <a:r>
              <a:rPr lang="es-ES" dirty="0"/>
              <a:t>::</a:t>
            </a:r>
            <a:r>
              <a:rPr lang="es-ES" dirty="0" err="1"/>
              <a:t>default_workarounds</a:t>
            </a:r>
            <a:r>
              <a:rPr lang="es-ES" dirty="0"/>
              <a:t> |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context</a:t>
            </a:r>
            <a:r>
              <a:rPr lang="es-ES" dirty="0"/>
              <a:t>::no_sslv2 |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context</a:t>
            </a:r>
            <a:r>
              <a:rPr lang="es-ES" dirty="0"/>
              <a:t>::no_sslv3 |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context</a:t>
            </a:r>
            <a:r>
              <a:rPr lang="es-ES" dirty="0"/>
              <a:t>::</a:t>
            </a:r>
            <a:r>
              <a:rPr lang="es-ES" dirty="0" err="1"/>
              <a:t>single_dh_use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 err="1"/>
              <a:t>ctx</a:t>
            </a:r>
            <a:r>
              <a:rPr lang="es-ES" dirty="0" err="1"/>
              <a:t>.use_certificate_file</a:t>
            </a:r>
            <a:r>
              <a:rPr lang="es-ES" dirty="0"/>
              <a:t>("</a:t>
            </a:r>
            <a:r>
              <a:rPr lang="es-ES" b="1" dirty="0" err="1"/>
              <a:t>cert.pem</a:t>
            </a:r>
            <a:r>
              <a:rPr lang="es-ES" dirty="0"/>
              <a:t>", 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context</a:t>
            </a:r>
            <a:r>
              <a:rPr lang="es-ES" dirty="0"/>
              <a:t>::</a:t>
            </a:r>
            <a:r>
              <a:rPr lang="es-ES" dirty="0" err="1"/>
              <a:t>pem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b="1" dirty="0" err="1"/>
              <a:t>ctx</a:t>
            </a:r>
            <a:r>
              <a:rPr lang="es-ES" dirty="0" err="1"/>
              <a:t>.use_private_key_file</a:t>
            </a:r>
            <a:r>
              <a:rPr lang="es-ES" dirty="0"/>
              <a:t>("</a:t>
            </a:r>
            <a:r>
              <a:rPr lang="es-ES" b="1" dirty="0" err="1"/>
              <a:t>key.pem</a:t>
            </a:r>
            <a:r>
              <a:rPr lang="es-ES" dirty="0"/>
              <a:t>", 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context</a:t>
            </a:r>
            <a:r>
              <a:rPr lang="es-ES" dirty="0"/>
              <a:t>::</a:t>
            </a:r>
            <a:r>
              <a:rPr lang="es-ES" dirty="0" err="1"/>
              <a:t>pem</a:t>
            </a:r>
            <a:r>
              <a:rPr lang="es-ES" dirty="0"/>
              <a:t>);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3A68D4A-78FB-3229-4E6A-6537C2274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73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51863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566C6-ED59-5BB7-79A8-E24E176B5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755" y="365126"/>
            <a:ext cx="11819823" cy="828408"/>
          </a:xfrm>
        </p:spPr>
        <p:txBody>
          <a:bodyPr>
            <a:noAutofit/>
          </a:bodyPr>
          <a:lstStyle/>
          <a:p>
            <a:r>
              <a:rPr lang="es-ES" sz="3200" dirty="0"/>
              <a:t>Diferencias entre: </a:t>
            </a:r>
            <a:r>
              <a:rPr lang="es-ES" sz="3200" dirty="0" err="1"/>
              <a:t>boost</a:t>
            </a:r>
            <a:r>
              <a:rPr lang="es-ES" sz="3200" dirty="0"/>
              <a:t>::</a:t>
            </a:r>
            <a:r>
              <a:rPr lang="es-ES" sz="3200" dirty="0" err="1"/>
              <a:t>asio</a:t>
            </a:r>
            <a:r>
              <a:rPr lang="es-ES" sz="3200" dirty="0"/>
              <a:t>::</a:t>
            </a:r>
            <a:r>
              <a:rPr lang="es-ES" sz="3200" b="1" dirty="0" err="1"/>
              <a:t>io_context</a:t>
            </a:r>
            <a:r>
              <a:rPr lang="es-ES" sz="3200" b="1" dirty="0"/>
              <a:t>  </a:t>
            </a:r>
            <a:r>
              <a:rPr lang="es-ES" sz="3200" dirty="0"/>
              <a:t>/ </a:t>
            </a:r>
            <a:r>
              <a:rPr lang="es-ES" sz="3200" dirty="0" err="1"/>
              <a:t>boost</a:t>
            </a:r>
            <a:r>
              <a:rPr lang="es-ES" sz="3200" dirty="0"/>
              <a:t>::</a:t>
            </a:r>
            <a:r>
              <a:rPr lang="es-ES" sz="3200" dirty="0" err="1"/>
              <a:t>asio</a:t>
            </a:r>
            <a:r>
              <a:rPr lang="es-ES" sz="3200" dirty="0"/>
              <a:t>::</a:t>
            </a:r>
            <a:r>
              <a:rPr lang="es-ES" sz="3200" b="1" dirty="0" err="1"/>
              <a:t>ssl</a:t>
            </a:r>
            <a:r>
              <a:rPr lang="es-ES" sz="3200" b="1" dirty="0"/>
              <a:t>::</a:t>
            </a:r>
            <a:r>
              <a:rPr lang="es-ES" sz="3200" b="1" dirty="0" err="1"/>
              <a:t>context</a:t>
            </a:r>
            <a:endParaRPr lang="es-ES" sz="32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669F23-91F3-1272-0912-B6740F3229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9186" y="1825625"/>
            <a:ext cx="5181600" cy="4351338"/>
          </a:xfrm>
        </p:spPr>
        <p:txBody>
          <a:bodyPr>
            <a:normAutofit fontScale="92500" lnSpcReduction="10000"/>
          </a:bodyPr>
          <a:lstStyle/>
          <a:p>
            <a:r>
              <a:rPr lang="es-ES" b="1" dirty="0" err="1"/>
              <a:t>boost</a:t>
            </a:r>
            <a:r>
              <a:rPr lang="es-ES" b="1" dirty="0"/>
              <a:t>::</a:t>
            </a:r>
            <a:r>
              <a:rPr lang="es-ES" b="1" dirty="0" err="1"/>
              <a:t>asio</a:t>
            </a:r>
            <a:r>
              <a:rPr lang="es-ES" b="1" dirty="0"/>
              <a:t>::</a:t>
            </a:r>
            <a:r>
              <a:rPr lang="es-ES" b="1" dirty="0" err="1"/>
              <a:t>io_context</a:t>
            </a:r>
            <a:endParaRPr lang="es-ES" b="1" dirty="0"/>
          </a:p>
          <a:p>
            <a:pPr lvl="1"/>
            <a:endParaRPr lang="es-ES" dirty="0"/>
          </a:p>
          <a:p>
            <a:pPr lvl="1"/>
            <a:r>
              <a:rPr lang="es-ES" dirty="0"/>
              <a:t>El motor principal de I/O (</a:t>
            </a:r>
            <a:r>
              <a:rPr lang="es-ES" dirty="0" err="1"/>
              <a:t>asincrónas</a:t>
            </a:r>
            <a:r>
              <a:rPr lang="es-ES" dirty="0"/>
              <a:t>)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Coordinar eventos en conexiones TCP, temporizadores y lectura / escritura de sockets.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Ejecutar los </a:t>
            </a:r>
            <a:r>
              <a:rPr lang="es-ES" dirty="0" err="1"/>
              <a:t>handlers</a:t>
            </a:r>
            <a:r>
              <a:rPr lang="es-ES" dirty="0"/>
              <a:t> cuando ocurren eventos</a:t>
            </a:r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AC680A9-B7F5-F3C1-5395-DC8D1695045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b="1" dirty="0" err="1"/>
              <a:t>boost</a:t>
            </a:r>
            <a:r>
              <a:rPr lang="es-ES" b="1" dirty="0"/>
              <a:t>::</a:t>
            </a:r>
            <a:r>
              <a:rPr lang="es-ES" b="1" dirty="0" err="1"/>
              <a:t>asio</a:t>
            </a:r>
            <a:r>
              <a:rPr lang="es-ES" b="1" dirty="0"/>
              <a:t>::</a:t>
            </a:r>
            <a:r>
              <a:rPr lang="es-ES" b="1" dirty="0" err="1"/>
              <a:t>ssl</a:t>
            </a:r>
            <a:r>
              <a:rPr lang="es-ES" b="1" dirty="0"/>
              <a:t>::</a:t>
            </a:r>
            <a:r>
              <a:rPr lang="es-ES" b="1" dirty="0" err="1"/>
              <a:t>context</a:t>
            </a:r>
            <a:endParaRPr lang="es-ES" b="1" dirty="0"/>
          </a:p>
          <a:p>
            <a:pPr lvl="1"/>
            <a:endParaRPr lang="es-ES" dirty="0"/>
          </a:p>
          <a:p>
            <a:pPr lvl="1"/>
            <a:r>
              <a:rPr lang="es-ES" dirty="0"/>
              <a:t>Contexto de configuración para TLS/SSL, para cifrar comunicaciones con HTTPS / WSS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Certificados a utilizar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Que claves privadas cargar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Protocolos TLS como TLS 1.2 o 1.3)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Opciones de seguridad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6B8E234-57E9-B744-3F0D-4299660A3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74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3365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CE0B69-D04C-28B9-90D5-0086B0E50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7022" y="673769"/>
            <a:ext cx="3724978" cy="684029"/>
          </a:xfrm>
        </p:spPr>
        <p:txBody>
          <a:bodyPr>
            <a:normAutofit fontScale="90000"/>
          </a:bodyPr>
          <a:lstStyle/>
          <a:p>
            <a:r>
              <a:rPr lang="es-ES" dirty="0"/>
              <a:t>Servidor WSS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F4FE59-F97F-CDDE-EBF7-86CF12B57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006"/>
            <a:ext cx="10515600" cy="649046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ES" dirty="0" err="1"/>
              <a:t>void</a:t>
            </a:r>
            <a:r>
              <a:rPr lang="es-ES" dirty="0"/>
              <a:t> run_server_1_mensaje(net::</a:t>
            </a:r>
            <a:r>
              <a:rPr lang="es-ES" dirty="0" err="1"/>
              <a:t>io_context</a:t>
            </a:r>
            <a:r>
              <a:rPr lang="es-ES" dirty="0"/>
              <a:t>&amp; </a:t>
            </a:r>
            <a:r>
              <a:rPr lang="es-ES" dirty="0" err="1"/>
              <a:t>ioc</a:t>
            </a:r>
            <a:r>
              <a:rPr lang="es-ES" dirty="0"/>
              <a:t>, 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context</a:t>
            </a:r>
            <a:r>
              <a:rPr lang="es-ES" dirty="0"/>
              <a:t>&amp; </a:t>
            </a:r>
            <a:r>
              <a:rPr lang="es-ES" dirty="0" err="1"/>
              <a:t>ctx</a:t>
            </a:r>
            <a:r>
              <a:rPr lang="es-ES" dirty="0"/>
              <a:t>, </a:t>
            </a:r>
            <a:r>
              <a:rPr lang="es-ES" dirty="0" err="1"/>
              <a:t>unsigned</a:t>
            </a:r>
            <a:r>
              <a:rPr lang="es-ES" dirty="0"/>
              <a:t> short </a:t>
            </a:r>
            <a:r>
              <a:rPr lang="es-ES" dirty="0" err="1"/>
              <a:t>port</a:t>
            </a:r>
            <a:r>
              <a:rPr lang="es-ES" dirty="0"/>
              <a:t>) {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tcp</a:t>
            </a:r>
            <a:r>
              <a:rPr lang="es-ES" dirty="0"/>
              <a:t>::</a:t>
            </a:r>
            <a:r>
              <a:rPr lang="es-ES" dirty="0" err="1"/>
              <a:t>acceptor</a:t>
            </a:r>
            <a:r>
              <a:rPr lang="es-ES" dirty="0"/>
              <a:t> </a:t>
            </a:r>
            <a:r>
              <a:rPr lang="es-ES" dirty="0" err="1"/>
              <a:t>acceptor</a:t>
            </a:r>
            <a:r>
              <a:rPr lang="es-ES" dirty="0"/>
              <a:t>(</a:t>
            </a:r>
            <a:r>
              <a:rPr lang="es-ES" dirty="0" err="1"/>
              <a:t>ioc</a:t>
            </a:r>
            <a:r>
              <a:rPr lang="es-ES" dirty="0"/>
              <a:t>, </a:t>
            </a:r>
            <a:r>
              <a:rPr lang="es-ES" dirty="0" err="1"/>
              <a:t>tcp</a:t>
            </a:r>
            <a:r>
              <a:rPr lang="es-ES" dirty="0"/>
              <a:t>::</a:t>
            </a:r>
            <a:r>
              <a:rPr lang="es-ES" dirty="0" err="1"/>
              <a:t>endpoint</a:t>
            </a:r>
            <a:r>
              <a:rPr lang="es-ES" dirty="0"/>
              <a:t>(</a:t>
            </a:r>
            <a:r>
              <a:rPr lang="es-ES" dirty="0" err="1"/>
              <a:t>tcp</a:t>
            </a:r>
            <a:r>
              <a:rPr lang="es-ES" dirty="0"/>
              <a:t>::v4(), </a:t>
            </a:r>
            <a:r>
              <a:rPr lang="es-ES" dirty="0" err="1"/>
              <a:t>port</a:t>
            </a:r>
            <a:r>
              <a:rPr lang="es-ES" dirty="0"/>
              <a:t>));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for</a:t>
            </a:r>
            <a:r>
              <a:rPr lang="es-ES" dirty="0"/>
              <a:t> (;;) {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tcp</a:t>
            </a:r>
            <a:r>
              <a:rPr lang="es-ES" dirty="0"/>
              <a:t>::socket socket(</a:t>
            </a:r>
            <a:r>
              <a:rPr lang="es-ES" dirty="0" err="1"/>
              <a:t>ioc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acceptor.accept</a:t>
            </a:r>
            <a:r>
              <a:rPr lang="es-ES" dirty="0"/>
              <a:t>(socket);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ssl</a:t>
            </a:r>
            <a:r>
              <a:rPr lang="en-US" dirty="0"/>
              <a:t>::stream&lt;</a:t>
            </a:r>
            <a:r>
              <a:rPr lang="en-US" dirty="0" err="1"/>
              <a:t>tcp</a:t>
            </a:r>
            <a:r>
              <a:rPr lang="en-US" dirty="0"/>
              <a:t>::socket&gt; </a:t>
            </a:r>
            <a:r>
              <a:rPr lang="en-US" dirty="0" err="1"/>
              <a:t>ssl_stream</a:t>
            </a:r>
            <a:r>
              <a:rPr lang="en-US" dirty="0"/>
              <a:t>(std::move(socket), </a:t>
            </a:r>
            <a:r>
              <a:rPr lang="en-US" dirty="0" err="1"/>
              <a:t>ctx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ssl_stream.handshake</a:t>
            </a:r>
            <a:r>
              <a:rPr lang="en-US" dirty="0"/>
              <a:t>(</a:t>
            </a:r>
            <a:r>
              <a:rPr lang="en-US" dirty="0" err="1"/>
              <a:t>ssl</a:t>
            </a:r>
            <a:r>
              <a:rPr lang="en-US" dirty="0"/>
              <a:t>::</a:t>
            </a:r>
            <a:r>
              <a:rPr lang="en-US" dirty="0" err="1"/>
              <a:t>stream_base</a:t>
            </a:r>
            <a:r>
              <a:rPr lang="en-US" dirty="0"/>
              <a:t>::server);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websocket</a:t>
            </a:r>
            <a:r>
              <a:rPr lang="en-US" dirty="0"/>
              <a:t>::stream&lt;</a:t>
            </a:r>
            <a:r>
              <a:rPr lang="en-US" dirty="0" err="1"/>
              <a:t>ssl</a:t>
            </a:r>
            <a:r>
              <a:rPr lang="en-US" dirty="0"/>
              <a:t>::stream&lt;</a:t>
            </a:r>
            <a:r>
              <a:rPr lang="en-US" dirty="0" err="1"/>
              <a:t>tcp</a:t>
            </a:r>
            <a:r>
              <a:rPr lang="en-US" dirty="0"/>
              <a:t>::socket&gt;&gt; </a:t>
            </a:r>
            <a:r>
              <a:rPr lang="en-US" dirty="0" err="1"/>
              <a:t>ws</a:t>
            </a:r>
            <a:r>
              <a:rPr lang="en-US" dirty="0"/>
              <a:t>(std::move(</a:t>
            </a:r>
            <a:r>
              <a:rPr lang="en-US" dirty="0" err="1"/>
              <a:t>ssl_stream</a:t>
            </a:r>
            <a:r>
              <a:rPr lang="en-US" dirty="0"/>
              <a:t>));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ws.accept</a:t>
            </a:r>
            <a:r>
              <a:rPr lang="es-ES" dirty="0"/>
              <a:t>();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beast</a:t>
            </a:r>
            <a:r>
              <a:rPr lang="es-ES" dirty="0"/>
              <a:t>::</a:t>
            </a:r>
            <a:r>
              <a:rPr lang="es-ES" dirty="0" err="1"/>
              <a:t>flat_buffer</a:t>
            </a:r>
            <a:r>
              <a:rPr lang="es-ES" dirty="0"/>
              <a:t> buffer;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ws.read</a:t>
            </a:r>
            <a:r>
              <a:rPr lang="es-ES" dirty="0"/>
              <a:t>(buffer);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ws.text</a:t>
            </a:r>
            <a:r>
              <a:rPr lang="en-US" dirty="0"/>
              <a:t>(</a:t>
            </a:r>
            <a:r>
              <a:rPr lang="en-US" dirty="0" err="1"/>
              <a:t>ws.got_text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"Mensaje recibido: " &lt;&lt; </a:t>
            </a:r>
            <a:r>
              <a:rPr lang="es-ES" dirty="0" err="1"/>
              <a:t>beast</a:t>
            </a:r>
            <a:r>
              <a:rPr lang="es-ES" dirty="0"/>
              <a:t>::</a:t>
            </a:r>
            <a:r>
              <a:rPr lang="es-ES" dirty="0" err="1"/>
              <a:t>make_printable</a:t>
            </a:r>
            <a:r>
              <a:rPr lang="es-ES" dirty="0"/>
              <a:t>(</a:t>
            </a:r>
            <a:r>
              <a:rPr lang="es-ES" dirty="0" err="1"/>
              <a:t>buffer.data</a:t>
            </a:r>
            <a:r>
              <a:rPr lang="es-ES" dirty="0"/>
              <a:t>())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ws.write</a:t>
            </a:r>
            <a:r>
              <a:rPr lang="es-ES" dirty="0"/>
              <a:t>(</a:t>
            </a:r>
            <a:r>
              <a:rPr lang="es-ES" dirty="0" err="1"/>
              <a:t>buffer.data</a:t>
            </a:r>
            <a:r>
              <a:rPr lang="es-ES" dirty="0"/>
              <a:t>());</a:t>
            </a:r>
          </a:p>
          <a:p>
            <a:pPr marL="0" indent="0">
              <a:buNone/>
            </a:pPr>
            <a:r>
              <a:rPr lang="es-ES" dirty="0"/>
              <a:t>    }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2884E7F-EC7A-685A-DFF2-1F8E13C13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75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063967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C153F1-034A-BAB0-25AC-1056F0174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Servidor WSS - Pasos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D4EE0D-BA5A-AF78-622E-0202E915A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b="1" dirty="0"/>
              <a:t>Pasos</a:t>
            </a:r>
          </a:p>
          <a:p>
            <a:pPr lvl="1"/>
            <a:r>
              <a:rPr lang="es-ES" b="1" dirty="0"/>
              <a:t>1 – Inicializar </a:t>
            </a:r>
            <a:r>
              <a:rPr lang="es-ES" b="1" dirty="0" err="1"/>
              <a:t>io_context</a:t>
            </a:r>
            <a:r>
              <a:rPr lang="es-ES" b="1" dirty="0"/>
              <a:t>, configurar SSL/TLS e indicar el puerto</a:t>
            </a:r>
          </a:p>
          <a:p>
            <a:pPr lvl="1"/>
            <a:endParaRPr lang="es-ES" b="1" dirty="0"/>
          </a:p>
          <a:p>
            <a:pPr lvl="1"/>
            <a:r>
              <a:rPr lang="es-ES" b="1" dirty="0"/>
              <a:t>2 – Inicializar el servidor</a:t>
            </a:r>
          </a:p>
          <a:p>
            <a:pPr lvl="1"/>
            <a:r>
              <a:rPr lang="es-ES" dirty="0" err="1"/>
              <a:t>tcp</a:t>
            </a:r>
            <a:r>
              <a:rPr lang="es-ES" dirty="0"/>
              <a:t>::</a:t>
            </a:r>
            <a:r>
              <a:rPr lang="es-ES" dirty="0" err="1"/>
              <a:t>acceptor</a:t>
            </a:r>
            <a:r>
              <a:rPr lang="es-ES" dirty="0"/>
              <a:t> </a:t>
            </a:r>
            <a:r>
              <a:rPr lang="es-ES" dirty="0" err="1"/>
              <a:t>acceptor</a:t>
            </a:r>
            <a:r>
              <a:rPr lang="es-ES" dirty="0"/>
              <a:t>(</a:t>
            </a:r>
            <a:r>
              <a:rPr lang="es-ES" dirty="0" err="1"/>
              <a:t>ioc</a:t>
            </a:r>
            <a:r>
              <a:rPr lang="es-ES" dirty="0"/>
              <a:t>, </a:t>
            </a:r>
            <a:r>
              <a:rPr lang="es-ES" dirty="0" err="1"/>
              <a:t>tcp</a:t>
            </a:r>
            <a:r>
              <a:rPr lang="es-ES" dirty="0"/>
              <a:t>::</a:t>
            </a:r>
            <a:r>
              <a:rPr lang="es-ES" dirty="0" err="1"/>
              <a:t>endpoint</a:t>
            </a:r>
            <a:r>
              <a:rPr lang="es-ES" dirty="0"/>
              <a:t>(</a:t>
            </a:r>
            <a:r>
              <a:rPr lang="es-ES" dirty="0" err="1"/>
              <a:t>tcp</a:t>
            </a:r>
            <a:r>
              <a:rPr lang="es-ES" dirty="0"/>
              <a:t>::v4(), </a:t>
            </a:r>
            <a:r>
              <a:rPr lang="es-ES" dirty="0" err="1"/>
              <a:t>port</a:t>
            </a:r>
            <a:r>
              <a:rPr lang="es-ES" dirty="0"/>
              <a:t>));</a:t>
            </a:r>
          </a:p>
          <a:p>
            <a:pPr lvl="1"/>
            <a:r>
              <a:rPr lang="es-ES" dirty="0"/>
              <a:t>Crea un </a:t>
            </a:r>
            <a:r>
              <a:rPr lang="es-ES" dirty="0" err="1"/>
              <a:t>acceptor</a:t>
            </a:r>
            <a:r>
              <a:rPr lang="es-ES" dirty="0"/>
              <a:t> TCP para escuchar por el puerto indicado</a:t>
            </a:r>
          </a:p>
          <a:p>
            <a:pPr lvl="1"/>
            <a:r>
              <a:rPr lang="es-ES" dirty="0"/>
              <a:t>Y utilizamos IPv4</a:t>
            </a:r>
          </a:p>
          <a:p>
            <a:pPr lvl="1"/>
            <a:endParaRPr lang="es-ES" dirty="0"/>
          </a:p>
          <a:p>
            <a:pPr lvl="1"/>
            <a:r>
              <a:rPr lang="es-ES" b="1" dirty="0"/>
              <a:t>3 – Bucle principal para aceptar clientes:</a:t>
            </a:r>
          </a:p>
          <a:p>
            <a:pPr lvl="1"/>
            <a:r>
              <a:rPr lang="es-ES" dirty="0" err="1"/>
              <a:t>for</a:t>
            </a:r>
            <a:r>
              <a:rPr lang="es-ES" dirty="0"/>
              <a:t> (;;) {</a:t>
            </a:r>
          </a:p>
          <a:p>
            <a:pPr lvl="1"/>
            <a:r>
              <a:rPr lang="es-ES" dirty="0"/>
              <a:t>    </a:t>
            </a:r>
            <a:r>
              <a:rPr lang="es-ES" dirty="0" err="1"/>
              <a:t>tcp</a:t>
            </a:r>
            <a:r>
              <a:rPr lang="es-ES" dirty="0"/>
              <a:t>::socket socket(</a:t>
            </a:r>
            <a:r>
              <a:rPr lang="es-ES" dirty="0" err="1"/>
              <a:t>ioc</a:t>
            </a:r>
            <a:r>
              <a:rPr lang="es-ES" dirty="0"/>
              <a:t>); 	// Acepta conexiones</a:t>
            </a:r>
          </a:p>
          <a:p>
            <a:pPr lvl="1"/>
            <a:r>
              <a:rPr lang="es-ES" dirty="0"/>
              <a:t>    </a:t>
            </a:r>
            <a:r>
              <a:rPr lang="es-ES" dirty="0" err="1"/>
              <a:t>acceptor.accept</a:t>
            </a:r>
            <a:r>
              <a:rPr lang="es-ES" dirty="0"/>
              <a:t>(socket);	// y crea un socket TCP</a:t>
            </a:r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7F06782-4122-43A5-4329-8BC82AE6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76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78758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7CBFB-EAD8-D9AD-56F3-9BF60CC13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Servidor WSS – Pasos II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A98B29-8E42-C920-96C0-6D83397E8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29" y="1825625"/>
            <a:ext cx="11887199" cy="4351338"/>
          </a:xfrm>
        </p:spPr>
        <p:txBody>
          <a:bodyPr>
            <a:normAutofit fontScale="92500" lnSpcReduction="20000"/>
          </a:bodyPr>
          <a:lstStyle/>
          <a:p>
            <a:endParaRPr lang="es-ES" dirty="0"/>
          </a:p>
          <a:p>
            <a:r>
              <a:rPr lang="es-ES" b="1" dirty="0"/>
              <a:t>4 – </a:t>
            </a:r>
            <a:r>
              <a:rPr lang="es-ES" b="1" dirty="0" err="1"/>
              <a:t>HandShake</a:t>
            </a:r>
            <a:r>
              <a:rPr lang="es-ES" b="1" dirty="0"/>
              <a:t> TLS</a:t>
            </a:r>
          </a:p>
          <a:p>
            <a:pPr lvl="1"/>
            <a:r>
              <a:rPr lang="es-ES" b="1" dirty="0"/>
              <a:t>// Crea un </a:t>
            </a:r>
            <a:r>
              <a:rPr lang="es-ES" b="1" dirty="0" err="1"/>
              <a:t>stream</a:t>
            </a:r>
            <a:r>
              <a:rPr lang="es-ES" b="1" dirty="0"/>
              <a:t> SSL sobre TCP</a:t>
            </a:r>
          </a:p>
          <a:p>
            <a:pPr lvl="1"/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stream</a:t>
            </a:r>
            <a:r>
              <a:rPr lang="es-ES" dirty="0"/>
              <a:t>&lt;</a:t>
            </a:r>
            <a:r>
              <a:rPr lang="es-ES" dirty="0" err="1"/>
              <a:t>tcp</a:t>
            </a:r>
            <a:r>
              <a:rPr lang="es-ES" dirty="0"/>
              <a:t>::socket&gt; </a:t>
            </a:r>
            <a:r>
              <a:rPr lang="es-ES" dirty="0" err="1"/>
              <a:t>ssl_stream</a:t>
            </a:r>
            <a:r>
              <a:rPr lang="es-ES" dirty="0"/>
              <a:t>(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move</a:t>
            </a:r>
            <a:r>
              <a:rPr lang="es-ES" dirty="0"/>
              <a:t>(socket), </a:t>
            </a:r>
            <a:r>
              <a:rPr lang="es-ES" dirty="0" err="1"/>
              <a:t>ctx</a:t>
            </a:r>
            <a:r>
              <a:rPr lang="es-ES" dirty="0"/>
              <a:t>);</a:t>
            </a:r>
          </a:p>
          <a:p>
            <a:pPr lvl="1"/>
            <a:r>
              <a:rPr lang="es-ES" b="1" dirty="0"/>
              <a:t>// Realiza el </a:t>
            </a:r>
            <a:r>
              <a:rPr lang="es-ES" b="1" dirty="0" err="1"/>
              <a:t>handshake</a:t>
            </a:r>
            <a:r>
              <a:rPr lang="es-ES" b="1" dirty="0"/>
              <a:t> TLS como servidor</a:t>
            </a:r>
          </a:p>
          <a:p>
            <a:pPr lvl="1"/>
            <a:r>
              <a:rPr lang="es-ES" dirty="0" err="1"/>
              <a:t>ssl_stream.handshake</a:t>
            </a:r>
            <a:r>
              <a:rPr lang="es-ES" dirty="0"/>
              <a:t>(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stream_base</a:t>
            </a:r>
            <a:r>
              <a:rPr lang="es-ES" dirty="0"/>
              <a:t>::server);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r>
              <a:rPr lang="es-ES" b="1" dirty="0"/>
              <a:t>5 – </a:t>
            </a:r>
            <a:r>
              <a:rPr lang="es-ES" b="1" dirty="0" err="1"/>
              <a:t>HandShake</a:t>
            </a:r>
            <a:r>
              <a:rPr lang="es-ES" b="1" dirty="0"/>
              <a:t> </a:t>
            </a:r>
            <a:r>
              <a:rPr lang="es-ES" b="1" dirty="0" err="1"/>
              <a:t>WebSocket</a:t>
            </a:r>
            <a:endParaRPr lang="es-ES" b="1" dirty="0"/>
          </a:p>
          <a:p>
            <a:pPr lvl="1"/>
            <a:r>
              <a:rPr lang="es-ES" b="1" dirty="0"/>
              <a:t>// Crea un </a:t>
            </a:r>
            <a:r>
              <a:rPr lang="es-ES" b="1" dirty="0" err="1"/>
              <a:t>stream</a:t>
            </a:r>
            <a:r>
              <a:rPr lang="es-ES" b="1" dirty="0"/>
              <a:t> </a:t>
            </a:r>
            <a:r>
              <a:rPr lang="es-ES" b="1" dirty="0" err="1"/>
              <a:t>WebSocket</a:t>
            </a:r>
            <a:r>
              <a:rPr lang="es-ES" b="1" dirty="0"/>
              <a:t> sobre el canal TLS</a:t>
            </a:r>
          </a:p>
          <a:p>
            <a:pPr lvl="1"/>
            <a:r>
              <a:rPr lang="en-US" dirty="0" err="1"/>
              <a:t>websocket</a:t>
            </a:r>
            <a:r>
              <a:rPr lang="en-US" dirty="0"/>
              <a:t>::stream&lt;</a:t>
            </a:r>
            <a:r>
              <a:rPr lang="en-US" dirty="0" err="1"/>
              <a:t>ssl</a:t>
            </a:r>
            <a:r>
              <a:rPr lang="en-US" dirty="0"/>
              <a:t>::stream&lt;</a:t>
            </a:r>
            <a:r>
              <a:rPr lang="en-US" dirty="0" err="1"/>
              <a:t>tcp</a:t>
            </a:r>
            <a:r>
              <a:rPr lang="en-US" dirty="0"/>
              <a:t>::socket&gt;&gt; </a:t>
            </a:r>
            <a:r>
              <a:rPr lang="en-US" dirty="0" err="1"/>
              <a:t>ws</a:t>
            </a:r>
            <a:r>
              <a:rPr lang="en-US" dirty="0"/>
              <a:t>(std::move(</a:t>
            </a:r>
            <a:r>
              <a:rPr lang="en-US" dirty="0" err="1"/>
              <a:t>ssl_stream</a:t>
            </a:r>
            <a:r>
              <a:rPr lang="en-US" dirty="0"/>
              <a:t>));</a:t>
            </a:r>
          </a:p>
          <a:p>
            <a:pPr lvl="1"/>
            <a:r>
              <a:rPr lang="en-US" b="1" dirty="0"/>
              <a:t>// </a:t>
            </a:r>
            <a:r>
              <a:rPr lang="en-US" b="1" dirty="0" err="1"/>
              <a:t>Realiza</a:t>
            </a:r>
            <a:r>
              <a:rPr lang="en-US" b="1" dirty="0"/>
              <a:t> </a:t>
            </a:r>
            <a:r>
              <a:rPr lang="en-US" b="1" dirty="0" err="1"/>
              <a:t>el</a:t>
            </a:r>
            <a:r>
              <a:rPr lang="en-US" b="1" dirty="0"/>
              <a:t> handshake WebSocket, para </a:t>
            </a:r>
            <a:r>
              <a:rPr lang="en-US" b="1" dirty="0" err="1"/>
              <a:t>completar</a:t>
            </a:r>
            <a:r>
              <a:rPr lang="en-US" b="1" dirty="0"/>
              <a:t> la </a:t>
            </a:r>
            <a:r>
              <a:rPr lang="en-US" b="1" dirty="0" err="1"/>
              <a:t>conexión</a:t>
            </a:r>
            <a:r>
              <a:rPr lang="en-US" b="1" dirty="0"/>
              <a:t> WSS</a:t>
            </a:r>
          </a:p>
          <a:p>
            <a:pPr lvl="1"/>
            <a:r>
              <a:rPr lang="en-US" dirty="0" err="1"/>
              <a:t>ws.accept</a:t>
            </a:r>
            <a:r>
              <a:rPr lang="en-US" dirty="0"/>
              <a:t>();</a:t>
            </a:r>
          </a:p>
          <a:p>
            <a:pPr lvl="1"/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51710F4-6F3E-E0B8-2E3E-89F63ECF7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77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721225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CADCE9-CE0A-3C78-CF1F-080DADEC8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1031"/>
          </a:xfrm>
        </p:spPr>
        <p:txBody>
          <a:bodyPr/>
          <a:lstStyle/>
          <a:p>
            <a:r>
              <a:rPr lang="es-ES" dirty="0"/>
              <a:t>Servidor WSS – Pasos III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9AC273-4CA0-8E64-6119-69043356A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131" y="1347537"/>
            <a:ext cx="11559942" cy="5373938"/>
          </a:xfrm>
        </p:spPr>
        <p:txBody>
          <a:bodyPr>
            <a:normAutofit lnSpcReduction="10000"/>
          </a:bodyPr>
          <a:lstStyle/>
          <a:p>
            <a:r>
              <a:rPr lang="es-ES" b="1" dirty="0"/>
              <a:t>6 – lectura del mensaje</a:t>
            </a:r>
          </a:p>
          <a:p>
            <a:pPr lvl="1"/>
            <a:r>
              <a:rPr lang="en-US" b="1" dirty="0"/>
              <a:t>// El buffer se </a:t>
            </a:r>
            <a:r>
              <a:rPr lang="en-US" b="1" dirty="0" err="1"/>
              <a:t>utiliza</a:t>
            </a:r>
            <a:r>
              <a:rPr lang="en-US" b="1" dirty="0"/>
              <a:t> para los </a:t>
            </a:r>
            <a:r>
              <a:rPr lang="en-US" b="1" dirty="0" err="1"/>
              <a:t>datos</a:t>
            </a:r>
            <a:r>
              <a:rPr lang="en-US" b="1" dirty="0"/>
              <a:t> </a:t>
            </a:r>
            <a:r>
              <a:rPr lang="en-US" b="1" dirty="0" err="1"/>
              <a:t>entrantes</a:t>
            </a:r>
            <a:endParaRPr lang="es-ES" b="1" dirty="0"/>
          </a:p>
          <a:p>
            <a:pPr lvl="1"/>
            <a:r>
              <a:rPr lang="en-US" dirty="0"/>
              <a:t>beast::</a:t>
            </a:r>
            <a:r>
              <a:rPr lang="en-US" dirty="0" err="1"/>
              <a:t>flat_buffer</a:t>
            </a:r>
            <a:r>
              <a:rPr lang="en-US" dirty="0"/>
              <a:t> buffer; </a:t>
            </a:r>
          </a:p>
          <a:p>
            <a:pPr lvl="1"/>
            <a:r>
              <a:rPr lang="en-US" b="1" dirty="0"/>
              <a:t>// Lee un </a:t>
            </a:r>
            <a:r>
              <a:rPr lang="en-US" b="1" dirty="0" err="1"/>
              <a:t>mensaje</a:t>
            </a:r>
            <a:r>
              <a:rPr lang="en-US" b="1" dirty="0"/>
              <a:t> del buffer.</a:t>
            </a:r>
          </a:p>
          <a:p>
            <a:pPr lvl="1"/>
            <a:r>
              <a:rPr lang="en-US" dirty="0" err="1"/>
              <a:t>ws.read</a:t>
            </a:r>
            <a:r>
              <a:rPr lang="en-US" dirty="0"/>
              <a:t>(buffer); </a:t>
            </a:r>
          </a:p>
          <a:p>
            <a:pPr lvl="1"/>
            <a:endParaRPr lang="en-US" dirty="0"/>
          </a:p>
          <a:p>
            <a:r>
              <a:rPr lang="en-US" b="1" dirty="0"/>
              <a:t>7 – </a:t>
            </a:r>
            <a:r>
              <a:rPr lang="en-US" b="1" dirty="0" err="1"/>
              <a:t>Procesamiento</a:t>
            </a:r>
            <a:r>
              <a:rPr lang="en-US" b="1" dirty="0"/>
              <a:t> y eco</a:t>
            </a:r>
          </a:p>
          <a:p>
            <a:pPr lvl="1"/>
            <a:r>
              <a:rPr lang="en-US" dirty="0"/>
              <a:t>// </a:t>
            </a:r>
            <a:r>
              <a:rPr lang="en-US" dirty="0" err="1"/>
              <a:t>Configura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mensaje</a:t>
            </a:r>
            <a:r>
              <a:rPr lang="en-US" dirty="0"/>
              <a:t> para </a:t>
            </a:r>
            <a:r>
              <a:rPr lang="en-US" dirty="0" err="1"/>
              <a:t>tratarlo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texto</a:t>
            </a:r>
            <a:r>
              <a:rPr lang="en-US" dirty="0"/>
              <a:t> no </a:t>
            </a:r>
            <a:r>
              <a:rPr lang="en-US" dirty="0" err="1"/>
              <a:t>binario</a:t>
            </a:r>
            <a:endParaRPr lang="en-US" dirty="0"/>
          </a:p>
          <a:p>
            <a:pPr lvl="1"/>
            <a:r>
              <a:rPr lang="en-US" dirty="0" err="1"/>
              <a:t>ws.text</a:t>
            </a:r>
            <a:r>
              <a:rPr lang="en-US" dirty="0"/>
              <a:t>(</a:t>
            </a:r>
            <a:r>
              <a:rPr lang="en-US" dirty="0" err="1"/>
              <a:t>ws.got_text</a:t>
            </a:r>
            <a:r>
              <a:rPr lang="en-US" dirty="0"/>
              <a:t>());</a:t>
            </a:r>
          </a:p>
          <a:p>
            <a:pPr lvl="1"/>
            <a:r>
              <a:rPr lang="en-US" b="1" dirty="0"/>
              <a:t>// </a:t>
            </a:r>
            <a:r>
              <a:rPr lang="en-US" b="1" dirty="0" err="1"/>
              <a:t>Imprime</a:t>
            </a:r>
            <a:r>
              <a:rPr lang="en-US" b="1" dirty="0"/>
              <a:t> </a:t>
            </a:r>
            <a:r>
              <a:rPr lang="en-US" b="1" dirty="0" err="1"/>
              <a:t>el</a:t>
            </a:r>
            <a:r>
              <a:rPr lang="en-US" b="1" dirty="0"/>
              <a:t> </a:t>
            </a:r>
            <a:r>
              <a:rPr lang="en-US" b="1" dirty="0" err="1"/>
              <a:t>mensaje</a:t>
            </a:r>
            <a:r>
              <a:rPr lang="en-US" b="1" dirty="0"/>
              <a:t> </a:t>
            </a:r>
            <a:r>
              <a:rPr lang="en-US" b="1" dirty="0" err="1"/>
              <a:t>recibido</a:t>
            </a:r>
            <a:r>
              <a:rPr lang="en-US" b="1" dirty="0"/>
              <a:t> </a:t>
            </a:r>
            <a:r>
              <a:rPr lang="en-US" b="1" dirty="0" err="1"/>
              <a:t>en</a:t>
            </a:r>
            <a:r>
              <a:rPr lang="en-US" b="1" dirty="0"/>
              <a:t> un </a:t>
            </a:r>
            <a:r>
              <a:rPr lang="en-US" b="1" dirty="0" err="1"/>
              <a:t>formato</a:t>
            </a:r>
            <a:r>
              <a:rPr lang="en-US" b="1" dirty="0"/>
              <a:t> legible</a:t>
            </a:r>
          </a:p>
          <a:p>
            <a:pPr lvl="1"/>
            <a:r>
              <a:rPr lang="en-US" dirty="0"/>
              <a:t>std::</a:t>
            </a:r>
            <a:r>
              <a:rPr lang="en-US" dirty="0" err="1"/>
              <a:t>cout</a:t>
            </a:r>
            <a:r>
              <a:rPr lang="en-US" dirty="0"/>
              <a:t> &lt;&lt; "</a:t>
            </a:r>
            <a:r>
              <a:rPr lang="en-US" dirty="0" err="1"/>
              <a:t>Mensaje</a:t>
            </a:r>
            <a:r>
              <a:rPr lang="en-US" dirty="0"/>
              <a:t> </a:t>
            </a:r>
            <a:r>
              <a:rPr lang="en-US" dirty="0" err="1"/>
              <a:t>recibido</a:t>
            </a:r>
            <a:r>
              <a:rPr lang="en-US" dirty="0"/>
              <a:t>: " &lt;&lt; beast::</a:t>
            </a:r>
            <a:r>
              <a:rPr lang="en-US" dirty="0" err="1"/>
              <a:t>make_printable</a:t>
            </a:r>
            <a:r>
              <a:rPr lang="en-US" dirty="0"/>
              <a:t>(</a:t>
            </a:r>
            <a:r>
              <a:rPr lang="en-US" dirty="0" err="1"/>
              <a:t>buffer.data</a:t>
            </a:r>
            <a:r>
              <a:rPr lang="en-US" dirty="0"/>
              <a:t>()) &lt;&lt; std::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lvl="1"/>
            <a:r>
              <a:rPr lang="en-US" b="1" dirty="0"/>
              <a:t>// De Vuelta al </a:t>
            </a:r>
            <a:r>
              <a:rPr lang="en-US" b="1" dirty="0" err="1"/>
              <a:t>cliente</a:t>
            </a:r>
            <a:r>
              <a:rPr lang="en-US" b="1" dirty="0"/>
              <a:t>, </a:t>
            </a:r>
            <a:r>
              <a:rPr lang="en-US" b="1" dirty="0" err="1"/>
              <a:t>hace</a:t>
            </a:r>
            <a:r>
              <a:rPr lang="en-US" b="1" dirty="0"/>
              <a:t> </a:t>
            </a:r>
            <a:r>
              <a:rPr lang="en-US" b="1" dirty="0" err="1"/>
              <a:t>el</a:t>
            </a:r>
            <a:r>
              <a:rPr lang="en-US" b="1" dirty="0"/>
              <a:t> eco</a:t>
            </a:r>
          </a:p>
          <a:p>
            <a:pPr lvl="1"/>
            <a:r>
              <a:rPr lang="en-US" dirty="0" err="1"/>
              <a:t>ws.write</a:t>
            </a:r>
            <a:r>
              <a:rPr lang="en-US" dirty="0"/>
              <a:t>(</a:t>
            </a:r>
            <a:r>
              <a:rPr lang="en-US" dirty="0" err="1"/>
              <a:t>buffer.data</a:t>
            </a:r>
            <a:r>
              <a:rPr lang="en-US" dirty="0"/>
              <a:t>());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A09455-ECA3-F956-5F89-9B57B02B6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78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971832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82D4AD-79FB-9801-22AF-C6EFC1B6D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5902"/>
          </a:xfrm>
        </p:spPr>
        <p:txBody>
          <a:bodyPr>
            <a:normAutofit fontScale="90000"/>
          </a:bodyPr>
          <a:lstStyle/>
          <a:p>
            <a:r>
              <a:rPr lang="es-ES" dirty="0"/>
              <a:t>Cliente WSS - Pasos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1E1219-530A-EFD4-C6B0-EB61C9407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174282"/>
            <a:ext cx="10680032" cy="5002681"/>
          </a:xfrm>
        </p:spPr>
        <p:txBody>
          <a:bodyPr>
            <a:normAutofit fontScale="85000" lnSpcReduction="20000"/>
          </a:bodyPr>
          <a:lstStyle/>
          <a:p>
            <a:r>
              <a:rPr lang="es-ES" dirty="0"/>
              <a:t>Utilizaríamos: </a:t>
            </a:r>
            <a:r>
              <a:rPr lang="es-ES" b="1" dirty="0" err="1"/>
              <a:t>Boost.Beast</a:t>
            </a:r>
            <a:r>
              <a:rPr lang="es-ES" b="1" dirty="0"/>
              <a:t> + </a:t>
            </a:r>
            <a:r>
              <a:rPr lang="es-ES" b="1" dirty="0" err="1"/>
              <a:t>Boost.Asio</a:t>
            </a:r>
            <a:r>
              <a:rPr lang="es-ES" b="1" dirty="0"/>
              <a:t> + OpenSSL</a:t>
            </a:r>
          </a:p>
          <a:p>
            <a:r>
              <a:rPr lang="es-ES" b="1" dirty="0"/>
              <a:t>Pasos</a:t>
            </a:r>
            <a:r>
              <a:rPr lang="es-ES" dirty="0"/>
              <a:t>:</a:t>
            </a:r>
          </a:p>
          <a:p>
            <a:endParaRPr lang="es-ES" dirty="0"/>
          </a:p>
          <a:p>
            <a:pPr lvl="1"/>
            <a:r>
              <a:rPr lang="es-ES" b="1" dirty="0"/>
              <a:t>1-  Configurar el contexto SSL</a:t>
            </a:r>
          </a:p>
          <a:p>
            <a:pPr lvl="1"/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context</a:t>
            </a:r>
            <a:r>
              <a:rPr lang="es-ES" dirty="0"/>
              <a:t> </a:t>
            </a:r>
            <a:r>
              <a:rPr lang="es-ES" dirty="0" err="1"/>
              <a:t>ctx</a:t>
            </a:r>
            <a:r>
              <a:rPr lang="es-ES" dirty="0"/>
              <a:t>(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context</a:t>
            </a:r>
            <a:r>
              <a:rPr lang="es-ES" dirty="0"/>
              <a:t>::tlsv12);</a:t>
            </a:r>
          </a:p>
          <a:p>
            <a:pPr lvl="1"/>
            <a:r>
              <a:rPr lang="es-ES" b="1" dirty="0"/>
              <a:t>// Para certificados </a:t>
            </a:r>
            <a:r>
              <a:rPr lang="es-ES" b="1" dirty="0" err="1"/>
              <a:t>autofirmados</a:t>
            </a:r>
            <a:endParaRPr lang="es-ES" b="1" dirty="0"/>
          </a:p>
          <a:p>
            <a:pPr lvl="1"/>
            <a:r>
              <a:rPr lang="es-ES" dirty="0" err="1"/>
              <a:t>ctx.set_verify_mode</a:t>
            </a:r>
            <a:r>
              <a:rPr lang="es-ES" dirty="0"/>
              <a:t>(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verify_none</a:t>
            </a:r>
            <a:r>
              <a:rPr lang="es-ES" dirty="0"/>
              <a:t>); </a:t>
            </a:r>
          </a:p>
          <a:p>
            <a:pPr lvl="1"/>
            <a:endParaRPr lang="es-ES" dirty="0"/>
          </a:p>
          <a:p>
            <a:pPr lvl="1"/>
            <a:r>
              <a:rPr lang="es-ES" b="1" dirty="0"/>
              <a:t>2- Resolver y conectar</a:t>
            </a:r>
          </a:p>
          <a:p>
            <a:pPr lvl="1"/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io_context</a:t>
            </a:r>
            <a:r>
              <a:rPr lang="es-ES" dirty="0"/>
              <a:t> </a:t>
            </a:r>
            <a:r>
              <a:rPr lang="es-ES" dirty="0" err="1"/>
              <a:t>ioc</a:t>
            </a:r>
            <a:r>
              <a:rPr lang="es-ES" dirty="0"/>
              <a:t>;</a:t>
            </a:r>
          </a:p>
          <a:p>
            <a:pPr lvl="1"/>
            <a:r>
              <a:rPr lang="es-ES" dirty="0" err="1"/>
              <a:t>tcp</a:t>
            </a:r>
            <a:r>
              <a:rPr lang="es-ES" dirty="0"/>
              <a:t>::resolver resolver(</a:t>
            </a:r>
            <a:r>
              <a:rPr lang="es-ES" dirty="0" err="1"/>
              <a:t>ioc</a:t>
            </a:r>
            <a:r>
              <a:rPr lang="es-ES" dirty="0"/>
              <a:t>);</a:t>
            </a:r>
          </a:p>
          <a:p>
            <a:pPr lvl="1"/>
            <a:r>
              <a:rPr lang="es-ES" dirty="0"/>
              <a:t>auto </a:t>
            </a:r>
            <a:r>
              <a:rPr lang="es-ES" dirty="0" err="1"/>
              <a:t>const</a:t>
            </a:r>
            <a:r>
              <a:rPr lang="es-ES" dirty="0"/>
              <a:t> </a:t>
            </a:r>
            <a:r>
              <a:rPr lang="es-ES" dirty="0" err="1"/>
              <a:t>results</a:t>
            </a:r>
            <a:r>
              <a:rPr lang="es-ES" dirty="0"/>
              <a:t> = </a:t>
            </a:r>
            <a:r>
              <a:rPr lang="es-ES" dirty="0" err="1"/>
              <a:t>resolver.resolve</a:t>
            </a:r>
            <a:r>
              <a:rPr lang="es-ES" dirty="0"/>
              <a:t>("localhost", "9002");</a:t>
            </a:r>
          </a:p>
          <a:p>
            <a:pPr lvl="1"/>
            <a:endParaRPr lang="es-ES" dirty="0"/>
          </a:p>
          <a:p>
            <a:pPr lvl="1"/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stream</a:t>
            </a:r>
            <a:r>
              <a:rPr lang="es-ES" dirty="0"/>
              <a:t>&lt;</a:t>
            </a:r>
            <a:r>
              <a:rPr lang="es-ES" dirty="0" err="1"/>
              <a:t>tcp</a:t>
            </a:r>
            <a:r>
              <a:rPr lang="es-ES" dirty="0"/>
              <a:t>::socket&gt; </a:t>
            </a:r>
            <a:r>
              <a:rPr lang="es-ES" dirty="0" err="1"/>
              <a:t>stream</a:t>
            </a:r>
            <a:r>
              <a:rPr lang="es-ES" dirty="0"/>
              <a:t>(</a:t>
            </a:r>
            <a:r>
              <a:rPr lang="es-ES" dirty="0" err="1"/>
              <a:t>ioc</a:t>
            </a:r>
            <a:r>
              <a:rPr lang="es-ES" dirty="0"/>
              <a:t>, </a:t>
            </a:r>
            <a:r>
              <a:rPr lang="es-ES" dirty="0" err="1"/>
              <a:t>ctx</a:t>
            </a:r>
            <a:r>
              <a:rPr lang="es-ES" dirty="0"/>
              <a:t>);</a:t>
            </a:r>
          </a:p>
          <a:p>
            <a:pPr lvl="1"/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connect</a:t>
            </a:r>
            <a:r>
              <a:rPr lang="es-ES" dirty="0"/>
              <a:t>(</a:t>
            </a:r>
            <a:r>
              <a:rPr lang="es-ES" dirty="0" err="1"/>
              <a:t>stream.next_layer</a:t>
            </a:r>
            <a:r>
              <a:rPr lang="es-ES" dirty="0"/>
              <a:t>(), </a:t>
            </a:r>
            <a:r>
              <a:rPr lang="es-ES" dirty="0" err="1"/>
              <a:t>results</a:t>
            </a:r>
            <a:r>
              <a:rPr lang="es-ES" dirty="0"/>
              <a:t>);</a:t>
            </a:r>
          </a:p>
          <a:p>
            <a:pPr lvl="1"/>
            <a:r>
              <a:rPr lang="es-ES" dirty="0" err="1"/>
              <a:t>stream.handshake</a:t>
            </a:r>
            <a:r>
              <a:rPr lang="es-ES" dirty="0"/>
              <a:t>(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stream_base</a:t>
            </a:r>
            <a:r>
              <a:rPr lang="es-ES" dirty="0"/>
              <a:t>::</a:t>
            </a:r>
            <a:r>
              <a:rPr lang="es-ES" dirty="0" err="1"/>
              <a:t>client</a:t>
            </a:r>
            <a:r>
              <a:rPr lang="es-ES" dirty="0"/>
              <a:t>);</a:t>
            </a:r>
          </a:p>
          <a:p>
            <a:pPr marL="457200" lvl="1" indent="0">
              <a:buNone/>
            </a:pP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E7ED5D7-165A-F2E0-5ED3-7FF403365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79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0762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3049D4-2928-D59B-FE94-61CE850D9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ZeroMQ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00940F-2A9C-E52D-368A-29996AA65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Ventajas clave</a:t>
            </a:r>
          </a:p>
          <a:p>
            <a:pPr lvl="1"/>
            <a:r>
              <a:rPr lang="es-ES" sz="2800" b="1" dirty="0"/>
              <a:t>Velocidad extrema</a:t>
            </a:r>
            <a:r>
              <a:rPr lang="es-ES" sz="2800" dirty="0"/>
              <a:t>: diseñado para alto rendimiento y baja latencia.</a:t>
            </a:r>
          </a:p>
          <a:p>
            <a:pPr lvl="1"/>
            <a:r>
              <a:rPr lang="es-ES" sz="2800" b="1" dirty="0"/>
              <a:t>Ligero y sin servidor</a:t>
            </a:r>
            <a:r>
              <a:rPr lang="es-ES" sz="2800" dirty="0"/>
              <a:t>: no requiere </a:t>
            </a:r>
            <a:r>
              <a:rPr lang="es-ES" sz="2800" dirty="0" err="1"/>
              <a:t>broker</a:t>
            </a:r>
            <a:r>
              <a:rPr lang="es-ES" sz="2800" dirty="0"/>
              <a:t> central.</a:t>
            </a:r>
          </a:p>
          <a:p>
            <a:pPr lvl="1"/>
            <a:r>
              <a:rPr lang="es-ES" sz="2800" b="1" dirty="0"/>
              <a:t>Multilenguaje</a:t>
            </a:r>
            <a:r>
              <a:rPr lang="es-ES" sz="2800" dirty="0"/>
              <a:t>: disponible en C++, Python, </a:t>
            </a:r>
            <a:r>
              <a:rPr lang="es-ES" sz="2800" dirty="0" err="1"/>
              <a:t>Go</a:t>
            </a:r>
            <a:r>
              <a:rPr lang="es-ES" sz="2800" dirty="0"/>
              <a:t>, Java, </a:t>
            </a:r>
            <a:r>
              <a:rPr lang="es-ES" sz="2800" dirty="0" err="1"/>
              <a:t>Rust</a:t>
            </a:r>
            <a:r>
              <a:rPr lang="es-ES" sz="2800" dirty="0"/>
              <a:t>, entre otros.</a:t>
            </a:r>
          </a:p>
          <a:p>
            <a:pPr lvl="1"/>
            <a:r>
              <a:rPr lang="es-ES" sz="2800" b="1" dirty="0"/>
              <a:t>Flexible</a:t>
            </a:r>
            <a:r>
              <a:rPr lang="es-ES" sz="2800" dirty="0"/>
              <a:t>: ideal para arquitecturas de microservicios, sistemas embebidos y telecomunicaciones.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38C6F90-5CF7-5237-C914-B2BD4130E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949922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581DD4-48C0-5A36-4737-282380C7F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Cliente WSS – Pasos II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6520E5-83EE-5FA3-987F-BDF0675D8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1825625"/>
            <a:ext cx="11829448" cy="4351338"/>
          </a:xfrm>
        </p:spPr>
        <p:txBody>
          <a:bodyPr>
            <a:normAutofit/>
          </a:bodyPr>
          <a:lstStyle/>
          <a:p>
            <a:r>
              <a:rPr lang="es-ES" b="1" dirty="0"/>
              <a:t>Pasos</a:t>
            </a:r>
            <a:r>
              <a:rPr lang="es-ES" dirty="0"/>
              <a:t>:</a:t>
            </a:r>
          </a:p>
          <a:p>
            <a:pPr lvl="1"/>
            <a:r>
              <a:rPr lang="es-ES" b="1" dirty="0"/>
              <a:t>3 – </a:t>
            </a:r>
            <a:r>
              <a:rPr lang="es-ES" b="1" dirty="0" err="1"/>
              <a:t>Handshake</a:t>
            </a:r>
            <a:r>
              <a:rPr lang="es-ES" b="1" dirty="0"/>
              <a:t> </a:t>
            </a:r>
            <a:r>
              <a:rPr lang="es-ES" b="1" dirty="0" err="1"/>
              <a:t>WebSocket</a:t>
            </a:r>
            <a:endParaRPr lang="es-ES" b="1" dirty="0"/>
          </a:p>
          <a:p>
            <a:pPr lvl="1"/>
            <a:r>
              <a:rPr lang="es-ES" dirty="0" err="1"/>
              <a:t>beast</a:t>
            </a:r>
            <a:r>
              <a:rPr lang="es-ES" dirty="0"/>
              <a:t>::</a:t>
            </a:r>
            <a:r>
              <a:rPr lang="es-ES" dirty="0" err="1"/>
              <a:t>websocket</a:t>
            </a:r>
            <a:r>
              <a:rPr lang="es-ES" dirty="0"/>
              <a:t>::</a:t>
            </a:r>
            <a:r>
              <a:rPr lang="es-ES" dirty="0" err="1"/>
              <a:t>stream</a:t>
            </a:r>
            <a:r>
              <a:rPr lang="es-ES" dirty="0"/>
              <a:t>&lt;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stream</a:t>
            </a:r>
            <a:r>
              <a:rPr lang="es-ES" dirty="0"/>
              <a:t>&lt;</a:t>
            </a:r>
            <a:r>
              <a:rPr lang="es-ES" dirty="0" err="1"/>
              <a:t>tcp</a:t>
            </a:r>
            <a:r>
              <a:rPr lang="es-ES" dirty="0"/>
              <a:t>::socket&gt;&gt; </a:t>
            </a:r>
            <a:r>
              <a:rPr lang="es-ES" dirty="0" err="1"/>
              <a:t>ws</a:t>
            </a:r>
            <a:r>
              <a:rPr lang="es-ES" dirty="0"/>
              <a:t>(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move</a:t>
            </a:r>
            <a:r>
              <a:rPr lang="es-ES" dirty="0"/>
              <a:t>(</a:t>
            </a:r>
            <a:r>
              <a:rPr lang="es-ES" dirty="0" err="1"/>
              <a:t>stream</a:t>
            </a:r>
            <a:r>
              <a:rPr lang="es-ES" dirty="0"/>
              <a:t>));</a:t>
            </a:r>
          </a:p>
          <a:p>
            <a:pPr lvl="1"/>
            <a:r>
              <a:rPr lang="es-ES" dirty="0" err="1"/>
              <a:t>ws.handshake</a:t>
            </a:r>
            <a:r>
              <a:rPr lang="es-ES" dirty="0"/>
              <a:t>("localhost", "/");</a:t>
            </a:r>
          </a:p>
          <a:p>
            <a:pPr lvl="1"/>
            <a:endParaRPr lang="es-ES" dirty="0"/>
          </a:p>
          <a:p>
            <a:pPr lvl="1"/>
            <a:r>
              <a:rPr lang="es-ES" b="1" dirty="0"/>
              <a:t>4 – Enviar y recibir</a:t>
            </a:r>
          </a:p>
          <a:p>
            <a:pPr lvl="1"/>
            <a:r>
              <a:rPr lang="es-ES" dirty="0" err="1"/>
              <a:t>ws.write</a:t>
            </a:r>
            <a:r>
              <a:rPr lang="es-ES" dirty="0"/>
              <a:t>(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::buffer("Hola servidor"));</a:t>
            </a:r>
          </a:p>
          <a:p>
            <a:pPr lvl="1"/>
            <a:r>
              <a:rPr lang="es-ES" dirty="0" err="1"/>
              <a:t>beast</a:t>
            </a:r>
            <a:r>
              <a:rPr lang="es-ES" dirty="0"/>
              <a:t>::</a:t>
            </a:r>
            <a:r>
              <a:rPr lang="es-ES" dirty="0" err="1"/>
              <a:t>flat_buffer</a:t>
            </a:r>
            <a:r>
              <a:rPr lang="es-ES" dirty="0"/>
              <a:t> buffer;</a:t>
            </a:r>
          </a:p>
          <a:p>
            <a:pPr lvl="1"/>
            <a:r>
              <a:rPr lang="es-ES" dirty="0" err="1"/>
              <a:t>ws.read</a:t>
            </a:r>
            <a:r>
              <a:rPr lang="es-ES" dirty="0"/>
              <a:t>(buffer);</a:t>
            </a:r>
          </a:p>
          <a:p>
            <a:pPr lvl="1"/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"Respuesta: " &lt;&lt; </a:t>
            </a:r>
            <a:r>
              <a:rPr lang="es-ES" dirty="0" err="1"/>
              <a:t>beast</a:t>
            </a:r>
            <a:r>
              <a:rPr lang="es-ES" dirty="0"/>
              <a:t>::</a:t>
            </a:r>
            <a:r>
              <a:rPr lang="es-ES" dirty="0" err="1"/>
              <a:t>make_printable</a:t>
            </a:r>
            <a:r>
              <a:rPr lang="es-ES" dirty="0"/>
              <a:t>(</a:t>
            </a:r>
            <a:r>
              <a:rPr lang="es-ES" dirty="0" err="1"/>
              <a:t>buffer.data</a:t>
            </a:r>
            <a:r>
              <a:rPr lang="es-ES" dirty="0"/>
              <a:t>())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CA0502A-1E2C-C287-F294-CFB86653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80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75216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98E2996-CFE8-2E47-74C9-A30FC4D29D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1869" y="1834632"/>
            <a:ext cx="9144000" cy="2387600"/>
          </a:xfrm>
        </p:spPr>
        <p:txBody>
          <a:bodyPr/>
          <a:lstStyle/>
          <a:p>
            <a:r>
              <a:rPr lang="es-ES" b="1" dirty="0"/>
              <a:t>Concurrencia &amp; </a:t>
            </a:r>
            <a:r>
              <a:rPr lang="es-ES" b="1" dirty="0" err="1"/>
              <a:t>multithreading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83877195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CC371E-EE95-16C6-C553-11AACB0E9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thread</a:t>
            </a:r>
            <a:r>
              <a:rPr lang="es-ES" dirty="0"/>
              <a:t> / </a:t>
            </a:r>
            <a:r>
              <a:rPr lang="es-ES" dirty="0" err="1"/>
              <a:t>Boost.Asio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D45CC5-0B3B-2B75-F41F-54905D5FD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637" y="1690688"/>
            <a:ext cx="11117178" cy="4902617"/>
          </a:xfrm>
        </p:spPr>
        <p:txBody>
          <a:bodyPr>
            <a:normAutofit lnSpcReduction="10000"/>
          </a:bodyPr>
          <a:lstStyle/>
          <a:p>
            <a:r>
              <a:rPr lang="es-ES" b="1" dirty="0" err="1"/>
              <a:t>std</a:t>
            </a:r>
            <a:r>
              <a:rPr lang="es-ES" b="1" dirty="0"/>
              <a:t>::</a:t>
            </a:r>
            <a:r>
              <a:rPr lang="es-ES" b="1" dirty="0" err="1"/>
              <a:t>thread</a:t>
            </a:r>
            <a:r>
              <a:rPr lang="es-ES" dirty="0"/>
              <a:t> es la clase estándar de C++ para crear y manejar hilos. Te permite ejecutar funciones en paralelo.</a:t>
            </a:r>
          </a:p>
          <a:p>
            <a:pPr lvl="1"/>
            <a:r>
              <a:rPr lang="es-ES" dirty="0"/>
              <a:t>Necesitas manejar sincronización con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mutex</a:t>
            </a:r>
            <a:r>
              <a:rPr lang="es-ES" dirty="0"/>
              <a:t>,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condition_variable</a:t>
            </a:r>
            <a:r>
              <a:rPr lang="es-ES" dirty="0"/>
              <a:t>, etc.</a:t>
            </a:r>
          </a:p>
          <a:p>
            <a:pPr lvl="1"/>
            <a:r>
              <a:rPr lang="es-ES" dirty="0"/>
              <a:t>No escala bien para miles de conexiones simultáneas (como en servidores web).</a:t>
            </a:r>
          </a:p>
          <a:p>
            <a:pPr lvl="1"/>
            <a:endParaRPr lang="es-ES" dirty="0"/>
          </a:p>
          <a:p>
            <a:r>
              <a:rPr lang="es-ES" b="1" dirty="0" err="1"/>
              <a:t>Boost.Asio</a:t>
            </a:r>
            <a:r>
              <a:rPr lang="es-ES" b="1" dirty="0"/>
              <a:t> </a:t>
            </a:r>
            <a:r>
              <a:rPr lang="es-ES" dirty="0"/>
              <a:t>es una librería para </a:t>
            </a:r>
            <a:r>
              <a:rPr lang="es-ES" b="1" dirty="0"/>
              <a:t>programación asíncrona y basada en eventos</a:t>
            </a:r>
            <a:r>
              <a:rPr lang="es-ES" dirty="0"/>
              <a:t>, ideal para manejar múltiples conexiones de red sin bloquear hilos.</a:t>
            </a:r>
          </a:p>
          <a:p>
            <a:pPr lvl="1"/>
            <a:r>
              <a:rPr lang="es-ES" dirty="0"/>
              <a:t>Manejo eficiente de miles de conexiones con pocos hilos.</a:t>
            </a:r>
          </a:p>
          <a:p>
            <a:pPr lvl="1"/>
            <a:r>
              <a:rPr lang="es-ES" dirty="0"/>
              <a:t>Compatible con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thread</a:t>
            </a:r>
            <a:r>
              <a:rPr lang="es-ES" dirty="0"/>
              <a:t>, </a:t>
            </a:r>
            <a:r>
              <a:rPr lang="es-ES" dirty="0" err="1"/>
              <a:t>std</a:t>
            </a:r>
            <a:r>
              <a:rPr lang="es-ES" dirty="0"/>
              <a:t>::future.</a:t>
            </a:r>
          </a:p>
          <a:p>
            <a:pPr lvl="1"/>
            <a:r>
              <a:rPr lang="es-ES" dirty="0"/>
              <a:t>Ideal para microservicios, servidores HTTP, y sistemas embebidos.</a:t>
            </a:r>
          </a:p>
          <a:p>
            <a:pPr lvl="1"/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20AB269-5502-5BE1-05AA-1600E99E8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82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521684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A47D4F-51C4-A9B2-FE85-BBCA956F8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Comparativa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76476AC-FD32-DD5A-1823-C47D42D3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83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99D2786-78DE-B6E1-355F-58E63981F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89" y="1690688"/>
            <a:ext cx="11065920" cy="277037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35CD386-422C-8949-B4B5-E9A484B1A6B3}"/>
              </a:ext>
            </a:extLst>
          </p:cNvPr>
          <p:cNvSpPr txBox="1"/>
          <p:nvPr/>
        </p:nvSpPr>
        <p:spPr>
          <a:xfrm>
            <a:off x="567891" y="4841507"/>
            <a:ext cx="9672904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b="1" dirty="0"/>
              <a:t>CPU-</a:t>
            </a:r>
            <a:r>
              <a:rPr lang="es-ES" b="1" dirty="0" err="1"/>
              <a:t>bound</a:t>
            </a:r>
            <a:r>
              <a:rPr lang="es-ES" b="1" dirty="0"/>
              <a:t>:</a:t>
            </a:r>
          </a:p>
          <a:p>
            <a:r>
              <a:rPr lang="es-ES" dirty="0"/>
              <a:t>El programa </a:t>
            </a:r>
            <a:r>
              <a:rPr lang="es-ES" b="1" dirty="0"/>
              <a:t>consume mucho tiempo de CPU</a:t>
            </a:r>
            <a:r>
              <a:rPr lang="es-ES" dirty="0"/>
              <a:t> realizando cálculos intensivos.</a:t>
            </a:r>
          </a:p>
          <a:p>
            <a:r>
              <a:rPr lang="es-ES" dirty="0"/>
              <a:t>El cuello de botella está en la </a:t>
            </a:r>
            <a:r>
              <a:rPr lang="es-ES" b="1" dirty="0"/>
              <a:t>velocidad de procesamiento</a:t>
            </a:r>
            <a:r>
              <a:rPr lang="es-ES" dirty="0"/>
              <a:t>, no en la espera por datos externos.</a:t>
            </a:r>
          </a:p>
          <a:p>
            <a:r>
              <a:rPr lang="es-ES" dirty="0"/>
              <a:t>Aumentar el número de núcleos o la frecuencia del procesador puede mejorar el rendimiento.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239037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528AB10-6E16-F222-9731-CEE47590C2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 err="1"/>
              <a:t>std:thread</a:t>
            </a:r>
            <a:endParaRPr lang="es-ES" b="1" dirty="0"/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96B900EF-BE75-CCD3-1D73-77B7CB2217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37FD9FE-7B8E-4628-3581-7D122B77E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84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841994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D57720-A915-42EE-8EDC-89846A439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CA89DC-9F27-4F5B-9B62-9CEA05BCD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Clase </a:t>
            </a:r>
            <a:r>
              <a:rPr lang="es-ES" dirty="0" err="1"/>
              <a:t>thread</a:t>
            </a:r>
            <a:endParaRPr lang="es-ES" dirty="0"/>
          </a:p>
          <a:p>
            <a:r>
              <a:rPr lang="es-ES" dirty="0"/>
              <a:t>Paso de parámetros a los hilos.</a:t>
            </a:r>
          </a:p>
          <a:p>
            <a:r>
              <a:rPr lang="es-ES" dirty="0"/>
              <a:t>Regiones críticas, interbloqueos, condiciones de carrera.</a:t>
            </a:r>
          </a:p>
          <a:p>
            <a:r>
              <a:rPr lang="es-ES" dirty="0"/>
              <a:t>Mecanismos de sincronización en hilos:</a:t>
            </a:r>
          </a:p>
          <a:p>
            <a:pPr lvl="1"/>
            <a:r>
              <a:rPr lang="es-ES" dirty="0" err="1"/>
              <a:t>Mutex</a:t>
            </a:r>
            <a:endParaRPr lang="es-ES" dirty="0"/>
          </a:p>
          <a:p>
            <a:r>
              <a:rPr lang="es-ES" dirty="0"/>
              <a:t>Variables de condición.</a:t>
            </a:r>
          </a:p>
          <a:p>
            <a:r>
              <a:rPr lang="es-ES" dirty="0"/>
              <a:t>Esquema productor / consumidor.</a:t>
            </a:r>
          </a:p>
          <a:p>
            <a:r>
              <a:rPr lang="es-ES" dirty="0" err="1"/>
              <a:t>Futures</a:t>
            </a:r>
            <a:r>
              <a:rPr lang="es-ES" dirty="0"/>
              <a:t> y tareas asíncronas.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A5C8485-1515-4156-893B-41700C5E7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85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532558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2F2E40-0043-4BD9-BBD6-2F0F9930F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threads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2DDF1F-678F-4F46-B5CC-3AB5CF9E2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Soporte en C++11</a:t>
            </a:r>
          </a:p>
          <a:p>
            <a:r>
              <a:rPr lang="es-ES" dirty="0"/>
              <a:t>Para trabajar con hilos, incluir el fichero .H</a:t>
            </a:r>
          </a:p>
          <a:p>
            <a:pPr lvl="1"/>
            <a:r>
              <a:rPr lang="es-ES" b="1" dirty="0"/>
              <a:t>#</a:t>
            </a:r>
            <a:r>
              <a:rPr lang="es-ES" b="1" dirty="0" err="1"/>
              <a:t>include</a:t>
            </a:r>
            <a:r>
              <a:rPr lang="es-ES" b="1" dirty="0"/>
              <a:t> &lt;</a:t>
            </a:r>
            <a:r>
              <a:rPr lang="es-ES" b="1" dirty="0" err="1"/>
              <a:t>thread</a:t>
            </a:r>
            <a:r>
              <a:rPr lang="es-ES" b="1" dirty="0"/>
              <a:t>&gt;</a:t>
            </a:r>
          </a:p>
          <a:p>
            <a:pPr lvl="1"/>
            <a:endParaRPr lang="es-ES" dirty="0"/>
          </a:p>
          <a:p>
            <a:r>
              <a:rPr lang="es-ES" dirty="0"/>
              <a:t>Para compilar con g++:</a:t>
            </a:r>
          </a:p>
          <a:p>
            <a:pPr lvl="1"/>
            <a:r>
              <a:rPr lang="es-ES" b="1" dirty="0"/>
              <a:t>g++ –</a:t>
            </a:r>
            <a:r>
              <a:rPr lang="es-ES" b="1" dirty="0" err="1"/>
              <a:t>std</a:t>
            </a:r>
            <a:r>
              <a:rPr lang="es-ES" b="1" dirty="0"/>
              <a:t>=</a:t>
            </a:r>
            <a:r>
              <a:rPr lang="es-ES" b="1" dirty="0" err="1"/>
              <a:t>c++</a:t>
            </a:r>
            <a:r>
              <a:rPr lang="es-ES" b="1" dirty="0"/>
              <a:t>11  fichero.cpp –o fichero –</a:t>
            </a:r>
            <a:r>
              <a:rPr lang="es-ES" b="1" dirty="0" err="1"/>
              <a:t>lpthread</a:t>
            </a:r>
            <a:endParaRPr lang="es-ES" b="1" dirty="0"/>
          </a:p>
          <a:p>
            <a:endParaRPr lang="es-ES" dirty="0"/>
          </a:p>
          <a:p>
            <a:r>
              <a:rPr lang="es-ES" dirty="0"/>
              <a:t>Para compilar con </a:t>
            </a:r>
            <a:r>
              <a:rPr lang="es-ES" dirty="0" err="1"/>
              <a:t>make</a:t>
            </a:r>
            <a:r>
              <a:rPr lang="es-ES" dirty="0"/>
              <a:t>:</a:t>
            </a:r>
          </a:p>
          <a:p>
            <a:pPr lvl="1"/>
            <a:r>
              <a:rPr lang="en-US" dirty="0"/>
              <a:t>set(CMAKE_CXX_FLAGS "${CMAKE_CXX_FLAGS} -</a:t>
            </a:r>
            <a:r>
              <a:rPr lang="en-US" dirty="0" err="1"/>
              <a:t>lpthread</a:t>
            </a:r>
            <a:r>
              <a:rPr lang="en-US" dirty="0"/>
              <a:t>")</a:t>
            </a:r>
          </a:p>
          <a:p>
            <a:pPr lvl="1"/>
            <a:r>
              <a:rPr lang="es-ES" dirty="0"/>
              <a:t>set (CMAKE_CXX_STANDARD 11)</a:t>
            </a:r>
          </a:p>
          <a:p>
            <a:pPr lvl="1"/>
            <a:r>
              <a:rPr lang="en-US" dirty="0"/>
              <a:t>set (CMAKE_CXX_STANDARD_REQUIRED ON)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C9F1EE0-F6FE-4858-B277-49D9090B4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86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010712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9D827C-0815-4443-89CE-C7CB786D6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Lanzamiento de Hilos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8C9888-6349-42EF-A649-1CE15F1C5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s-ES" dirty="0"/>
              <a:t>En C++11 un hilo se puede lanzar de 3 formas distintas:</a:t>
            </a:r>
          </a:p>
          <a:p>
            <a:endParaRPr lang="es-ES" dirty="0"/>
          </a:p>
          <a:p>
            <a:pPr lvl="1"/>
            <a:r>
              <a:rPr lang="es-ES" dirty="0"/>
              <a:t>Con una función.</a:t>
            </a:r>
          </a:p>
          <a:p>
            <a:pPr lvl="2"/>
            <a:r>
              <a:rPr lang="es-ES" dirty="0"/>
              <a:t>La función puede tener parámetros o no.</a:t>
            </a:r>
          </a:p>
          <a:p>
            <a:pPr lvl="2"/>
            <a:endParaRPr lang="es-ES" dirty="0"/>
          </a:p>
          <a:p>
            <a:pPr lvl="1"/>
            <a:r>
              <a:rPr lang="es-ES" dirty="0"/>
              <a:t>Con un objeto de una clase que implemente el operador ()</a:t>
            </a:r>
          </a:p>
          <a:p>
            <a:pPr lvl="2"/>
            <a:r>
              <a:rPr lang="es-ES" dirty="0"/>
              <a:t>También puede ser una estructura con la implementación de dicho operador.</a:t>
            </a:r>
          </a:p>
          <a:p>
            <a:pPr lvl="2"/>
            <a:endParaRPr lang="es-ES" dirty="0"/>
          </a:p>
          <a:p>
            <a:pPr lvl="1"/>
            <a:r>
              <a:rPr lang="es-ES" dirty="0"/>
              <a:t>Con una función lambda.</a:t>
            </a:r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EA46794-7D0D-4A08-8259-175F4D2BC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87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299038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2B0286-D767-4288-8A99-C491985D0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3142"/>
          </a:xfrm>
        </p:spPr>
        <p:txBody>
          <a:bodyPr>
            <a:normAutofit fontScale="90000"/>
          </a:bodyPr>
          <a:lstStyle/>
          <a:p>
            <a:r>
              <a:rPr lang="es-ES" dirty="0"/>
              <a:t>Con una función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44EA93-942D-42D4-ADF6-6B1FEFA41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1466"/>
            <a:ext cx="10515600" cy="5204883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Primero se define una función: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funcion_hello</a:t>
            </a:r>
            <a:r>
              <a:rPr lang="es-ES" dirty="0"/>
              <a:t>(){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/>
              <a:t>int</a:t>
            </a:r>
            <a:r>
              <a:rPr lang="es-ES" dirty="0"/>
              <a:t> i;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/>
              <a:t>for</a:t>
            </a:r>
            <a:r>
              <a:rPr lang="es-ES" dirty="0"/>
              <a:t> (i = 0 ; i &lt; 10 ; i++)</a:t>
            </a:r>
          </a:p>
          <a:p>
            <a:pPr marL="0" indent="0">
              <a:buNone/>
            </a:pPr>
            <a:r>
              <a:rPr lang="es-ES" dirty="0"/>
              <a:t>		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</a:t>
            </a:r>
            <a:r>
              <a:rPr lang="es-ES" dirty="0" err="1"/>
              <a:t>Hello</a:t>
            </a:r>
            <a:r>
              <a:rPr lang="es-ES" dirty="0"/>
              <a:t> " &lt;&lt; i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thread</a:t>
            </a:r>
            <a:r>
              <a:rPr lang="es-ES" dirty="0"/>
              <a:t> h1(</a:t>
            </a:r>
            <a:r>
              <a:rPr lang="es-ES" dirty="0" err="1"/>
              <a:t>funcion_hello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h1.join();</a:t>
            </a:r>
          </a:p>
          <a:p>
            <a:endParaRPr lang="es-ES" dirty="0"/>
          </a:p>
          <a:p>
            <a:r>
              <a:rPr lang="es-ES" dirty="0"/>
              <a:t>También se puede inicializar el hilo con las {}</a:t>
            </a:r>
          </a:p>
          <a:p>
            <a:pPr marL="457200" lvl="1" indent="0">
              <a:buNone/>
            </a:pP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thread</a:t>
            </a:r>
            <a:r>
              <a:rPr lang="es-ES" dirty="0"/>
              <a:t> h2 {</a:t>
            </a:r>
            <a:r>
              <a:rPr lang="es-ES" dirty="0" err="1"/>
              <a:t>función_hello</a:t>
            </a:r>
            <a:r>
              <a:rPr lang="es-ES" dirty="0"/>
              <a:t>}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D4933AF-A9E8-428F-B604-677725958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88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8872362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FD12CF-07CD-477C-B9CC-9A023C2B1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49867"/>
          </a:xfrm>
        </p:spPr>
        <p:txBody>
          <a:bodyPr/>
          <a:lstStyle/>
          <a:p>
            <a:r>
              <a:rPr lang="es-ES" dirty="0"/>
              <a:t>Con una clase + operador ()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D5AA30-0B64-49A4-B1C1-04F5F812A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10515600" cy="5308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MiFuncion</a:t>
            </a:r>
            <a:r>
              <a:rPr lang="es-ES" dirty="0"/>
              <a:t> {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/>
              <a:t>public</a:t>
            </a:r>
            <a:r>
              <a:rPr lang="es-ES" dirty="0"/>
              <a:t>:</a:t>
            </a:r>
          </a:p>
          <a:p>
            <a:pPr marL="0" indent="0">
              <a:buNone/>
            </a:pPr>
            <a:r>
              <a:rPr lang="es-ES" dirty="0"/>
              <a:t>		</a:t>
            </a: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operator</a:t>
            </a:r>
            <a:r>
              <a:rPr lang="es-ES" dirty="0"/>
              <a:t>()(){</a:t>
            </a:r>
          </a:p>
          <a:p>
            <a:pPr marL="0" indent="0">
              <a:buNone/>
            </a:pPr>
            <a:r>
              <a:rPr lang="es-ES" dirty="0"/>
              <a:t>			</a:t>
            </a:r>
            <a:r>
              <a:rPr lang="es-ES" dirty="0" err="1"/>
              <a:t>for</a:t>
            </a:r>
            <a:r>
              <a:rPr lang="es-ES" dirty="0"/>
              <a:t> (</a:t>
            </a:r>
            <a:r>
              <a:rPr lang="es-ES" dirty="0" err="1"/>
              <a:t>int</a:t>
            </a:r>
            <a:r>
              <a:rPr lang="es-ES" dirty="0"/>
              <a:t> i = 0 ; i &lt; 10 ; i++)</a:t>
            </a:r>
          </a:p>
          <a:p>
            <a:pPr marL="0" indent="0">
              <a:buNone/>
            </a:pPr>
            <a:r>
              <a:rPr lang="es-ES" dirty="0"/>
              <a:t>				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"Operador () " &lt;&lt; i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		}</a:t>
            </a:r>
          </a:p>
          <a:p>
            <a:pPr marL="0" indent="0">
              <a:buNone/>
            </a:pPr>
            <a:r>
              <a:rPr lang="es-ES" dirty="0"/>
              <a:t>};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thread</a:t>
            </a:r>
            <a:r>
              <a:rPr lang="es-ES" dirty="0"/>
              <a:t> h2( </a:t>
            </a:r>
            <a:r>
              <a:rPr lang="es-ES" b="1" dirty="0">
                <a:solidFill>
                  <a:srgbClr val="FF0000"/>
                </a:solidFill>
              </a:rPr>
              <a:t>(</a:t>
            </a:r>
            <a:r>
              <a:rPr lang="es-ES" dirty="0" err="1"/>
              <a:t>MiFuncion</a:t>
            </a:r>
            <a:r>
              <a:rPr lang="es-ES" dirty="0"/>
              <a:t>()</a:t>
            </a:r>
            <a:r>
              <a:rPr lang="es-ES" b="1" dirty="0">
                <a:solidFill>
                  <a:srgbClr val="FF0000"/>
                </a:solidFill>
              </a:rPr>
              <a:t>)</a:t>
            </a:r>
            <a:r>
              <a:rPr lang="es-ES" dirty="0"/>
              <a:t> ); </a:t>
            </a:r>
          </a:p>
          <a:p>
            <a:pPr marL="0" indent="0">
              <a:buNone/>
            </a:pPr>
            <a:r>
              <a:rPr lang="es-ES" dirty="0"/>
              <a:t>h2.join();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// Ojo, se instancia la clase </a:t>
            </a:r>
            <a:r>
              <a:rPr lang="es-ES" dirty="0" err="1"/>
              <a:t>MiFuncion</a:t>
            </a:r>
            <a:r>
              <a:rPr lang="es-ES" dirty="0"/>
              <a:t>() se necesitan los paréntesis extras.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AA53DF8-71E8-4F3F-A649-ECAA8E713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89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1956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3BA7A5-6856-09A6-9447-8454FF150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Casos de uso típicos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0ABD83D-AB66-5865-5C6F-549C499A1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08" y="1776763"/>
            <a:ext cx="10855581" cy="3950268"/>
          </a:xfrm>
          <a:prstGeom prst="rect">
            <a:avLst/>
          </a:prstGeom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F29314-8794-7F6B-3FDB-37172ABFF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115719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BCEE6A-00D8-4159-A7F8-7BDA2E6C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 una función lambda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AD7C76-493B-4227-9E6F-0E92E4D02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thread</a:t>
            </a:r>
            <a:r>
              <a:rPr lang="es-ES" dirty="0"/>
              <a:t> h3([]{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/>
              <a:t>for</a:t>
            </a:r>
            <a:r>
              <a:rPr lang="es-ES" dirty="0"/>
              <a:t> (</a:t>
            </a:r>
            <a:r>
              <a:rPr lang="es-ES" dirty="0" err="1"/>
              <a:t>int</a:t>
            </a:r>
            <a:r>
              <a:rPr lang="es-ES" dirty="0"/>
              <a:t> i = 0 ; i &lt; 10 ; i++)</a:t>
            </a:r>
          </a:p>
          <a:p>
            <a:pPr marL="0" indent="0">
              <a:buNone/>
            </a:pPr>
            <a:r>
              <a:rPr lang="es-ES" dirty="0"/>
              <a:t>		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"Lambda " &lt;&lt; i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	});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h3.join();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B066543-6BD5-4EF3-9635-CE5279895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90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680104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53B2B-0BBF-4B23-A952-AE916A5AE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14400"/>
          </a:xfrm>
        </p:spPr>
        <p:txBody>
          <a:bodyPr/>
          <a:lstStyle/>
          <a:p>
            <a:r>
              <a:rPr lang="es-ES" dirty="0"/>
              <a:t>Condiciones de carrera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1C053C-CBAC-4B6D-AACB-EEFF965F8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0666"/>
            <a:ext cx="10515600" cy="550333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ES" b="1" dirty="0" err="1"/>
              <a:t>int</a:t>
            </a:r>
            <a:r>
              <a:rPr lang="es-ES" b="1" dirty="0"/>
              <a:t> </a:t>
            </a:r>
            <a:r>
              <a:rPr lang="es-ES" b="1" dirty="0">
                <a:solidFill>
                  <a:srgbClr val="FF0000"/>
                </a:solidFill>
              </a:rPr>
              <a:t>x </a:t>
            </a:r>
            <a:r>
              <a:rPr lang="es-ES" dirty="0"/>
              <a:t>= 42;</a:t>
            </a:r>
          </a:p>
          <a:p>
            <a:pPr marL="0" indent="0">
              <a:buNone/>
            </a:pPr>
            <a:r>
              <a:rPr lang="es-ES" b="1" dirty="0" err="1"/>
              <a:t>void</a:t>
            </a:r>
            <a:r>
              <a:rPr lang="es-ES" b="1" dirty="0"/>
              <a:t> </a:t>
            </a:r>
            <a:r>
              <a:rPr lang="es-ES" dirty="0"/>
              <a:t>f () { </a:t>
            </a:r>
            <a:r>
              <a:rPr lang="es-ES" b="1" dirty="0">
                <a:solidFill>
                  <a:srgbClr val="FF0000"/>
                </a:solidFill>
              </a:rPr>
              <a:t>++x;</a:t>
            </a:r>
            <a:r>
              <a:rPr lang="es-ES" dirty="0"/>
              <a:t> }</a:t>
            </a:r>
          </a:p>
          <a:p>
            <a:pPr marL="0" indent="0">
              <a:buNone/>
            </a:pPr>
            <a:r>
              <a:rPr lang="es-ES" b="1" dirty="0" err="1"/>
              <a:t>void</a:t>
            </a:r>
            <a:r>
              <a:rPr lang="es-ES" b="1" dirty="0"/>
              <a:t> </a:t>
            </a:r>
            <a:r>
              <a:rPr lang="es-ES" dirty="0"/>
              <a:t>g() { </a:t>
            </a:r>
            <a:r>
              <a:rPr lang="es-ES" b="1" dirty="0">
                <a:solidFill>
                  <a:srgbClr val="FF0000"/>
                </a:solidFill>
              </a:rPr>
              <a:t>x=0;</a:t>
            </a:r>
            <a:r>
              <a:rPr lang="es-ES" dirty="0"/>
              <a:t> }</a:t>
            </a:r>
          </a:p>
          <a:p>
            <a:pPr marL="0" indent="0">
              <a:buNone/>
            </a:pPr>
            <a:r>
              <a:rPr lang="en-US" b="1" dirty="0"/>
              <a:t>void </a:t>
            </a:r>
            <a:r>
              <a:rPr lang="en-US" dirty="0"/>
              <a:t>h() { </a:t>
            </a:r>
            <a:r>
              <a:rPr lang="en-US" dirty="0" err="1"/>
              <a:t>cout</a:t>
            </a:r>
            <a:r>
              <a:rPr lang="en-US" dirty="0"/>
              <a:t> &lt;&lt; "Hola" &lt;&lt; </a:t>
            </a:r>
            <a:r>
              <a:rPr lang="en-US" dirty="0" err="1"/>
              <a:t>endl</a:t>
            </a:r>
            <a:r>
              <a:rPr lang="en-US" dirty="0"/>
              <a:t>; }</a:t>
            </a:r>
          </a:p>
          <a:p>
            <a:pPr marL="0" indent="0">
              <a:buNone/>
            </a:pPr>
            <a:r>
              <a:rPr lang="es-ES" b="1" dirty="0" err="1"/>
              <a:t>void</a:t>
            </a:r>
            <a:r>
              <a:rPr lang="es-ES" b="1" dirty="0"/>
              <a:t> </a:t>
            </a:r>
            <a:r>
              <a:rPr lang="es-ES" dirty="0"/>
              <a:t>i () { </a:t>
            </a:r>
            <a:r>
              <a:rPr lang="es-ES" dirty="0" err="1"/>
              <a:t>cout</a:t>
            </a:r>
            <a:r>
              <a:rPr lang="es-ES" dirty="0"/>
              <a:t> &lt;&lt; "</a:t>
            </a:r>
            <a:r>
              <a:rPr lang="es-ES" dirty="0" err="1"/>
              <a:t>Adios</a:t>
            </a:r>
            <a:r>
              <a:rPr lang="es-ES" dirty="0"/>
              <a:t>" &lt;&lt; </a:t>
            </a:r>
            <a:r>
              <a:rPr lang="es-ES" dirty="0" err="1"/>
              <a:t>endl</a:t>
            </a:r>
            <a:r>
              <a:rPr lang="es-ES" dirty="0"/>
              <a:t>; }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// La variable x las comparten dos hilos sin ningún tipo de protección.</a:t>
            </a:r>
          </a:p>
          <a:p>
            <a:pPr marL="0" indent="0">
              <a:buNone/>
            </a:pPr>
            <a:r>
              <a:rPr lang="es-ES" b="1" dirty="0" err="1"/>
              <a:t>void</a:t>
            </a:r>
            <a:r>
              <a:rPr lang="es-ES" b="1" dirty="0"/>
              <a:t> </a:t>
            </a:r>
            <a:r>
              <a:rPr lang="es-ES" dirty="0"/>
              <a:t>carrera() {</a:t>
            </a:r>
          </a:p>
          <a:p>
            <a:pPr marL="457200" lvl="1" indent="0">
              <a:buNone/>
            </a:pPr>
            <a:r>
              <a:rPr lang="en-US" dirty="0"/>
              <a:t>thread t1{ f }; </a:t>
            </a:r>
          </a:p>
          <a:p>
            <a:pPr marL="457200" lvl="1" indent="0">
              <a:buNone/>
            </a:pPr>
            <a:r>
              <a:rPr lang="en-US" dirty="0"/>
              <a:t>thread t2{g};</a:t>
            </a:r>
          </a:p>
          <a:p>
            <a:pPr marL="457200" lvl="1" indent="0">
              <a:buNone/>
            </a:pPr>
            <a:r>
              <a:rPr lang="es-ES" dirty="0"/>
              <a:t>t1.join () ; </a:t>
            </a:r>
          </a:p>
          <a:p>
            <a:pPr marL="457200" lvl="1" indent="0">
              <a:buNone/>
            </a:pPr>
            <a:r>
              <a:rPr lang="es-ES" dirty="0"/>
              <a:t>t2.join () ;</a:t>
            </a:r>
          </a:p>
          <a:p>
            <a:pPr marL="457200" lvl="1" indent="0">
              <a:buNone/>
            </a:pPr>
            <a:r>
              <a:rPr lang="en-US" dirty="0"/>
              <a:t>thread t3{h}; </a:t>
            </a:r>
          </a:p>
          <a:p>
            <a:pPr marL="457200" lvl="1" indent="0">
              <a:buNone/>
            </a:pPr>
            <a:r>
              <a:rPr lang="en-US" dirty="0"/>
              <a:t>thread t4{ </a:t>
            </a:r>
            <a:r>
              <a:rPr lang="en-US" dirty="0" err="1"/>
              <a:t>i</a:t>
            </a:r>
            <a:r>
              <a:rPr lang="en-US" dirty="0"/>
              <a:t> };</a:t>
            </a:r>
          </a:p>
          <a:p>
            <a:pPr marL="457200" lvl="1" indent="0">
              <a:buNone/>
            </a:pPr>
            <a:r>
              <a:rPr lang="es-ES" dirty="0"/>
              <a:t>t3.join (); </a:t>
            </a:r>
          </a:p>
          <a:p>
            <a:pPr marL="457200" lvl="1" indent="0">
              <a:buNone/>
            </a:pPr>
            <a:r>
              <a:rPr lang="es-ES" dirty="0"/>
              <a:t>t4.join () ;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D273E3E-EFC2-4784-B841-DB9C3F2A0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91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963650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1CA1B5-CF45-4A38-A0C4-3993CE03E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90600"/>
          </a:xfrm>
        </p:spPr>
        <p:txBody>
          <a:bodyPr/>
          <a:lstStyle/>
          <a:p>
            <a:r>
              <a:rPr lang="es-ES" dirty="0"/>
              <a:t>Paso de argumentos a un hilo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72B216-31BB-47BB-ABC4-48EFF7EC3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1467"/>
            <a:ext cx="10515600" cy="5461000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A un hilo se le pueden pasar un número indeterminado de argumentos.</a:t>
            </a:r>
          </a:p>
          <a:p>
            <a:endParaRPr lang="es-ES" dirty="0"/>
          </a:p>
          <a:p>
            <a:r>
              <a:rPr lang="es-ES" dirty="0"/>
              <a:t>La función que ejecute el hilo tiene que tener todos esos argumentos.</a:t>
            </a:r>
          </a:p>
          <a:p>
            <a:endParaRPr lang="es-ES" dirty="0"/>
          </a:p>
          <a:p>
            <a:r>
              <a:rPr lang="es-ES" dirty="0"/>
              <a:t>Al instanciar el hilo se le manda como primer parámetro la función que tiene que ejecutar.</a:t>
            </a:r>
          </a:p>
          <a:p>
            <a:endParaRPr lang="es-ES" dirty="0"/>
          </a:p>
          <a:p>
            <a:pPr marL="457200" lvl="1" indent="0">
              <a:buNone/>
            </a:pP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funcion</a:t>
            </a:r>
            <a:r>
              <a:rPr lang="es-ES" dirty="0"/>
              <a:t>(</a:t>
            </a:r>
            <a:r>
              <a:rPr lang="es-ES" dirty="0" err="1"/>
              <a:t>int</a:t>
            </a:r>
            <a:r>
              <a:rPr lang="es-ES" dirty="0"/>
              <a:t> x,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string</a:t>
            </a:r>
            <a:r>
              <a:rPr lang="es-ES" dirty="0"/>
              <a:t> s){</a:t>
            </a:r>
          </a:p>
          <a:p>
            <a:pPr marL="457200" lvl="1" indent="0">
              <a:buNone/>
            </a:pPr>
            <a:r>
              <a:rPr lang="es-ES" dirty="0"/>
              <a:t>	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</a:t>
            </a:r>
            <a:r>
              <a:rPr lang="es-ES" dirty="0" err="1"/>
              <a:t>Parametro</a:t>
            </a:r>
            <a:r>
              <a:rPr lang="es-ES" dirty="0"/>
              <a:t> </a:t>
            </a:r>
            <a:r>
              <a:rPr lang="es-ES" dirty="0" err="1"/>
              <a:t>int</a:t>
            </a:r>
            <a:r>
              <a:rPr lang="es-ES" dirty="0"/>
              <a:t>: " &lt;&lt; x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457200" lvl="1" indent="0">
              <a:buNone/>
            </a:pPr>
            <a:r>
              <a:rPr lang="es-ES" dirty="0"/>
              <a:t>	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</a:t>
            </a:r>
            <a:r>
              <a:rPr lang="es-ES" dirty="0" err="1"/>
              <a:t>Parametro</a:t>
            </a:r>
            <a:r>
              <a:rPr lang="es-ES" dirty="0"/>
              <a:t> </a:t>
            </a:r>
            <a:r>
              <a:rPr lang="es-ES" dirty="0" err="1"/>
              <a:t>string</a:t>
            </a:r>
            <a:r>
              <a:rPr lang="es-ES" dirty="0"/>
              <a:t>: " &lt;&lt; s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457200" lvl="1" indent="0">
              <a:buNone/>
            </a:pPr>
            <a:r>
              <a:rPr lang="es-ES" dirty="0"/>
              <a:t>}</a:t>
            </a:r>
          </a:p>
          <a:p>
            <a:pPr lvl="1"/>
            <a:endParaRPr lang="es-ES" dirty="0"/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// </a:t>
            </a:r>
            <a:r>
              <a:rPr lang="en-US" dirty="0" err="1">
                <a:solidFill>
                  <a:srgbClr val="FF0000"/>
                </a:solidFill>
              </a:rPr>
              <a:t>suele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hacer</a:t>
            </a:r>
            <a:r>
              <a:rPr lang="en-US" dirty="0">
                <a:solidFill>
                  <a:srgbClr val="FF0000"/>
                </a:solidFill>
              </a:rPr>
              <a:t> un casting </a:t>
            </a:r>
            <a:r>
              <a:rPr lang="en-US" dirty="0" err="1">
                <a:solidFill>
                  <a:srgbClr val="FF0000"/>
                </a:solidFill>
              </a:rPr>
              <a:t>automático</a:t>
            </a:r>
            <a:r>
              <a:rPr lang="en-US" dirty="0">
                <a:solidFill>
                  <a:srgbClr val="FF0000"/>
                </a:solidFill>
              </a:rPr>
              <a:t> de const char * a std::string</a:t>
            </a:r>
            <a:endParaRPr lang="es-E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dirty="0"/>
              <a:t>std::thread </a:t>
            </a:r>
            <a:r>
              <a:rPr lang="en-US" dirty="0" err="1"/>
              <a:t>hilo</a:t>
            </a:r>
            <a:r>
              <a:rPr lang="en-US" dirty="0"/>
              <a:t>(</a:t>
            </a:r>
            <a:r>
              <a:rPr lang="en-US" dirty="0" err="1"/>
              <a:t>funcion</a:t>
            </a:r>
            <a:r>
              <a:rPr lang="en-US" dirty="0"/>
              <a:t>, 1, std::string("</a:t>
            </a:r>
            <a:r>
              <a:rPr lang="en-US" dirty="0" err="1"/>
              <a:t>hola</a:t>
            </a:r>
            <a:r>
              <a:rPr lang="en-US" dirty="0"/>
              <a:t>")); </a:t>
            </a:r>
          </a:p>
          <a:p>
            <a:pPr marL="457200" lvl="1" indent="0">
              <a:buNone/>
            </a:pPr>
            <a:r>
              <a:rPr lang="en-US" dirty="0" err="1"/>
              <a:t>hilo.join</a:t>
            </a:r>
            <a:r>
              <a:rPr lang="en-US" dirty="0"/>
              <a:t>()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6981B15-A274-454F-8510-21D017858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92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351257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74759E-8975-4ED3-970B-1B5AF7BAA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629"/>
            <a:ext cx="10515600" cy="642408"/>
          </a:xfrm>
        </p:spPr>
        <p:txBody>
          <a:bodyPr>
            <a:normAutofit fontScale="90000"/>
          </a:bodyPr>
          <a:lstStyle/>
          <a:p>
            <a:r>
              <a:rPr lang="es-ES" dirty="0"/>
              <a:t>Paso de argumentos a un hilo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7B9D0A-D1AA-4BE1-A992-202F3CDAA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>
            <a:normAutofit/>
          </a:bodyPr>
          <a:lstStyle/>
          <a:p>
            <a:r>
              <a:rPr lang="es-ES" sz="3600" dirty="0"/>
              <a:t>La definición de la clase </a:t>
            </a:r>
            <a:r>
              <a:rPr lang="es-ES" sz="3600" dirty="0" err="1"/>
              <a:t>thread</a:t>
            </a:r>
            <a:r>
              <a:rPr lang="es-ES" sz="3600" dirty="0"/>
              <a:t>:</a:t>
            </a:r>
          </a:p>
          <a:p>
            <a:r>
              <a:rPr lang="en-US" sz="3600" dirty="0"/>
              <a:t>El constructor </a:t>
            </a:r>
            <a:r>
              <a:rPr lang="en-US" sz="3600" dirty="0" err="1"/>
              <a:t>recibe</a:t>
            </a:r>
            <a:r>
              <a:rPr lang="en-US" sz="3600" dirty="0"/>
              <a:t> una </a:t>
            </a:r>
            <a:r>
              <a:rPr lang="en-US" sz="3600" dirty="0" err="1"/>
              <a:t>función</a:t>
            </a:r>
            <a:r>
              <a:rPr lang="en-US" sz="3600" dirty="0"/>
              <a:t> y un </a:t>
            </a:r>
            <a:r>
              <a:rPr lang="en-US" sz="3600" dirty="0" err="1"/>
              <a:t>número</a:t>
            </a:r>
            <a:r>
              <a:rPr lang="en-US" sz="3600" dirty="0"/>
              <a:t> </a:t>
            </a:r>
            <a:r>
              <a:rPr lang="en-US" sz="3600" dirty="0" err="1"/>
              <a:t>indeterminado</a:t>
            </a:r>
            <a:r>
              <a:rPr lang="en-US" sz="3600" dirty="0"/>
              <a:t> de </a:t>
            </a:r>
            <a:r>
              <a:rPr lang="en-US" sz="3600" dirty="0" err="1"/>
              <a:t>argumentos</a:t>
            </a:r>
            <a:r>
              <a:rPr lang="en-US" sz="3600" dirty="0"/>
              <a:t>, que </a:t>
            </a:r>
            <a:r>
              <a:rPr lang="en-US" sz="3600" dirty="0" err="1"/>
              <a:t>pueden</a:t>
            </a:r>
            <a:r>
              <a:rPr lang="en-US" sz="3600" dirty="0"/>
              <a:t> ser 0 o n</a:t>
            </a:r>
          </a:p>
          <a:p>
            <a:r>
              <a:rPr lang="en-US" sz="3600" b="1" dirty="0"/>
              <a:t>thread thread( Function&amp;&amp; </a:t>
            </a:r>
            <a:r>
              <a:rPr lang="en-US" sz="3600" b="1" i="1" dirty="0"/>
              <a:t>f</a:t>
            </a:r>
            <a:r>
              <a:rPr lang="en-US" sz="3600" b="1" dirty="0"/>
              <a:t>, </a:t>
            </a:r>
            <a:r>
              <a:rPr lang="en-US" sz="3600" b="1" dirty="0" err="1"/>
              <a:t>Args</a:t>
            </a:r>
            <a:r>
              <a:rPr lang="en-US" sz="3600" b="1" dirty="0"/>
              <a:t>&amp;&amp;... </a:t>
            </a:r>
            <a:r>
              <a:rPr lang="en-US" sz="3600" b="1" i="1" dirty="0" err="1"/>
              <a:t>args</a:t>
            </a:r>
            <a:r>
              <a:rPr lang="en-US" sz="3600" b="1" i="1" dirty="0"/>
              <a:t> </a:t>
            </a:r>
            <a:r>
              <a:rPr lang="en-US" sz="3600" b="1" dirty="0"/>
              <a:t>);</a:t>
            </a:r>
          </a:p>
          <a:p>
            <a:endParaRPr lang="en-US" sz="3600" b="1" dirty="0"/>
          </a:p>
          <a:p>
            <a:r>
              <a:rPr lang="en-US" sz="3600" dirty="0"/>
              <a:t>Un </a:t>
            </a:r>
            <a:r>
              <a:rPr lang="en-US" sz="3600" dirty="0" err="1"/>
              <a:t>hilo</a:t>
            </a:r>
            <a:r>
              <a:rPr lang="en-US" sz="3600" dirty="0"/>
              <a:t> </a:t>
            </a:r>
            <a:r>
              <a:rPr lang="en-US" sz="3600" dirty="0" err="1"/>
              <a:t>termina</a:t>
            </a:r>
            <a:r>
              <a:rPr lang="en-US" sz="3600" dirty="0"/>
              <a:t> </a:t>
            </a:r>
            <a:r>
              <a:rPr lang="en-US" sz="3600" dirty="0" err="1"/>
              <a:t>cuando</a:t>
            </a:r>
            <a:r>
              <a:rPr lang="en-US" sz="3600" dirty="0"/>
              <a:t> </a:t>
            </a:r>
            <a:r>
              <a:rPr lang="en-US" sz="3600" dirty="0" err="1"/>
              <a:t>finaliza</a:t>
            </a:r>
            <a:r>
              <a:rPr lang="en-US" sz="3600" dirty="0"/>
              <a:t> la </a:t>
            </a:r>
            <a:r>
              <a:rPr lang="en-US" sz="3600" dirty="0" err="1"/>
              <a:t>rutina</a:t>
            </a:r>
            <a:r>
              <a:rPr lang="en-US" sz="3600" dirty="0"/>
              <a:t> que </a:t>
            </a:r>
            <a:r>
              <a:rPr lang="en-US" sz="3600" dirty="0" err="1"/>
              <a:t>ejecuta</a:t>
            </a:r>
            <a:r>
              <a:rPr lang="en-US" sz="3600" dirty="0"/>
              <a:t> (por </a:t>
            </a:r>
            <a:r>
              <a:rPr lang="en-US" sz="3600" dirty="0" err="1"/>
              <a:t>ejemplo</a:t>
            </a:r>
            <a:r>
              <a:rPr lang="en-US" sz="3600" dirty="0"/>
              <a:t>, </a:t>
            </a:r>
            <a:r>
              <a:rPr lang="en-US" sz="3600" dirty="0" err="1"/>
              <a:t>realiza</a:t>
            </a:r>
            <a:r>
              <a:rPr lang="en-US" sz="3600" dirty="0"/>
              <a:t> un </a:t>
            </a:r>
            <a:r>
              <a:rPr lang="en-US" sz="3600" dirty="0" err="1"/>
              <a:t>proceso</a:t>
            </a:r>
            <a:r>
              <a:rPr lang="en-US" sz="3600" dirty="0"/>
              <a:t> n </a:t>
            </a:r>
            <a:r>
              <a:rPr lang="en-US" sz="3600" dirty="0" err="1"/>
              <a:t>veces</a:t>
            </a:r>
            <a:r>
              <a:rPr lang="en-US" sz="3600" dirty="0"/>
              <a:t> y </a:t>
            </a:r>
            <a:r>
              <a:rPr lang="en-US" sz="3600" dirty="0" err="1"/>
              <a:t>termina</a:t>
            </a:r>
            <a:r>
              <a:rPr lang="en-US" sz="3600" dirty="0"/>
              <a:t>) y llama a la </a:t>
            </a:r>
            <a:r>
              <a:rPr lang="en-US" sz="3600" dirty="0" err="1"/>
              <a:t>instrucción</a:t>
            </a:r>
            <a:r>
              <a:rPr lang="en-US" sz="3600" dirty="0"/>
              <a:t> </a:t>
            </a:r>
            <a:r>
              <a:rPr lang="en-US" sz="3600" b="1" dirty="0"/>
              <a:t>return</a:t>
            </a:r>
            <a:r>
              <a:rPr lang="en-US" sz="3600" dirty="0"/>
              <a:t>.</a:t>
            </a:r>
          </a:p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70202E9-6FB9-431A-81FA-7411ABA2F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93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654764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982D9C-A95D-478F-A86E-107872B51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Paso de parámetros por referencia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083552-AA09-4713-8019-CDA36B0E7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/>
              <a:t>Cuando queremos pasar un parámetro a un hilo por referencia se tiene que indicar en la construcción del hilo.</a:t>
            </a:r>
          </a:p>
          <a:p>
            <a:r>
              <a:rPr lang="es-ES" dirty="0"/>
              <a:t>Para ello se dispone de la función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ref</a:t>
            </a:r>
            <a:r>
              <a:rPr lang="es-ES" dirty="0"/>
              <a:t>(</a:t>
            </a:r>
            <a:r>
              <a:rPr lang="es-ES" dirty="0" err="1"/>
              <a:t>param</a:t>
            </a:r>
            <a:r>
              <a:rPr lang="es-ES" dirty="0"/>
              <a:t>)</a:t>
            </a:r>
          </a:p>
          <a:p>
            <a:endParaRPr lang="es-ES" dirty="0"/>
          </a:p>
          <a:p>
            <a:r>
              <a:rPr lang="es-ES" dirty="0"/>
              <a:t>#</a:t>
            </a:r>
            <a:r>
              <a:rPr lang="es-ES" dirty="0" err="1"/>
              <a:t>include</a:t>
            </a:r>
            <a:r>
              <a:rPr lang="es-ES" dirty="0"/>
              <a:t> &lt;</a:t>
            </a:r>
            <a:r>
              <a:rPr lang="es-ES" dirty="0" err="1"/>
              <a:t>functional</a:t>
            </a:r>
            <a:r>
              <a:rPr lang="es-ES" dirty="0"/>
              <a:t>&gt;</a:t>
            </a:r>
          </a:p>
          <a:p>
            <a:r>
              <a:rPr lang="es-ES" dirty="0"/>
              <a:t>#</a:t>
            </a:r>
            <a:r>
              <a:rPr lang="es-ES" dirty="0" err="1"/>
              <a:t>include</a:t>
            </a:r>
            <a:r>
              <a:rPr lang="es-ES" dirty="0"/>
              <a:t> &lt;</a:t>
            </a:r>
            <a:r>
              <a:rPr lang="es-ES" dirty="0" err="1"/>
              <a:t>thread</a:t>
            </a:r>
            <a:r>
              <a:rPr lang="es-ES" dirty="0"/>
              <a:t>&gt;</a:t>
            </a:r>
          </a:p>
          <a:p>
            <a:endParaRPr lang="es-ES" dirty="0"/>
          </a:p>
          <a:p>
            <a:r>
              <a:rPr lang="es-ES" b="1" dirty="0" err="1"/>
              <a:t>void</a:t>
            </a:r>
            <a:r>
              <a:rPr lang="es-ES" b="1" dirty="0"/>
              <a:t> </a:t>
            </a:r>
            <a:r>
              <a:rPr lang="es-ES" dirty="0"/>
              <a:t>f ( registro &amp; r) ;</a:t>
            </a:r>
          </a:p>
          <a:p>
            <a:endParaRPr lang="es-ES" dirty="0"/>
          </a:p>
          <a:p>
            <a:r>
              <a:rPr lang="es-ES" b="1" dirty="0" err="1"/>
              <a:t>void</a:t>
            </a:r>
            <a:r>
              <a:rPr lang="es-ES" b="1" dirty="0"/>
              <a:t> </a:t>
            </a:r>
            <a:r>
              <a:rPr lang="es-ES" dirty="0"/>
              <a:t>g( registro &amp; s) {</a:t>
            </a:r>
          </a:p>
          <a:p>
            <a:pPr lvl="1"/>
            <a:r>
              <a:rPr lang="es-ES" dirty="0" err="1"/>
              <a:t>thread</a:t>
            </a:r>
            <a:r>
              <a:rPr lang="es-ES" dirty="0"/>
              <a:t> t1{ f ,s}; // Copia de s</a:t>
            </a:r>
          </a:p>
          <a:p>
            <a:pPr lvl="1"/>
            <a:r>
              <a:rPr lang="en-US" dirty="0"/>
              <a:t>thread t2{ f , std::ref (s) }; // </a:t>
            </a:r>
            <a:r>
              <a:rPr lang="en-US" dirty="0" err="1"/>
              <a:t>Referencia</a:t>
            </a:r>
            <a:r>
              <a:rPr lang="en-US" dirty="0"/>
              <a:t> a s</a:t>
            </a:r>
          </a:p>
          <a:p>
            <a:pPr lvl="1"/>
            <a:r>
              <a:rPr lang="es-ES" dirty="0" err="1"/>
              <a:t>Thread</a:t>
            </a:r>
            <a:r>
              <a:rPr lang="es-ES" dirty="0"/>
              <a:t> </a:t>
            </a:r>
            <a:r>
              <a:rPr lang="pt-BR" dirty="0"/>
              <a:t>t3 {[&amp;] { f (s) ; }}; // Referencia a s, con la lambda también se puede indicar.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5203E06-188B-4E34-939A-72B3DF156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94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315722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C9E480-0C62-4871-91F8-965FE17FD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Esperar a que termine un hilo: </a:t>
            </a:r>
            <a:r>
              <a:rPr lang="es-ES" b="1" dirty="0" err="1"/>
              <a:t>join</a:t>
            </a:r>
            <a:r>
              <a:rPr lang="es-ES" dirty="0"/>
              <a:t>()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C40DD4-586E-4213-8401-FEDC66C5C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Siempre</a:t>
            </a:r>
            <a:r>
              <a:rPr lang="en-US" dirty="0"/>
              <a:t> se </a:t>
            </a:r>
            <a:r>
              <a:rPr lang="en-US" dirty="0" err="1"/>
              <a:t>lanza</a:t>
            </a:r>
            <a:r>
              <a:rPr lang="en-US" dirty="0"/>
              <a:t> un </a:t>
            </a:r>
            <a:r>
              <a:rPr lang="en-US" dirty="0" err="1"/>
              <a:t>hilo</a:t>
            </a:r>
            <a:r>
              <a:rPr lang="en-US" dirty="0"/>
              <a:t> principal (</a:t>
            </a:r>
            <a:r>
              <a:rPr lang="en-US" dirty="0" err="1"/>
              <a:t>desde</a:t>
            </a:r>
            <a:r>
              <a:rPr lang="en-US" dirty="0"/>
              <a:t> main) y a </a:t>
            </a:r>
            <a:r>
              <a:rPr lang="en-US" dirty="0" err="1"/>
              <a:t>partir</a:t>
            </a:r>
            <a:r>
              <a:rPr lang="en-US" dirty="0"/>
              <a:t> de </a:t>
            </a:r>
            <a:r>
              <a:rPr lang="en-US" dirty="0" err="1"/>
              <a:t>este</a:t>
            </a:r>
            <a:r>
              <a:rPr lang="en-US" dirty="0"/>
              <a:t> se van </a:t>
            </a:r>
            <a:r>
              <a:rPr lang="en-US" dirty="0" err="1"/>
              <a:t>creando</a:t>
            </a:r>
            <a:r>
              <a:rPr lang="en-US" dirty="0"/>
              <a:t> el resto de </a:t>
            </a:r>
            <a:r>
              <a:rPr lang="en-US" dirty="0" err="1"/>
              <a:t>hilos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Para </a:t>
            </a:r>
            <a:r>
              <a:rPr lang="en-US" dirty="0" err="1"/>
              <a:t>esperar</a:t>
            </a:r>
            <a:r>
              <a:rPr lang="en-US" dirty="0"/>
              <a:t> a que un </a:t>
            </a:r>
            <a:r>
              <a:rPr lang="en-US" dirty="0" err="1"/>
              <a:t>hilo</a:t>
            </a:r>
            <a:r>
              <a:rPr lang="en-US" dirty="0"/>
              <a:t> </a:t>
            </a:r>
            <a:r>
              <a:rPr lang="en-US" dirty="0" err="1"/>
              <a:t>termine</a:t>
            </a:r>
            <a:r>
              <a:rPr lang="en-US" dirty="0"/>
              <a:t> se dispone del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b="1" dirty="0"/>
              <a:t>join</a:t>
            </a:r>
            <a:r>
              <a:rPr lang="en-US" dirty="0"/>
              <a:t>().</a:t>
            </a:r>
          </a:p>
          <a:p>
            <a:endParaRPr lang="en-US" dirty="0"/>
          </a:p>
          <a:p>
            <a:r>
              <a:rPr lang="en-US" dirty="0" err="1"/>
              <a:t>Sólo</a:t>
            </a:r>
            <a:r>
              <a:rPr lang="en-US" dirty="0"/>
              <a:t> se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u="sng" dirty="0" err="1"/>
              <a:t>llamar</a:t>
            </a:r>
            <a:r>
              <a:rPr lang="en-US" u="sng" dirty="0"/>
              <a:t> una </a:t>
            </a:r>
            <a:r>
              <a:rPr lang="en-US" u="sng" dirty="0" err="1"/>
              <a:t>vez</a:t>
            </a:r>
            <a:r>
              <a:rPr lang="en-US" dirty="0"/>
              <a:t> al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b="1" dirty="0"/>
              <a:t>join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Se dispone de la </a:t>
            </a:r>
            <a:r>
              <a:rPr lang="en-US" dirty="0" err="1"/>
              <a:t>función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thread: </a:t>
            </a:r>
            <a:r>
              <a:rPr lang="en-US" b="1" dirty="0"/>
              <a:t>joinable</a:t>
            </a:r>
            <a:r>
              <a:rPr lang="en-US" dirty="0"/>
              <a:t>()  se </a:t>
            </a:r>
            <a:r>
              <a:rPr lang="en-US" dirty="0" err="1"/>
              <a:t>aplica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un </a:t>
            </a:r>
            <a:r>
              <a:rPr lang="en-US" dirty="0" err="1"/>
              <a:t>objeto</a:t>
            </a:r>
            <a:r>
              <a:rPr lang="en-US" dirty="0"/>
              <a:t> thread y </a:t>
            </a:r>
            <a:r>
              <a:rPr lang="en-US" dirty="0" err="1"/>
              <a:t>devuelve</a:t>
            </a:r>
            <a:r>
              <a:rPr lang="en-US" dirty="0"/>
              <a:t> true / false para </a:t>
            </a:r>
            <a:r>
              <a:rPr lang="en-US" dirty="0" err="1"/>
              <a:t>indicar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se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hacer</a:t>
            </a:r>
            <a:r>
              <a:rPr lang="en-US" dirty="0"/>
              <a:t> join a un </a:t>
            </a:r>
            <a:r>
              <a:rPr lang="en-US" dirty="0" err="1"/>
              <a:t>hilo</a:t>
            </a:r>
            <a:r>
              <a:rPr lang="en-US" dirty="0"/>
              <a:t> o no.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DAB959C-47F6-403D-84F0-EAFC41546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95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926179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A26CF5-3323-4433-BF1E-D892B31C2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69408"/>
          </a:xfrm>
        </p:spPr>
        <p:txBody>
          <a:bodyPr/>
          <a:lstStyle/>
          <a:p>
            <a:r>
              <a:rPr lang="es-ES" dirty="0"/>
              <a:t>Vectores de hilos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8982DD-1A7C-4749-BADD-A741BF70E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067" y="897467"/>
            <a:ext cx="11582399" cy="5824007"/>
          </a:xfrm>
        </p:spPr>
        <p:txBody>
          <a:bodyPr>
            <a:normAutofit fontScale="62500" lnSpcReduction="20000"/>
          </a:bodyPr>
          <a:lstStyle/>
          <a:p>
            <a:r>
              <a:rPr lang="es-ES" dirty="0"/>
              <a:t>Los hilos se pueden combinar con la clase </a:t>
            </a:r>
            <a:r>
              <a:rPr lang="es-ES" b="1" dirty="0"/>
              <a:t>vector</a:t>
            </a:r>
            <a:r>
              <a:rPr lang="es-ES" dirty="0"/>
              <a:t> para tener varios hilos.</a:t>
            </a:r>
          </a:p>
          <a:p>
            <a:pPr marL="0" indent="0">
              <a:buNone/>
            </a:pPr>
            <a:r>
              <a:rPr lang="es-ES" dirty="0"/>
              <a:t>#</a:t>
            </a:r>
            <a:r>
              <a:rPr lang="es-ES" dirty="0" err="1"/>
              <a:t>include</a:t>
            </a:r>
            <a:r>
              <a:rPr lang="es-ES" dirty="0"/>
              <a:t> &lt;vector&gt;</a:t>
            </a:r>
          </a:p>
          <a:p>
            <a:pPr marL="0" indent="0">
              <a:buNone/>
            </a:pPr>
            <a:r>
              <a:rPr lang="es-ES" dirty="0"/>
              <a:t>#</a:t>
            </a:r>
            <a:r>
              <a:rPr lang="es-ES" dirty="0" err="1"/>
              <a:t>include</a:t>
            </a:r>
            <a:r>
              <a:rPr lang="es-ES" dirty="0"/>
              <a:t> &lt;</a:t>
            </a:r>
            <a:r>
              <a:rPr lang="es-ES" dirty="0" err="1"/>
              <a:t>thread</a:t>
            </a:r>
            <a:r>
              <a:rPr lang="es-ES" dirty="0"/>
              <a:t>&gt;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class</a:t>
            </a:r>
            <a:r>
              <a:rPr lang="es-ES" dirty="0"/>
              <a:t> Hilo {</a:t>
            </a:r>
          </a:p>
          <a:p>
            <a:pPr marL="457200" lvl="1" indent="0">
              <a:buNone/>
            </a:pPr>
            <a:r>
              <a:rPr lang="es-ES" dirty="0" err="1"/>
              <a:t>public</a:t>
            </a:r>
            <a:r>
              <a:rPr lang="es-ES" dirty="0"/>
              <a:t>:</a:t>
            </a:r>
          </a:p>
          <a:p>
            <a:pPr marL="457200" lvl="1" indent="0">
              <a:buNone/>
            </a:pP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operator</a:t>
            </a:r>
            <a:r>
              <a:rPr lang="es-ES" dirty="0"/>
              <a:t>()(){	        	</a:t>
            </a:r>
            <a:r>
              <a:rPr lang="es-ES" dirty="0">
                <a:solidFill>
                  <a:srgbClr val="FF0000"/>
                </a:solidFill>
              </a:rPr>
              <a:t>// Muestra el identificador del hilo</a:t>
            </a:r>
            <a:r>
              <a:rPr lang="es-ES" dirty="0"/>
              <a:t>	</a:t>
            </a:r>
          </a:p>
          <a:p>
            <a:pPr marL="914400" lvl="2" indent="0">
              <a:buNone/>
            </a:pP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"Dentro del hilo: " &lt;&lt; </a:t>
            </a:r>
            <a:r>
              <a:rPr lang="es-ES" b="1" dirty="0" err="1"/>
              <a:t>std</a:t>
            </a:r>
            <a:r>
              <a:rPr lang="es-ES" b="1" dirty="0"/>
              <a:t>::</a:t>
            </a:r>
            <a:r>
              <a:rPr lang="es-ES" b="1" dirty="0" err="1"/>
              <a:t>this_thread</a:t>
            </a:r>
            <a:r>
              <a:rPr lang="es-ES" b="1" dirty="0"/>
              <a:t>::</a:t>
            </a:r>
            <a:r>
              <a:rPr lang="es-ES" b="1" dirty="0" err="1"/>
              <a:t>get_id</a:t>
            </a:r>
            <a:r>
              <a:rPr lang="es-ES" b="1" dirty="0"/>
              <a:t>() </a:t>
            </a:r>
            <a:r>
              <a:rPr lang="es-ES" dirty="0"/>
              <a:t>&lt;&lt; " esta ejecutando"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457200" lvl="1" indent="0">
              <a:buNone/>
            </a:pPr>
            <a:r>
              <a:rPr lang="es-ES" dirty="0"/>
              <a:t>}</a:t>
            </a:r>
          </a:p>
          <a:p>
            <a:pPr marL="0" indent="0">
              <a:buNone/>
            </a:pPr>
            <a:r>
              <a:rPr lang="es-ES" dirty="0"/>
              <a:t>};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 err="1"/>
              <a:t>std</a:t>
            </a:r>
            <a:r>
              <a:rPr lang="es-ES" b="1" dirty="0"/>
              <a:t>::vector&lt;</a:t>
            </a:r>
            <a:r>
              <a:rPr lang="es-ES" b="1" dirty="0" err="1"/>
              <a:t>std</a:t>
            </a:r>
            <a:r>
              <a:rPr lang="es-ES" b="1" dirty="0"/>
              <a:t>::</a:t>
            </a:r>
            <a:r>
              <a:rPr lang="es-ES" b="1" dirty="0" err="1"/>
              <a:t>thread</a:t>
            </a:r>
            <a:r>
              <a:rPr lang="es-ES" b="1" dirty="0"/>
              <a:t>&gt; hilos;</a:t>
            </a:r>
          </a:p>
          <a:p>
            <a:pPr marL="0" indent="0">
              <a:buNone/>
            </a:pPr>
            <a:r>
              <a:rPr lang="es-ES" dirty="0"/>
              <a:t>// Creamos 10 hilos y se añaden al vector:</a:t>
            </a:r>
          </a:p>
          <a:p>
            <a:pPr marL="0" indent="0">
              <a:buNone/>
            </a:pPr>
            <a:r>
              <a:rPr lang="es-ES" dirty="0" err="1"/>
              <a:t>for</a:t>
            </a:r>
            <a:r>
              <a:rPr lang="es-ES" dirty="0"/>
              <a:t> (</a:t>
            </a:r>
            <a:r>
              <a:rPr lang="es-ES" dirty="0" err="1"/>
              <a:t>int</a:t>
            </a:r>
            <a:r>
              <a:rPr lang="es-ES" dirty="0"/>
              <a:t> i = 0 ; i &lt; 10 ; i++)</a:t>
            </a:r>
          </a:p>
          <a:p>
            <a:pPr marL="457200" lvl="1" indent="0">
              <a:buNone/>
            </a:pPr>
            <a:r>
              <a:rPr lang="es-ES" dirty="0" err="1"/>
              <a:t>hilos.push_back</a:t>
            </a:r>
            <a:r>
              <a:rPr lang="es-ES" dirty="0"/>
              <a:t>(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thread</a:t>
            </a:r>
            <a:r>
              <a:rPr lang="es-ES" dirty="0"/>
              <a:t>( (Hilo()) ));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// Ahora esperamos a que acaben todos los hilos:</a:t>
            </a:r>
          </a:p>
          <a:p>
            <a:pPr marL="0" indent="0">
              <a:buNone/>
            </a:pP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 &lt;&lt; "Esperamos por todos los hilos"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 err="1"/>
              <a:t>for</a:t>
            </a:r>
            <a:r>
              <a:rPr lang="es-ES" dirty="0"/>
              <a:t> (auto &amp;h : hilos)</a:t>
            </a:r>
          </a:p>
          <a:p>
            <a:pPr marL="457200" lvl="1" indent="0">
              <a:buNone/>
            </a:pPr>
            <a:r>
              <a:rPr lang="es-ES" dirty="0" err="1"/>
              <a:t>h.join</a:t>
            </a:r>
            <a:r>
              <a:rPr lang="es-ES" dirty="0"/>
              <a:t>();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191024A-4283-437E-92B6-FA6B86048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96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073954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80C759-33F2-4D9A-91BE-E53BEFC77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836878"/>
          </a:xfrm>
        </p:spPr>
        <p:txBody>
          <a:bodyPr/>
          <a:lstStyle/>
          <a:p>
            <a:r>
              <a:rPr lang="es-ES" dirty="0" err="1"/>
              <a:t>mutex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0DC5C5-8E2A-442E-BC52-57F23F298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067" y="855134"/>
            <a:ext cx="11540065" cy="5706533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Al igual que en POSIX los </a:t>
            </a:r>
            <a:r>
              <a:rPr lang="es-ES" b="1" dirty="0" err="1"/>
              <a:t>mutex</a:t>
            </a:r>
            <a:r>
              <a:rPr lang="es-ES" dirty="0"/>
              <a:t> (cerrojo) nos sirven para sincronizar el acceso de varios hilos a un recurso compartido para evitar condiciones de carrera y que se corrompa la memoria.</a:t>
            </a:r>
          </a:p>
          <a:p>
            <a:endParaRPr lang="es-ES" dirty="0"/>
          </a:p>
          <a:p>
            <a:pPr lvl="1"/>
            <a:r>
              <a:rPr lang="es-ES" dirty="0"/>
              <a:t>La 1ª forma: más propensa a errores se puede olvidar el desbloqueo del </a:t>
            </a:r>
            <a:r>
              <a:rPr lang="es-ES" dirty="0" err="1"/>
              <a:t>mutex</a:t>
            </a:r>
            <a:r>
              <a:rPr lang="es-ES" dirty="0"/>
              <a:t>:</a:t>
            </a:r>
          </a:p>
          <a:p>
            <a:pPr marL="457200" lvl="1" indent="0">
              <a:buNone/>
            </a:pPr>
            <a:r>
              <a:rPr lang="es-ES" dirty="0"/>
              <a:t>#</a:t>
            </a:r>
            <a:r>
              <a:rPr lang="es-ES" dirty="0" err="1"/>
              <a:t>include</a:t>
            </a:r>
            <a:r>
              <a:rPr lang="es-ES" dirty="0"/>
              <a:t> &lt;</a:t>
            </a:r>
            <a:r>
              <a:rPr lang="es-ES" dirty="0" err="1"/>
              <a:t>mutex</a:t>
            </a:r>
            <a:r>
              <a:rPr lang="es-ES" dirty="0"/>
              <a:t>&gt;</a:t>
            </a:r>
          </a:p>
          <a:p>
            <a:pPr marL="457200" lvl="1" indent="0">
              <a:buNone/>
            </a:pPr>
            <a:r>
              <a:rPr lang="es-ES" dirty="0" err="1"/>
              <a:t>miMutex.</a:t>
            </a:r>
            <a:r>
              <a:rPr lang="es-ES" b="1" dirty="0" err="1"/>
              <a:t>lock</a:t>
            </a:r>
            <a:r>
              <a:rPr lang="es-ES" dirty="0"/>
              <a:t>();  	</a:t>
            </a:r>
            <a:r>
              <a:rPr lang="es-ES" dirty="0">
                <a:solidFill>
                  <a:srgbClr val="FF0000"/>
                </a:solidFill>
              </a:rPr>
              <a:t>// Adquiere el cerrojo</a:t>
            </a:r>
          </a:p>
          <a:p>
            <a:pPr marL="457200" lvl="1" indent="0">
              <a:buNone/>
            </a:pPr>
            <a:r>
              <a:rPr lang="es-ES" dirty="0"/>
              <a:t>// Actualizar el recurso;</a:t>
            </a:r>
          </a:p>
          <a:p>
            <a:pPr marL="457200" lvl="1" indent="0">
              <a:buNone/>
            </a:pPr>
            <a:r>
              <a:rPr lang="es-ES" dirty="0" err="1"/>
              <a:t>miMutex.</a:t>
            </a:r>
            <a:r>
              <a:rPr lang="es-ES" b="1" dirty="0" err="1"/>
              <a:t>unlock</a:t>
            </a:r>
            <a:r>
              <a:rPr lang="es-ES" dirty="0"/>
              <a:t>(); 	</a:t>
            </a:r>
            <a:r>
              <a:rPr lang="es-ES" dirty="0">
                <a:solidFill>
                  <a:srgbClr val="FF0000"/>
                </a:solidFill>
              </a:rPr>
              <a:t>// Libera el cerrojo</a:t>
            </a:r>
          </a:p>
          <a:p>
            <a:pPr marL="457200" lvl="1" indent="0">
              <a:buNone/>
            </a:pPr>
            <a:endParaRPr lang="es-ES" dirty="0"/>
          </a:p>
          <a:p>
            <a:pPr lvl="1"/>
            <a:r>
              <a:rPr lang="es-ES" dirty="0"/>
              <a:t>La 2ª forma: es más segura, se evita el posible error de la primera forma. El </a:t>
            </a:r>
            <a:r>
              <a:rPr lang="es-ES" dirty="0" err="1"/>
              <a:t>mutex</a:t>
            </a:r>
            <a:r>
              <a:rPr lang="es-ES" dirty="0"/>
              <a:t> se libera automáticamente.</a:t>
            </a:r>
          </a:p>
          <a:p>
            <a:pPr marL="457200" lvl="1" indent="0">
              <a:buNone/>
            </a:pP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b="1" dirty="0" err="1"/>
              <a:t>lock_guard</a:t>
            </a:r>
            <a:r>
              <a:rPr lang="es-ES" dirty="0"/>
              <a:t>&lt;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mutex</a:t>
            </a:r>
            <a:r>
              <a:rPr lang="es-ES" dirty="0"/>
              <a:t>&gt; </a:t>
            </a:r>
            <a:r>
              <a:rPr lang="es-ES" dirty="0" err="1"/>
              <a:t>guard</a:t>
            </a:r>
            <a:r>
              <a:rPr lang="es-ES" dirty="0"/>
              <a:t>(</a:t>
            </a:r>
            <a:r>
              <a:rPr lang="es-ES" dirty="0" err="1"/>
              <a:t>miMutex</a:t>
            </a:r>
            <a:r>
              <a:rPr lang="es-ES" dirty="0"/>
              <a:t>);</a:t>
            </a:r>
          </a:p>
          <a:p>
            <a:pPr marL="457200" lvl="1" indent="0">
              <a:buNone/>
            </a:pPr>
            <a:r>
              <a:rPr lang="es-ES" dirty="0"/>
              <a:t>// Actualizar el recurso y después se libera automáticamente.</a:t>
            </a:r>
          </a:p>
          <a:p>
            <a:pPr marL="457200" lvl="1" indent="0">
              <a:buNone/>
            </a:pPr>
            <a:endParaRPr lang="es-ES" dirty="0"/>
          </a:p>
          <a:p>
            <a:pPr lvl="1"/>
            <a:r>
              <a:rPr lang="es-ES" dirty="0"/>
              <a:t>La 3ª forma: es equivalente a </a:t>
            </a:r>
            <a:r>
              <a:rPr lang="es-ES" dirty="0" err="1"/>
              <a:t>lock_guard</a:t>
            </a:r>
            <a:r>
              <a:rPr lang="es-ES" dirty="0"/>
              <a:t>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dirty="0" err="1">
                <a:sym typeface="Wingdings" panose="05000000000000000000" pitchFamily="2" charset="2"/>
              </a:rPr>
              <a:t>unique_lock</a:t>
            </a:r>
            <a:endParaRPr lang="es-ES" dirty="0">
              <a:sym typeface="Wingdings" panose="05000000000000000000" pitchFamily="2" charset="2"/>
            </a:endParaRPr>
          </a:p>
          <a:p>
            <a:pPr lvl="1"/>
            <a:r>
              <a:rPr lang="es-ES" b="1" dirty="0" err="1">
                <a:sym typeface="Wingdings" panose="05000000000000000000" pitchFamily="2" charset="2"/>
              </a:rPr>
              <a:t>unique</a:t>
            </a:r>
            <a:r>
              <a:rPr lang="es-ES" dirty="0" err="1">
                <a:sym typeface="Wingdings" panose="05000000000000000000" pitchFamily="2" charset="2"/>
              </a:rPr>
              <a:t>_</a:t>
            </a:r>
            <a:r>
              <a:rPr lang="es-ES" b="1" dirty="0" err="1">
                <a:sym typeface="Wingdings" panose="05000000000000000000" pitchFamily="2" charset="2"/>
              </a:rPr>
              <a:t>lock</a:t>
            </a:r>
            <a:r>
              <a:rPr lang="es-ES" dirty="0">
                <a:sym typeface="Wingdings" panose="05000000000000000000" pitchFamily="2" charset="2"/>
              </a:rPr>
              <a:t>&lt;</a:t>
            </a:r>
            <a:r>
              <a:rPr lang="es-ES" dirty="0" err="1">
                <a:sym typeface="Wingdings" panose="05000000000000000000" pitchFamily="2" charset="2"/>
              </a:rPr>
              <a:t>mutex</a:t>
            </a:r>
            <a:r>
              <a:rPr lang="es-ES" dirty="0">
                <a:sym typeface="Wingdings" panose="05000000000000000000" pitchFamily="2" charset="2"/>
              </a:rPr>
              <a:t>&gt; </a:t>
            </a:r>
            <a:r>
              <a:rPr lang="es-ES" dirty="0" err="1">
                <a:sym typeface="Wingdings" panose="05000000000000000000" pitchFamily="2" charset="2"/>
              </a:rPr>
              <a:t>milock</a:t>
            </a:r>
            <a:r>
              <a:rPr lang="es-ES" dirty="0">
                <a:sym typeface="Wingdings" panose="05000000000000000000" pitchFamily="2" charset="2"/>
              </a:rPr>
              <a:t> {</a:t>
            </a:r>
            <a:r>
              <a:rPr lang="es-ES" dirty="0" err="1">
                <a:sym typeface="Wingdings" panose="05000000000000000000" pitchFamily="2" charset="2"/>
              </a:rPr>
              <a:t>miMutex</a:t>
            </a:r>
            <a:r>
              <a:rPr lang="es-ES" dirty="0">
                <a:sym typeface="Wingdings" panose="05000000000000000000" pitchFamily="2" charset="2"/>
              </a:rPr>
              <a:t>};</a:t>
            </a:r>
          </a:p>
          <a:p>
            <a:pPr lvl="1"/>
            <a:r>
              <a:rPr lang="es-ES" dirty="0">
                <a:sym typeface="Wingdings" panose="05000000000000000000" pitchFamily="2" charset="2"/>
              </a:rPr>
              <a:t>// Actualizar el recurso y después se libera automáticamente.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B3A5564-90E0-47C3-8C3B-4F419CAFF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97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861704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99351F-C1CE-4847-B18A-7F7B17105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ES" dirty="0" err="1"/>
              <a:t>lock_guard</a:t>
            </a:r>
            <a:r>
              <a:rPr lang="es-ES" dirty="0"/>
              <a:t> vs </a:t>
            </a:r>
            <a:r>
              <a:rPr lang="es-ES" dirty="0" err="1"/>
              <a:t>unique_lock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BB588E-E438-4D9A-85AA-A4D3EC714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167312"/>
          </a:xfrm>
        </p:spPr>
        <p:txBody>
          <a:bodyPr>
            <a:normAutofit fontScale="92500" lnSpcReduction="10000"/>
          </a:bodyPr>
          <a:lstStyle/>
          <a:p>
            <a:r>
              <a:rPr lang="es-ES" b="1" dirty="0" err="1"/>
              <a:t>lock</a:t>
            </a:r>
            <a:r>
              <a:rPr lang="es-ES" dirty="0" err="1"/>
              <a:t>_</a:t>
            </a:r>
            <a:r>
              <a:rPr lang="es-ES" b="1" dirty="0" err="1"/>
              <a:t>guard</a:t>
            </a:r>
            <a:r>
              <a:rPr lang="es-ES" dirty="0"/>
              <a:t> y </a:t>
            </a:r>
            <a:r>
              <a:rPr lang="es-ES" b="1" dirty="0" err="1"/>
              <a:t>unique</a:t>
            </a:r>
            <a:r>
              <a:rPr lang="es-ES" dirty="0" err="1"/>
              <a:t>_</a:t>
            </a:r>
            <a:r>
              <a:rPr lang="es-ES" b="1" dirty="0" err="1"/>
              <a:t>lock</a:t>
            </a:r>
            <a:r>
              <a:rPr lang="es-ES" dirty="0"/>
              <a:t> son más o menos lo mismo; </a:t>
            </a:r>
            <a:r>
              <a:rPr lang="es-ES" dirty="0" err="1"/>
              <a:t>lock_guard</a:t>
            </a:r>
            <a:r>
              <a:rPr lang="es-ES" dirty="0"/>
              <a:t> es una versión restringida con una interfaz limitada.</a:t>
            </a:r>
          </a:p>
          <a:p>
            <a:endParaRPr lang="es-ES" dirty="0"/>
          </a:p>
          <a:p>
            <a:r>
              <a:rPr lang="es-ES" b="1" dirty="0" err="1"/>
              <a:t>lock_guard</a:t>
            </a:r>
            <a:r>
              <a:rPr lang="es-ES" b="1" dirty="0"/>
              <a:t> </a:t>
            </a:r>
            <a:r>
              <a:rPr lang="es-ES" dirty="0"/>
              <a:t>siempre tiene un candado desde su construcción hasta su destrucción. </a:t>
            </a:r>
          </a:p>
          <a:p>
            <a:endParaRPr lang="es-ES" dirty="0"/>
          </a:p>
          <a:p>
            <a:r>
              <a:rPr lang="es-ES" b="1" dirty="0" err="1"/>
              <a:t>unique_lock</a:t>
            </a:r>
            <a:r>
              <a:rPr lang="es-ES" b="1" dirty="0"/>
              <a:t> </a:t>
            </a:r>
            <a:r>
              <a:rPr lang="es-ES" dirty="0"/>
              <a:t>puede crearse sin bloqueo inmediato, puede desbloquearse en cualquier momento de su existencia y puede transferir la propiedad del bloqueo de una instancia a otra.</a:t>
            </a:r>
          </a:p>
          <a:p>
            <a:endParaRPr lang="es-ES" dirty="0"/>
          </a:p>
          <a:p>
            <a:r>
              <a:rPr lang="es-ES" dirty="0"/>
              <a:t>Por lo tanto, siempre utilizaremos </a:t>
            </a:r>
            <a:r>
              <a:rPr lang="es-ES" dirty="0" err="1"/>
              <a:t>lock_guard</a:t>
            </a:r>
            <a:r>
              <a:rPr lang="es-ES" dirty="0"/>
              <a:t>, a menos que se necesiten las capacidades de </a:t>
            </a:r>
            <a:r>
              <a:rPr lang="es-ES" dirty="0" err="1"/>
              <a:t>unique_lock</a:t>
            </a:r>
            <a:r>
              <a:rPr lang="es-ES" dirty="0"/>
              <a:t>. </a:t>
            </a:r>
          </a:p>
          <a:p>
            <a:r>
              <a:rPr lang="es-ES" dirty="0"/>
              <a:t>Una variable </a:t>
            </a:r>
            <a:r>
              <a:rPr lang="es-ES" dirty="0" err="1"/>
              <a:t>condition_variable</a:t>
            </a:r>
            <a:r>
              <a:rPr lang="es-ES" dirty="0"/>
              <a:t> necesita a </a:t>
            </a:r>
            <a:r>
              <a:rPr lang="es-ES" dirty="0" err="1"/>
              <a:t>unique_lock</a:t>
            </a:r>
            <a:r>
              <a:rPr lang="es-ES" dirty="0"/>
              <a:t>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B4AABC2-BF27-4A34-8498-60BDFB530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98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140638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4B2DD4-6A45-4E76-AB18-6083A5CAF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4467"/>
          </a:xfrm>
        </p:spPr>
        <p:txBody>
          <a:bodyPr/>
          <a:lstStyle/>
          <a:p>
            <a:r>
              <a:rPr lang="es-ES" b="1" dirty="0" err="1"/>
              <a:t>detach</a:t>
            </a:r>
            <a:r>
              <a:rPr lang="es-ES" dirty="0"/>
              <a:t>: Hilos no asociados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175AD9-D9B6-48EB-9F7D-1FD469B36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6067"/>
            <a:ext cx="10515600" cy="5595408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Se puede indicar que un hilo sigue ejecutando después de que el destructor se ejecute con </a:t>
            </a:r>
            <a:r>
              <a:rPr lang="es-ES" b="1" dirty="0" err="1"/>
              <a:t>detach</a:t>
            </a:r>
            <a:r>
              <a:rPr lang="es-ES" b="1" dirty="0"/>
              <a:t>()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Útil para tareas que se ejecutan como demonios.</a:t>
            </a:r>
          </a:p>
          <a:p>
            <a:endParaRPr lang="es-ES" b="1" dirty="0"/>
          </a:p>
          <a:p>
            <a:pPr marL="0" indent="0">
              <a:buNone/>
            </a:pPr>
            <a:r>
              <a:rPr lang="es-ES" b="1" dirty="0" err="1"/>
              <a:t>void</a:t>
            </a:r>
            <a:r>
              <a:rPr lang="es-ES" b="1" dirty="0"/>
              <a:t> </a:t>
            </a:r>
            <a:r>
              <a:rPr lang="es-ES" dirty="0"/>
              <a:t>actualiza () {</a:t>
            </a:r>
          </a:p>
          <a:p>
            <a:pPr marL="457200" lvl="1" indent="0">
              <a:buNone/>
            </a:pPr>
            <a:r>
              <a:rPr lang="es-ES" b="1" dirty="0" err="1"/>
              <a:t>for</a:t>
            </a:r>
            <a:r>
              <a:rPr lang="es-ES" b="1" dirty="0"/>
              <a:t> </a:t>
            </a:r>
            <a:r>
              <a:rPr lang="es-ES" dirty="0"/>
              <a:t>(;;) {</a:t>
            </a:r>
          </a:p>
          <a:p>
            <a:pPr marL="457200" lvl="1" indent="0">
              <a:buNone/>
            </a:pPr>
            <a:r>
              <a:rPr lang="en-US" dirty="0" err="1"/>
              <a:t>muestra_reloj</a:t>
            </a:r>
            <a:r>
              <a:rPr lang="en-US" dirty="0"/>
              <a:t>(</a:t>
            </a:r>
            <a:r>
              <a:rPr lang="en-US" dirty="0" err="1"/>
              <a:t>stead_clock</a:t>
            </a:r>
            <a:r>
              <a:rPr lang="en-US" dirty="0"/>
              <a:t>::now());</a:t>
            </a:r>
          </a:p>
          <a:p>
            <a:pPr marL="457200" lvl="1" indent="0">
              <a:buNone/>
            </a:pPr>
            <a:r>
              <a:rPr lang="en-US" dirty="0" err="1"/>
              <a:t>this_thread</a:t>
            </a:r>
            <a:r>
              <a:rPr lang="en-US" dirty="0"/>
              <a:t> :: </a:t>
            </a:r>
            <a:r>
              <a:rPr lang="en-US" dirty="0" err="1"/>
              <a:t>sleep_for</a:t>
            </a:r>
            <a:r>
              <a:rPr lang="en-US" dirty="0"/>
              <a:t>(second{1});</a:t>
            </a:r>
          </a:p>
          <a:p>
            <a:pPr marL="457200" lvl="1" indent="0">
              <a:buNone/>
            </a:pPr>
            <a:r>
              <a:rPr lang="es-ES" dirty="0"/>
              <a:t>}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pPr marL="0" indent="0">
              <a:buNone/>
            </a:pPr>
            <a:r>
              <a:rPr lang="es-ES" b="1" dirty="0" err="1"/>
              <a:t>void</a:t>
            </a:r>
            <a:r>
              <a:rPr lang="es-ES" b="1" dirty="0"/>
              <a:t> </a:t>
            </a:r>
            <a:r>
              <a:rPr lang="es-ES" dirty="0"/>
              <a:t>f () {</a:t>
            </a:r>
          </a:p>
          <a:p>
            <a:pPr marL="457200" lvl="1" indent="0">
              <a:buNone/>
            </a:pPr>
            <a:r>
              <a:rPr lang="es-ES" dirty="0" err="1"/>
              <a:t>thread</a:t>
            </a:r>
            <a:r>
              <a:rPr lang="es-ES" dirty="0"/>
              <a:t> t { actualiza };</a:t>
            </a:r>
          </a:p>
          <a:p>
            <a:pPr marL="457200" lvl="1" indent="0">
              <a:buNone/>
            </a:pPr>
            <a:r>
              <a:rPr lang="es-ES" dirty="0"/>
              <a:t>t .</a:t>
            </a:r>
            <a:r>
              <a:rPr lang="es-ES" dirty="0" err="1"/>
              <a:t>detach</a:t>
            </a:r>
            <a:r>
              <a:rPr lang="es-ES" dirty="0"/>
              <a:t>();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32F7A07-A837-43F6-AEBF-9DBD2D315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99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70147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6919</Words>
  <Application>Microsoft Office PowerPoint</Application>
  <PresentationFormat>Panorámica</PresentationFormat>
  <Paragraphs>1068</Paragraphs>
  <Slides>112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112</vt:i4>
      </vt:variant>
    </vt:vector>
  </HeadingPairs>
  <TitlesOfParts>
    <vt:vector size="118" baseType="lpstr">
      <vt:lpstr>Aptos</vt:lpstr>
      <vt:lpstr>Aptos Display</vt:lpstr>
      <vt:lpstr>Arial</vt:lpstr>
      <vt:lpstr>Arial Unicode MS</vt:lpstr>
      <vt:lpstr>Wingdings</vt:lpstr>
      <vt:lpstr>Tema de Office</vt:lpstr>
      <vt:lpstr>Comunicación entre Microservicios C++</vt:lpstr>
      <vt:lpstr>Contenidos</vt:lpstr>
      <vt:lpstr>Patrones de mensajería</vt:lpstr>
      <vt:lpstr>Comunicación asincrónica</vt:lpstr>
      <vt:lpstr>ZeroMQ</vt:lpstr>
      <vt:lpstr>ZeroMQ</vt:lpstr>
      <vt:lpstr>ZeroMQ</vt:lpstr>
      <vt:lpstr>ZeroMQ</vt:lpstr>
      <vt:lpstr>Casos de uso típicos</vt:lpstr>
      <vt:lpstr>Tener en cuenta</vt:lpstr>
      <vt:lpstr>Instalación</vt:lpstr>
      <vt:lpstr>Test Servidor</vt:lpstr>
      <vt:lpstr>Test Cliente</vt:lpstr>
      <vt:lpstr>Flags para send</vt:lpstr>
      <vt:lpstr>Flags para revc</vt:lpstr>
      <vt:lpstr>Integración con microservicios</vt:lpstr>
      <vt:lpstr>Uso de ZeroMQ en microservicios</vt:lpstr>
      <vt:lpstr>Comunicación Asíncrona</vt:lpstr>
      <vt:lpstr>Ejemplo Worker (PULL)</vt:lpstr>
      <vt:lpstr>Ejemplo Dispatcher (PUSH)</vt:lpstr>
      <vt:lpstr>ROUTER / DEALER</vt:lpstr>
      <vt:lpstr>Revisar:  leader </vt:lpstr>
      <vt:lpstr>gRPC</vt:lpstr>
      <vt:lpstr>gRPC</vt:lpstr>
      <vt:lpstr>Introducción</vt:lpstr>
      <vt:lpstr>gRPC</vt:lpstr>
      <vt:lpstr>gRPC: Ventajas</vt:lpstr>
      <vt:lpstr>Casos de uso típicos</vt:lpstr>
      <vt:lpstr>Instalación</vt:lpstr>
      <vt:lpstr>Instalación</vt:lpstr>
      <vt:lpstr>¿Cómo se usa?</vt:lpstr>
      <vt:lpstr>Presentación de PowerPoint</vt:lpstr>
      <vt:lpstr>RabbitMQ</vt:lpstr>
      <vt:lpstr>RabbitMQ</vt:lpstr>
      <vt:lpstr>RabbitMQ</vt:lpstr>
      <vt:lpstr>RabbitMQ</vt:lpstr>
      <vt:lpstr>Patrones de Uso</vt:lpstr>
      <vt:lpstr>Casos de Uso</vt:lpstr>
      <vt:lpstr>Lenguajes que soportan RabbitMQ</vt:lpstr>
      <vt:lpstr>Instalación</vt:lpstr>
      <vt:lpstr>Comparativa entre REST y gRPC</vt:lpstr>
      <vt:lpstr>Comparativa</vt:lpstr>
      <vt:lpstr>Presentación de PowerPoint</vt:lpstr>
      <vt:lpstr>REST</vt:lpstr>
      <vt:lpstr>gRPC</vt:lpstr>
      <vt:lpstr>Uso por sectores</vt:lpstr>
      <vt:lpstr>Implementación</vt:lpstr>
      <vt:lpstr>Ejemplo .proto</vt:lpstr>
      <vt:lpstr>Peticiones</vt:lpstr>
      <vt:lpstr>Compilar fichero .proto</vt:lpstr>
      <vt:lpstr>Ventajas</vt:lpstr>
      <vt:lpstr>WebSockets</vt:lpstr>
      <vt:lpstr>WebSockets</vt:lpstr>
      <vt:lpstr>Realizar el handshake</vt:lpstr>
      <vt:lpstr>Enviar y recibir mensajes</vt:lpstr>
      <vt:lpstr>Soporte para webSocket seguro (WSS)</vt:lpstr>
      <vt:lpstr>Control de flujo y gestión de errores</vt:lpstr>
      <vt:lpstr>Personalización avanzada</vt:lpstr>
      <vt:lpstr>Integración con otras tecnologías</vt:lpstr>
      <vt:lpstr>Ejemplos de uso</vt:lpstr>
      <vt:lpstr>Ejemplo: Cliente WebSocket con Boost.Beast</vt:lpstr>
      <vt:lpstr>Ejemplo</vt:lpstr>
      <vt:lpstr>results</vt:lpstr>
      <vt:lpstr>Inspeccionar</vt:lpstr>
      <vt:lpstr>Ejemplo: Servidor WebSocket con Boost.Beast</vt:lpstr>
      <vt:lpstr>Testear Servidor WebSocket</vt:lpstr>
      <vt:lpstr>Web Socket Secure</vt:lpstr>
      <vt:lpstr>WSS (WebSocket Secure)</vt:lpstr>
      <vt:lpstr>Tipos de certificado</vt:lpstr>
      <vt:lpstr>openssl</vt:lpstr>
      <vt:lpstr>openssl</vt:lpstr>
      <vt:lpstr>openssl</vt:lpstr>
      <vt:lpstr>Servidor WSS</vt:lpstr>
      <vt:lpstr>Diferencias entre: boost::asio::io_context  / boost::asio::ssl::context</vt:lpstr>
      <vt:lpstr>Servidor WSS </vt:lpstr>
      <vt:lpstr>Servidor WSS - Pasos</vt:lpstr>
      <vt:lpstr>Servidor WSS – Pasos II</vt:lpstr>
      <vt:lpstr>Servidor WSS – Pasos III</vt:lpstr>
      <vt:lpstr>Cliente WSS - Pasos</vt:lpstr>
      <vt:lpstr>Cliente WSS – Pasos II</vt:lpstr>
      <vt:lpstr>Concurrencia &amp; multithreading</vt:lpstr>
      <vt:lpstr>std::thread / Boost.Asio</vt:lpstr>
      <vt:lpstr>Comparativa</vt:lpstr>
      <vt:lpstr>std:thread</vt:lpstr>
      <vt:lpstr>Contenidos</vt:lpstr>
      <vt:lpstr>threads</vt:lpstr>
      <vt:lpstr>Lanzamiento de Hilos</vt:lpstr>
      <vt:lpstr>Con una función</vt:lpstr>
      <vt:lpstr>Con una clase + operador ()</vt:lpstr>
      <vt:lpstr>Con una función lambda</vt:lpstr>
      <vt:lpstr>Condiciones de carrera</vt:lpstr>
      <vt:lpstr>Paso de argumentos a un hilo</vt:lpstr>
      <vt:lpstr>Paso de argumentos a un hilo</vt:lpstr>
      <vt:lpstr>Paso de parámetros por referencia</vt:lpstr>
      <vt:lpstr>Esperar a que termine un hilo: join()</vt:lpstr>
      <vt:lpstr>Vectores de hilos</vt:lpstr>
      <vt:lpstr>mutex</vt:lpstr>
      <vt:lpstr>lock_guard vs unique_lock</vt:lpstr>
      <vt:lpstr>detach: Hilos no asociados</vt:lpstr>
      <vt:lpstr>Problemas con hilos no asociados</vt:lpstr>
      <vt:lpstr>Variables de condición</vt:lpstr>
      <vt:lpstr>Consumidor</vt:lpstr>
      <vt:lpstr>Productor</vt:lpstr>
      <vt:lpstr>Tareas asíncronas y future</vt:lpstr>
      <vt:lpstr>Invocación de tareas asíncronas</vt:lpstr>
      <vt:lpstr>Uso de futuros</vt:lpstr>
      <vt:lpstr>Boost.Asio</vt:lpstr>
      <vt:lpstr>¿Qué es Boost.Asio?</vt:lpstr>
      <vt:lpstr>Características</vt:lpstr>
      <vt:lpstr>Ejemplo</vt:lpstr>
      <vt:lpstr>Uso de Boost.Asio</vt:lpstr>
      <vt:lpstr>Cuando elegir Boost.Asio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 Espín Herranz</dc:creator>
  <cp:lastModifiedBy>Antonio Espín Herranz</cp:lastModifiedBy>
  <cp:revision>82</cp:revision>
  <dcterms:created xsi:type="dcterms:W3CDTF">2025-09-08T08:46:13Z</dcterms:created>
  <dcterms:modified xsi:type="dcterms:W3CDTF">2025-09-11T15:07:16Z</dcterms:modified>
</cp:coreProperties>
</file>