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95" r:id="rId3"/>
    <p:sldId id="258" r:id="rId4"/>
    <p:sldId id="297" r:id="rId5"/>
    <p:sldId id="296" r:id="rId6"/>
    <p:sldId id="298" r:id="rId7"/>
    <p:sldId id="259" r:id="rId8"/>
    <p:sldId id="299" r:id="rId9"/>
    <p:sldId id="300" r:id="rId10"/>
    <p:sldId id="301" r:id="rId11"/>
    <p:sldId id="304" r:id="rId12"/>
    <p:sldId id="305" r:id="rId13"/>
    <p:sldId id="306" r:id="rId14"/>
    <p:sldId id="260" r:id="rId15"/>
    <p:sldId id="302" r:id="rId16"/>
    <p:sldId id="303" r:id="rId17"/>
    <p:sldId id="262" r:id="rId18"/>
    <p:sldId id="307" r:id="rId19"/>
    <p:sldId id="308" r:id="rId20"/>
    <p:sldId id="309" r:id="rId21"/>
    <p:sldId id="310" r:id="rId22"/>
    <p:sldId id="311" r:id="rId23"/>
    <p:sldId id="312" r:id="rId24"/>
    <p:sldId id="286" r:id="rId25"/>
    <p:sldId id="290" r:id="rId26"/>
    <p:sldId id="289" r:id="rId27"/>
    <p:sldId id="288" r:id="rId28"/>
    <p:sldId id="273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92" r:id="rId41"/>
    <p:sldId id="291" r:id="rId42"/>
    <p:sldId id="287" r:id="rId43"/>
    <p:sldId id="293" r:id="rId44"/>
    <p:sldId id="294" r:id="rId45"/>
    <p:sldId id="274" r:id="rId46"/>
    <p:sldId id="263" r:id="rId47"/>
    <p:sldId id="264" r:id="rId48"/>
    <p:sldId id="265" r:id="rId49"/>
    <p:sldId id="268" r:id="rId50"/>
    <p:sldId id="266" r:id="rId51"/>
    <p:sldId id="271" r:id="rId52"/>
    <p:sldId id="267" r:id="rId53"/>
    <p:sldId id="269" r:id="rId54"/>
    <p:sldId id="270" r:id="rId55"/>
    <p:sldId id="272" r:id="rId5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666C47-6A24-4823-B183-046C75457BB2}" type="datetimeFigureOut">
              <a:rPr lang="es-ES" smtClean="0"/>
              <a:t>08/09/2025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827E1-4E24-4055-B66F-55C320D3D9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435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5CD09A-7DE1-4BB2-34D7-17085977A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9F6C3CF-0671-D014-D4CA-9D65F69E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752E4-FACF-DC8E-ADB6-71EAB005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8FA5E-B104-454C-BB21-F274BFDB6267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33940-F86E-1396-8EF6-29F061D4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5E0AFF-91C8-D0B3-1AD5-F4558ABB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34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D84BB-0CCD-82E6-58A8-3C716CD6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CAC69F-234E-9CB9-1E97-64C236769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3FF451-501A-3E8D-4A6E-3E74C93A6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C5BB9-80F6-439D-A90E-D2CAD1E3DAC6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804E58-846C-FB9B-5B89-82809617B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A1F31F-DE6A-2E46-D747-64BED4F12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184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7C027B-6739-B008-8BB2-7997AC2D4B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A60984E-83B0-9864-9A86-BCF833346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26A53CB-A766-B38D-6E26-7A1B416E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A63F3-AA1E-49C2-80AA-162415E34238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D72986-1A2E-EBFA-EE6A-2643C84F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21214F-D3F8-6DFD-7FA7-AA7F2A238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072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97D8B6-C1A6-AC72-61F5-2EE95414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213003-38DD-A372-C5BD-35D78C5B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D2A33-7CD0-A3BB-980B-93AD8A1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75B0E-02F4-401D-909F-0CB3778FF0E8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051A08-E499-B21C-C192-44B57450C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8DDD1C-B966-B819-C7A2-92B5E5C3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787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67A1B7-C97E-53B7-3BA8-34F24E7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57C0DB-9155-4589-4D55-6DA8B260C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3FC711-6E37-382D-0873-94AD4850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E169B-1046-4B9A-A4FD-D65278F1AFF9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28C495-EE41-4673-D298-D8E1C2912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AEB34C-22BD-A9B7-A24C-4D1D3FE41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996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A82FF-20EB-B384-A23F-580E703F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76FB7-D394-7642-4D8E-C0436B808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FD3382-57E2-381A-4774-7E74C4E6B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B33F39-D28B-25EB-CBD0-76E77DFA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8EE2-0ABC-4E03-9EAC-BA2ECDE3532D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069E3D-E0AE-D942-642D-7761FB36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932BEF-2372-5E6A-578F-352238768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4517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23CDEA-72F8-8BC0-07A5-0C7458AE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B0B93A-4D71-1E28-4730-EFCA7BA3A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3673000-3046-FC52-0A9C-B602C5E48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489EC37-7A2A-7C93-85D0-7BFDE44820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D58F74-37EA-A21B-8801-2547AEB2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41F72DD-9F6E-2FEF-33B3-4EFE1C69E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25880-276C-4427-8429-14FF71FAC537}" type="datetime1">
              <a:rPr lang="es-ES" smtClean="0"/>
              <a:t>08/09/2025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BDE2410-11F5-8568-735E-DD5A2D14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5A19DA-5640-75D5-4B68-6B7FB1100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01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11386-A995-251E-4441-31CFFB20C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E8F9D4-57C4-B084-D6FD-7ACA1B9B9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5D3E6-FB57-40A2-B22C-06EEBC26C023}" type="datetime1">
              <a:rPr lang="es-ES" smtClean="0"/>
              <a:t>08/09/2025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87832D-7DA6-816D-5D38-DFBF6A394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826350-695F-9E88-4E56-7DBCA8F2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913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DC08EB-56E0-5701-7B09-18CDDCC4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23D6C-7E5C-4C8E-8598-6BAA43C0A89C}" type="datetime1">
              <a:rPr lang="es-ES" smtClean="0"/>
              <a:t>08/09/2025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0FAD97-39F8-2BF0-C478-F5BCE9F81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A36A2B-561A-26C1-4245-6CEB21E8C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91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EC6FAA-442D-FDAF-FB6C-3011A15F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0CE899-84C3-5093-72AB-7F52E4A11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F535CF-CB6E-14A0-3810-CE1BF7DDA0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232ACE-B160-9638-C142-9E327F143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B8AB-18D1-4D88-9D9A-C64CAA4AD3DB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80C0C73-0B10-6A29-827A-D5878F4A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22BE66-5B96-FEA1-31E2-D799357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913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646670-0BD9-E403-DC09-AF9865661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1D90B0D-293E-FF03-B46D-6B74FF002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C6C531-99C5-08F2-4C99-8F3076882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31ED4C-B6F0-8FC4-8F9C-B0B8C8A5C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56EED-565D-4264-847A-2C920439E924}" type="datetime1">
              <a:rPr lang="es-ES" smtClean="0"/>
              <a:t>08/09/2025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A07BA1-3965-80EF-A957-6A71BB73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B2F35D5-692E-30E8-76A8-DC52D80DE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02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8746396-C72A-1EAE-AF9E-3F242DFF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EFA266-6DBA-EBCD-2213-4B15EEFFE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26C3D0-0BB9-09E0-7376-6A03796217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BDF66-C1DB-4761-BCF6-13C741CA8E72}" type="datetime1">
              <a:rPr lang="es-ES" smtClean="0"/>
              <a:t>08/09/2025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43B69-0988-C8CA-EE1A-F85D95408B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2B314E-F59D-8612-A99F-4E0ABF0C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1ACEE4-8B3E-4875-98A0-9A2521022ECF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69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87AE0-573D-E20D-345F-72490A9EC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04632"/>
            <a:ext cx="9144000" cy="2387600"/>
          </a:xfrm>
        </p:spPr>
        <p:txBody>
          <a:bodyPr/>
          <a:lstStyle/>
          <a:p>
            <a:r>
              <a:rPr lang="es-ES" b="1" dirty="0"/>
              <a:t>Introducción a los servicios web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B57379-6C04-EEFD-70E7-78CF9D468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1914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777926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66602A-C740-A3EE-DA32-5FAACE95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Concurrencia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835561-1811-A6CB-275C-8863F050E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C++ no tiene un modelo de concurrencia tan seguro como otros lenguajes modernos.</a:t>
            </a:r>
          </a:p>
          <a:p>
            <a:endParaRPr lang="es-ES" dirty="0"/>
          </a:p>
          <a:p>
            <a:r>
              <a:rPr lang="es-ES" dirty="0"/>
              <a:t>Requiere gestión manual de hilos, </a:t>
            </a:r>
            <a:r>
              <a:rPr lang="es-ES" dirty="0" err="1"/>
              <a:t>mutexes</a:t>
            </a:r>
            <a:r>
              <a:rPr lang="es-ES" dirty="0"/>
              <a:t> y semáforos, lo que puede provocar condiciones de carrera si no se maneja bien.</a:t>
            </a:r>
          </a:p>
          <a:p>
            <a:endParaRPr lang="es-ES" dirty="0"/>
          </a:p>
          <a:p>
            <a:r>
              <a:rPr lang="es-ES" dirty="0"/>
              <a:t>La librería </a:t>
            </a:r>
            <a:r>
              <a:rPr lang="es-ES" dirty="0" err="1"/>
              <a:t>Boost</a:t>
            </a:r>
            <a:r>
              <a:rPr lang="es-ES" dirty="0"/>
              <a:t> nos proporciona </a:t>
            </a:r>
            <a:r>
              <a:rPr lang="es-ES" dirty="0" err="1"/>
              <a:t>APIs</a:t>
            </a:r>
            <a:r>
              <a:rPr lang="es-ES" dirty="0"/>
              <a:t> enfocadas a la concurrencia.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5D483C-130D-271B-0A38-348892450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9116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02A02-F4C7-3C5A-965E-F1629355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Testing</a:t>
            </a:r>
            <a:r>
              <a:rPr lang="es-ES" dirty="0"/>
              <a:t> y mantenimiento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671044-0BFD-E8DB-797C-C09952F02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pruebas unitarias y de integración son más complejas.</a:t>
            </a:r>
          </a:p>
          <a:p>
            <a:endParaRPr lang="es-ES" dirty="0"/>
          </a:p>
          <a:p>
            <a:r>
              <a:rPr lang="es-ES" dirty="0"/>
              <a:t>Herramientas como Google Test ayudan, pero no son tan integradas como en otros ecosistemas.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A919CD-32FA-1F6D-8470-3C4CD3D8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83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2207D-148E-D45A-793D-BE8472CA8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Despliegue y Contenedores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76BEF7-1BF1-84B7-3162-BD1EF1732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Posibilidad de utilización de contenedores en Docker:</a:t>
            </a:r>
          </a:p>
          <a:p>
            <a:pPr lvl="1"/>
            <a:r>
              <a:rPr lang="es-ES" dirty="0"/>
              <a:t>Creación de imágenes, contenedores, redes y volúmenes</a:t>
            </a:r>
          </a:p>
          <a:p>
            <a:pPr lvl="1"/>
            <a:endParaRPr lang="es-ES" dirty="0"/>
          </a:p>
          <a:p>
            <a:r>
              <a:rPr lang="es-ES" dirty="0" err="1"/>
              <a:t>Kubernetes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Escalado y replicación de los contenedores.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4D553F8-8AEB-8F88-0195-710BD47B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713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291A9F-34AA-5340-8869-0F13F3DAD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Casos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03BF2B-D40C-F74D-2D71-87195C377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394" y="1309036"/>
            <a:ext cx="10670406" cy="4867927"/>
          </a:xfrm>
        </p:spPr>
        <p:txBody>
          <a:bodyPr>
            <a:normAutofit fontScale="92500"/>
          </a:bodyPr>
          <a:lstStyle/>
          <a:p>
            <a:r>
              <a:rPr lang="es-ES" b="1" dirty="0"/>
              <a:t>Sistemas embebidos</a:t>
            </a:r>
          </a:p>
          <a:p>
            <a:pPr lvl="1"/>
            <a:r>
              <a:rPr lang="es-ES" b="1" dirty="0"/>
              <a:t>Microservicios en el borde (</a:t>
            </a:r>
            <a:r>
              <a:rPr lang="es-ES" b="1" dirty="0" err="1"/>
              <a:t>edge</a:t>
            </a:r>
            <a:r>
              <a:rPr lang="es-ES" b="1" dirty="0"/>
              <a:t> </a:t>
            </a:r>
            <a:r>
              <a:rPr lang="es-ES" b="1" dirty="0" err="1"/>
              <a:t>computing</a:t>
            </a:r>
            <a:r>
              <a:rPr lang="es-ES" b="1" dirty="0"/>
              <a:t>)</a:t>
            </a:r>
            <a:r>
              <a:rPr lang="es-ES" dirty="0"/>
              <a:t>: sensores, controladores,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  <a:p>
            <a:pPr lvl="2"/>
            <a:r>
              <a:rPr lang="es-ES" dirty="0"/>
              <a:t>Ejemplo: un sistema de control de tráfico donde cada microservicio gestiona un semáforo.</a:t>
            </a:r>
          </a:p>
          <a:p>
            <a:pPr lvl="2"/>
            <a:endParaRPr lang="es-ES" dirty="0"/>
          </a:p>
          <a:p>
            <a:r>
              <a:rPr lang="es-ES" b="1" dirty="0"/>
              <a:t>Sistemas de alto rendimiento</a:t>
            </a:r>
          </a:p>
          <a:p>
            <a:pPr lvl="1"/>
            <a:r>
              <a:rPr lang="es-ES" b="1" dirty="0"/>
              <a:t>Trading financiero</a:t>
            </a:r>
            <a:r>
              <a:rPr lang="es-ES" dirty="0"/>
              <a:t>, </a:t>
            </a:r>
            <a:r>
              <a:rPr lang="es-ES" b="1" dirty="0"/>
              <a:t>simulación científica</a:t>
            </a:r>
            <a:r>
              <a:rPr lang="es-ES" dirty="0"/>
              <a:t>, </a:t>
            </a:r>
            <a:r>
              <a:rPr lang="es-ES" b="1" dirty="0"/>
              <a:t>renderizado gráfico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Ejemplo: un microservicio que calcula precios de derivados financieros en tiempo real.</a:t>
            </a:r>
          </a:p>
          <a:p>
            <a:pPr lvl="1"/>
            <a:endParaRPr lang="es-ES" dirty="0"/>
          </a:p>
          <a:p>
            <a:r>
              <a:rPr lang="es-ES" b="1" dirty="0"/>
              <a:t>Telecomunicaciones</a:t>
            </a:r>
          </a:p>
          <a:p>
            <a:pPr lvl="1"/>
            <a:r>
              <a:rPr lang="es-ES" b="1" dirty="0"/>
              <a:t>Procesamiento de paquetes</a:t>
            </a:r>
            <a:r>
              <a:rPr lang="es-ES" dirty="0"/>
              <a:t>, </a:t>
            </a:r>
            <a:r>
              <a:rPr lang="es-ES" b="1" dirty="0"/>
              <a:t>gestión de redes</a:t>
            </a:r>
            <a:r>
              <a:rPr lang="es-ES" dirty="0"/>
              <a:t>, </a:t>
            </a:r>
            <a:r>
              <a:rPr lang="es-ES" b="1" dirty="0"/>
              <a:t>protocolos de señalización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Ejemplo: microservicios que manejan la señalización SIP en una red VoIP.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EAA487-16FD-155E-C865-2F519954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117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C47E7-D13F-3F66-0CFD-9F114440E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788DFD-1DDA-A77B-3027-E4D51D0DF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CppREST</a:t>
            </a:r>
            <a:r>
              <a:rPr lang="es-ES" dirty="0"/>
              <a:t> SDK (Casablanca)	</a:t>
            </a:r>
          </a:p>
          <a:p>
            <a:pPr lvl="1"/>
            <a:r>
              <a:rPr lang="es-ES" dirty="0"/>
              <a:t>Biblioteca moderna para crear clientes y servicios REST</a:t>
            </a:r>
          </a:p>
          <a:p>
            <a:endParaRPr lang="es-ES" dirty="0"/>
          </a:p>
          <a:p>
            <a:r>
              <a:rPr lang="es-ES" dirty="0" err="1"/>
              <a:t>Boost.Beast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r>
              <a:rPr lang="es-ES" dirty="0"/>
              <a:t>: Manejar HTTP y TCP</a:t>
            </a:r>
          </a:p>
          <a:p>
            <a:endParaRPr lang="es-ES" dirty="0"/>
          </a:p>
          <a:p>
            <a:r>
              <a:rPr lang="es-ES" dirty="0" err="1"/>
              <a:t>gSOAP</a:t>
            </a:r>
            <a:r>
              <a:rPr lang="es-ES" dirty="0"/>
              <a:t>: Servicios Web SOAP en C++</a:t>
            </a:r>
          </a:p>
          <a:p>
            <a:endParaRPr lang="es-ES" dirty="0"/>
          </a:p>
          <a:p>
            <a:r>
              <a:rPr lang="es-ES" dirty="0" err="1"/>
              <a:t>XmlLite</a:t>
            </a:r>
            <a:r>
              <a:rPr lang="es-ES" dirty="0"/>
              <a:t>: Analizador XML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2FCEF1-8F19-7E25-9B3F-8FBE3529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8340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B747F9-2F5D-0AF5-702C-120ECDF53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entre 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C462B2-3070-6CE5-1AA0-D1910F22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deben utilizar librerías específicas como </a:t>
            </a:r>
            <a:r>
              <a:rPr lang="es-ES" dirty="0" err="1"/>
              <a:t>gRPC</a:t>
            </a:r>
            <a:r>
              <a:rPr lang="es-ES" dirty="0"/>
              <a:t>.</a:t>
            </a:r>
          </a:p>
          <a:p>
            <a:r>
              <a:rPr lang="es-ES" dirty="0"/>
              <a:t>La librería </a:t>
            </a:r>
            <a:r>
              <a:rPr lang="es-ES" dirty="0" err="1"/>
              <a:t>Boost.Asio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0BAA493-E386-E2C9-52AD-A9B379063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91634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9141B-FF03-A128-8B41-6D41C34D8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Serialización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4429DC-7C88-3550-6FED-1752F140E3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existe una solución estándar como </a:t>
            </a:r>
            <a:r>
              <a:rPr lang="es-ES" dirty="0" err="1"/>
              <a:t>JSON.stringify</a:t>
            </a:r>
            <a:r>
              <a:rPr lang="es-ES" dirty="0"/>
              <a:t> en JavaScript.</a:t>
            </a:r>
          </a:p>
          <a:p>
            <a:endParaRPr lang="es-ES" dirty="0"/>
          </a:p>
          <a:p>
            <a:r>
              <a:rPr lang="es-ES" dirty="0"/>
              <a:t>Se puede realizar mediante librerías externas como son: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b="1" dirty="0" err="1"/>
              <a:t>nlohmann-json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Instalable con el gestor de paquetes </a:t>
            </a:r>
            <a:r>
              <a:rPr lang="es-ES" dirty="0" err="1"/>
              <a:t>vcpkg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75A95B-8066-69CA-46D5-04625DAE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00331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8E688-5EC5-6B98-C184-E989FBA4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7B0052-9E1D-1BC5-202C-414EA4DA5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Máximo rendimiento</a:t>
            </a:r>
          </a:p>
          <a:p>
            <a:pPr lvl="1"/>
            <a:r>
              <a:rPr lang="es-ES" dirty="0"/>
              <a:t>Video juegos multijugador</a:t>
            </a:r>
          </a:p>
          <a:p>
            <a:pPr lvl="1"/>
            <a:r>
              <a:rPr lang="es-ES" dirty="0"/>
              <a:t>Comercio financiero</a:t>
            </a:r>
          </a:p>
          <a:p>
            <a:pPr lvl="1"/>
            <a:endParaRPr lang="es-ES" dirty="0"/>
          </a:p>
          <a:p>
            <a:r>
              <a:rPr lang="es-ES" dirty="0"/>
              <a:t>Integración con sistemas </a:t>
            </a:r>
            <a:r>
              <a:rPr lang="es-ES" dirty="0" err="1"/>
              <a:t>Legacy</a:t>
            </a:r>
            <a:r>
              <a:rPr lang="es-ES" dirty="0"/>
              <a:t> (sistemas heredados), siguen dentro de la organización a pesar de estar obsoletas.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Características de un sistema </a:t>
            </a:r>
            <a:r>
              <a:rPr lang="es-ES" dirty="0" err="1"/>
              <a:t>Legacy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Tecnología obsoleta</a:t>
            </a:r>
          </a:p>
          <a:p>
            <a:pPr lvl="2"/>
            <a:r>
              <a:rPr lang="es-ES" dirty="0"/>
              <a:t>Difícil de modificar</a:t>
            </a:r>
          </a:p>
          <a:p>
            <a:pPr lvl="2"/>
            <a:r>
              <a:rPr lang="es-ES" dirty="0"/>
              <a:t>Poca documentación</a:t>
            </a:r>
          </a:p>
          <a:p>
            <a:pPr lvl="2"/>
            <a:r>
              <a:rPr lang="es-ES" dirty="0"/>
              <a:t>Dependencia crítica: no se pueden retirar</a:t>
            </a:r>
          </a:p>
          <a:p>
            <a:pPr lvl="3"/>
            <a:r>
              <a:rPr lang="es-ES" dirty="0"/>
              <a:t>Por ejemplo, COBOL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F88B3F-5C7A-E776-4B8F-BF5D673B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957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8D6CA-6FE7-9130-9FF3-204802F09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64778"/>
          </a:xfrm>
        </p:spPr>
        <p:txBody>
          <a:bodyPr>
            <a:normAutofit fontScale="90000"/>
          </a:bodyPr>
          <a:lstStyle/>
          <a:p>
            <a:r>
              <a:rPr lang="es-ES" dirty="0"/>
              <a:t>Comparativa con otros lenguajes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7EB454-8560-43F4-CDBD-7BBB5588E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E48424-18E0-8CDA-47E8-B2DDAF9ED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2" y="884571"/>
            <a:ext cx="6734175" cy="576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67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FDC62-83CD-1396-E1A8-59347E976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D8D799-C06D-5DBA-0D1A-3A0041226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C++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máximo rendimiento</a:t>
            </a:r>
            <a:r>
              <a:rPr lang="es-ES" dirty="0"/>
              <a:t> y control del hardware.</a:t>
            </a:r>
          </a:p>
          <a:p>
            <a:pPr lvl="1"/>
            <a:r>
              <a:rPr lang="es-ES" dirty="0"/>
              <a:t>Trabajas en </a:t>
            </a:r>
            <a:r>
              <a:rPr lang="es-ES" b="1" dirty="0"/>
              <a:t>sistemas embebidos</a:t>
            </a:r>
            <a:r>
              <a:rPr lang="es-ES" dirty="0"/>
              <a:t>, </a:t>
            </a:r>
            <a:r>
              <a:rPr lang="es-ES" b="1" dirty="0"/>
              <a:t>telecomunicaciones</a:t>
            </a:r>
            <a:r>
              <a:rPr lang="es-ES" dirty="0"/>
              <a:t>, </a:t>
            </a:r>
            <a:r>
              <a:rPr lang="es-ES" b="1" dirty="0"/>
              <a:t>juegos</a:t>
            </a:r>
            <a:r>
              <a:rPr lang="es-ES" dirty="0"/>
              <a:t>, o </a:t>
            </a:r>
            <a:r>
              <a:rPr lang="es-ES" b="1" dirty="0"/>
              <a:t>procesamiento en tiempo real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Tu aplicación requiere </a:t>
            </a:r>
            <a:r>
              <a:rPr lang="es-ES" b="1" dirty="0"/>
              <a:t>uso intensivo de memoria</a:t>
            </a:r>
            <a:r>
              <a:rPr lang="es-ES" dirty="0"/>
              <a:t>, CPU o GPU.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Buscas rapidez en el desarrollo o facilidad de mantenimiento.</a:t>
            </a:r>
          </a:p>
          <a:p>
            <a:pPr lvl="1"/>
            <a:r>
              <a:rPr lang="es-ES" dirty="0"/>
              <a:t>No tienes experiencia en gestión manual de recursos.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D898BE-6662-272C-4E79-B42C46599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3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88DE50-B3CA-0C92-A73A-02E38360F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8CF66D-A949-AF6C-EB11-FE9F41F1C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Fundamentos de microservicios</a:t>
            </a:r>
          </a:p>
          <a:p>
            <a:pPr lvl="1"/>
            <a:r>
              <a:rPr lang="es-ES" dirty="0"/>
              <a:t>Ventajas frente a arquitecturas monolíticas</a:t>
            </a:r>
          </a:p>
          <a:p>
            <a:pPr lvl="1"/>
            <a:r>
              <a:rPr lang="es-ES" dirty="0"/>
              <a:t>Desafíos específicos al trabajar con lenguajes de bajo nivel como C/C++. </a:t>
            </a:r>
          </a:p>
          <a:p>
            <a:pPr lvl="1"/>
            <a:r>
              <a:rPr lang="es-ES" dirty="0"/>
              <a:t>Casos de uso en sistemas embebidos, sistemas de alto rendimiento, y telecomunicaciones. </a:t>
            </a:r>
          </a:p>
          <a:p>
            <a:endParaRPr lang="es-ES" dirty="0"/>
          </a:p>
          <a:p>
            <a:r>
              <a:rPr lang="es-ES" dirty="0"/>
              <a:t>Comparación con otros lenguajes de programación en arquitecturas de microservicios: </a:t>
            </a:r>
          </a:p>
          <a:p>
            <a:pPr lvl="1"/>
            <a:r>
              <a:rPr lang="es-ES" dirty="0"/>
              <a:t>Cuando elegir C/C++ frente a lenguajes como Java, Python o </a:t>
            </a:r>
            <a:r>
              <a:rPr lang="es-ES" dirty="0" err="1"/>
              <a:t>Go</a:t>
            </a:r>
            <a:r>
              <a:rPr lang="es-ES" dirty="0"/>
              <a:t>. 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10AE35-756F-E2CA-3B3D-A45C238AF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98256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2F53F-4BF1-1403-22E9-80F737DEF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FD077F-7815-883A-DE36-A988C853F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Java</a:t>
            </a:r>
          </a:p>
          <a:p>
            <a:pPr lvl="1"/>
            <a:r>
              <a:rPr lang="es-ES" dirty="0"/>
              <a:t>Quieres construir </a:t>
            </a:r>
            <a:r>
              <a:rPr lang="es-ES" b="1" dirty="0"/>
              <a:t>aplicaciones empresariales</a:t>
            </a:r>
            <a:r>
              <a:rPr lang="es-ES" dirty="0"/>
              <a:t>, </a:t>
            </a:r>
            <a:r>
              <a:rPr lang="es-ES" b="1" dirty="0" err="1"/>
              <a:t>backend</a:t>
            </a:r>
            <a:r>
              <a:rPr lang="es-ES" b="1" dirty="0"/>
              <a:t> robusto</a:t>
            </a:r>
            <a:r>
              <a:rPr lang="es-ES" dirty="0"/>
              <a:t>, o </a:t>
            </a:r>
            <a:r>
              <a:rPr lang="es-ES" b="1" dirty="0"/>
              <a:t>sistemas distribuidos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portabilidad</a:t>
            </a:r>
            <a:r>
              <a:rPr lang="es-ES" dirty="0"/>
              <a:t> y </a:t>
            </a:r>
            <a:r>
              <a:rPr lang="es-ES" b="1" dirty="0"/>
              <a:t>compatibilidad multiplataforma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un ecosistema maduro con herramientas como </a:t>
            </a:r>
            <a:r>
              <a:rPr lang="es-ES" b="1" dirty="0"/>
              <a:t>Spring </a:t>
            </a:r>
            <a:r>
              <a:rPr lang="es-ES" b="1" dirty="0" err="1"/>
              <a:t>Boot</a:t>
            </a:r>
            <a:r>
              <a:rPr lang="es-ES" dirty="0"/>
              <a:t>, </a:t>
            </a:r>
            <a:r>
              <a:rPr lang="es-ES" b="1" dirty="0"/>
              <a:t>Kafka</a:t>
            </a:r>
            <a:r>
              <a:rPr lang="es-ES" dirty="0"/>
              <a:t>, etc.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El rendimiento extremo es crítico (aunque Java es bastante rápido).</a:t>
            </a:r>
          </a:p>
          <a:p>
            <a:pPr lvl="1"/>
            <a:r>
              <a:rPr lang="es-ES" dirty="0"/>
              <a:t>Algo más ligero para microservicios simples.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D2CCAE-C755-0091-4E45-39154E6BE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923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8FA604-0DFF-2401-F22B-5A69AD00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4464C5-2637-4875-C805-9B7C7C5C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Go</a:t>
            </a:r>
            <a:endParaRPr lang="es-ES" b="1" dirty="0"/>
          </a:p>
          <a:p>
            <a:pPr lvl="1"/>
            <a:r>
              <a:rPr lang="es-ES" dirty="0"/>
              <a:t>Estás desarrollando </a:t>
            </a:r>
            <a:r>
              <a:rPr lang="es-ES" b="1" dirty="0"/>
              <a:t>microservicios</a:t>
            </a:r>
            <a:r>
              <a:rPr lang="es-ES" dirty="0"/>
              <a:t>, </a:t>
            </a:r>
            <a:r>
              <a:rPr lang="es-ES" b="1" dirty="0"/>
              <a:t>infraestructura </a:t>
            </a:r>
            <a:r>
              <a:rPr lang="es-ES" b="1" dirty="0" err="1"/>
              <a:t>cloud</a:t>
            </a:r>
            <a:r>
              <a:rPr lang="es-ES" dirty="0"/>
              <a:t>, o </a:t>
            </a:r>
            <a:r>
              <a:rPr lang="es-ES" b="1" dirty="0"/>
              <a:t>DevOps </a:t>
            </a:r>
            <a:r>
              <a:rPr lang="es-ES" b="1" dirty="0" err="1"/>
              <a:t>tools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Necesitas </a:t>
            </a:r>
            <a:r>
              <a:rPr lang="es-ES" b="1" dirty="0"/>
              <a:t>concurrencia sencilla</a:t>
            </a:r>
            <a:r>
              <a:rPr lang="es-ES" dirty="0"/>
              <a:t> (</a:t>
            </a:r>
            <a:r>
              <a:rPr lang="es-ES" dirty="0" err="1"/>
              <a:t>goroutines</a:t>
            </a:r>
            <a:r>
              <a:rPr lang="es-ES" dirty="0"/>
              <a:t>) y </a:t>
            </a:r>
            <a:r>
              <a:rPr lang="es-ES" b="1" dirty="0"/>
              <a:t>despliegue rápido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un lenguaje moderno, minimalista y eficiente.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programación orientada a objetos avanzada.</a:t>
            </a:r>
          </a:p>
          <a:p>
            <a:pPr lvl="1"/>
            <a:r>
              <a:rPr lang="es-ES" dirty="0"/>
              <a:t>Equipo está más familiarizado con otros ecosistemas.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6208ED-AA13-FE93-A1B0-7D7D5BF10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2319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8C3D2-768C-B8F3-ADC3-3F678441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C++, Java, </a:t>
            </a:r>
            <a:r>
              <a:rPr lang="es-ES" dirty="0" err="1"/>
              <a:t>Go</a:t>
            </a:r>
            <a:r>
              <a:rPr lang="es-ES" dirty="0"/>
              <a:t>,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5FD3DA-E0AE-4258-4E44-E71787D8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Python:</a:t>
            </a:r>
            <a:endParaRPr lang="es-ES" dirty="0"/>
          </a:p>
          <a:p>
            <a:pPr lvl="1"/>
            <a:r>
              <a:rPr lang="es-ES" dirty="0"/>
              <a:t>Quieres desarrollar </a:t>
            </a:r>
            <a:r>
              <a:rPr lang="es-ES" b="1" dirty="0"/>
              <a:t>prototipos rápidos</a:t>
            </a:r>
            <a:r>
              <a:rPr lang="es-ES" dirty="0"/>
              <a:t>, </a:t>
            </a:r>
            <a:r>
              <a:rPr lang="es-ES" b="1" dirty="0" err="1"/>
              <a:t>APIs</a:t>
            </a:r>
            <a:r>
              <a:rPr lang="es-ES" b="1" dirty="0"/>
              <a:t> REST</a:t>
            </a:r>
            <a:r>
              <a:rPr lang="es-ES" dirty="0"/>
              <a:t>, o </a:t>
            </a:r>
            <a:r>
              <a:rPr lang="es-ES" b="1" dirty="0"/>
              <a:t>servicios de IA / Machine </a:t>
            </a:r>
            <a:r>
              <a:rPr lang="es-ES" b="1" dirty="0" err="1"/>
              <a:t>Learning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Buscas </a:t>
            </a:r>
            <a:r>
              <a:rPr lang="es-ES" b="1" dirty="0"/>
              <a:t>simplicidad</a:t>
            </a:r>
            <a:r>
              <a:rPr lang="es-ES" dirty="0"/>
              <a:t>, </a:t>
            </a:r>
            <a:r>
              <a:rPr lang="es-ES" b="1" dirty="0"/>
              <a:t>legibilidad</a:t>
            </a:r>
            <a:r>
              <a:rPr lang="es-ES" dirty="0"/>
              <a:t> y una curva de aprendizaje baja.</a:t>
            </a:r>
          </a:p>
          <a:p>
            <a:pPr lvl="1"/>
            <a:r>
              <a:rPr lang="es-ES" dirty="0"/>
              <a:t>Necesitas acceso a librerías como </a:t>
            </a:r>
            <a:r>
              <a:rPr lang="es-ES" b="1" dirty="0" err="1"/>
              <a:t>TensorFlow</a:t>
            </a:r>
            <a:r>
              <a:rPr lang="es-ES" dirty="0"/>
              <a:t>, </a:t>
            </a:r>
            <a:r>
              <a:rPr lang="es-ES" b="1" dirty="0"/>
              <a:t>Pandas</a:t>
            </a:r>
            <a:r>
              <a:rPr lang="es-ES" dirty="0"/>
              <a:t>, </a:t>
            </a:r>
            <a:r>
              <a:rPr lang="es-ES" b="1" dirty="0" err="1"/>
              <a:t>FastAPI</a:t>
            </a:r>
            <a:r>
              <a:rPr lang="es-ES" dirty="0"/>
              <a:t>, etc.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El rendimiento es crítico (aunque puedes usar extensiones en C/C++ o </a:t>
            </a:r>
            <a:r>
              <a:rPr lang="es-ES" dirty="0" err="1"/>
              <a:t>Rust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Trabajas en sistemas con recursos limitados o tiempo real.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6D354C-FA03-62C8-A2BB-3BA5A165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3394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A6FC5-86A9-117D-6F92-2C3B2A89F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8FE1D0-CE4B-ADF7-988B-CA12A7EB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262F10-6608-D981-8702-2E6FEDA42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51" y="1568816"/>
            <a:ext cx="9799307" cy="4649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3737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AA18F7-2CDC-589F-A45F-AC522E1AA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3171" y="2083897"/>
            <a:ext cx="9144000" cy="2387600"/>
          </a:xfrm>
        </p:spPr>
        <p:txBody>
          <a:bodyPr/>
          <a:lstStyle/>
          <a:p>
            <a:r>
              <a:rPr lang="es-ES" b="1" dirty="0"/>
              <a:t>Conceptos básicos de arquitectura web y </a:t>
            </a:r>
            <a:r>
              <a:rPr lang="es-ES" b="1" dirty="0" err="1"/>
              <a:t>APIs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3848E7-A68B-9EF2-F4AA-E0CD49088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205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D1022-22B7-1605-98C5-BC55A3E27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396DE-08A3-46F9-DCF4-D4A116936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F035A9-374E-40D6-423D-EA4EDCACF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0452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546E8-A3F0-E333-B923-D53FBBD1C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355" y="126165"/>
            <a:ext cx="10515600" cy="1325563"/>
          </a:xfrm>
        </p:spPr>
        <p:txBody>
          <a:bodyPr/>
          <a:lstStyle/>
          <a:p>
            <a:r>
              <a:rPr lang="es-ES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675B9C-03BC-7111-EF53-3D65D4B2F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463" y="1451728"/>
            <a:ext cx="10897384" cy="5041147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La arquitectura de microservicios consiste en dividir una aplicación en múltiples servicios pequeños, independientes y especializados, cada uno encargado de una funcionalidad específica. Estos servicios se comunican entre sí a través de </a:t>
            </a:r>
            <a:r>
              <a:rPr lang="es-ES" dirty="0" err="1"/>
              <a:t>APIs</a:t>
            </a:r>
            <a:r>
              <a:rPr lang="es-ES" dirty="0"/>
              <a:t>, generalmente usando HTTP y formatos como JSON o XML2.</a:t>
            </a:r>
          </a:p>
          <a:p>
            <a:endParaRPr lang="es-ES" dirty="0"/>
          </a:p>
          <a:p>
            <a:r>
              <a:rPr lang="es-ES" dirty="0"/>
              <a:t>Características clave:</a:t>
            </a:r>
          </a:p>
          <a:p>
            <a:pPr lvl="1"/>
            <a:r>
              <a:rPr lang="es-ES" dirty="0"/>
              <a:t>Desacoplamiento: Cada microservicio puede desarrollarse, desplegarse y escalarse por separado.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Especialización: Cada servicio cumple una función concreta (por ejemplo, autenticación, pagos, notificaciones).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Independencia tecnológica: Puedes usar diferentes lenguajes o bases de datos en cada microservicio.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Escalabilidad: Puedes escalar solo los servicios que lo necesiten, no toda la aplicación.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Resiliencia: Si un servicio falla, los demás pueden seguir funcionando.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BC687B-3CF4-8688-F15D-0D8317EA6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2566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C4CB-737E-3237-4067-2FF836E2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F7B06C-11E9-7A94-B6CC-EC2A5898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27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1ECADCF-AEC2-BAC3-AF7D-56BB008D8E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2881"/>
            <a:ext cx="1033256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Desarrollo ágil: Equipos pequeños pueden trabajar en paralelo.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Entrega continua: Puedes actualizar servicios sin afectar al resto.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Mejor mantenimiento: Más fácil localizar y corregir errores.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s-ES" altLang="es-E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s-ES" sz="2400" dirty="0">
                <a:latin typeface="Arial" panose="020B0604020202020204" pitchFamily="34" charset="0"/>
              </a:rPr>
              <a:t>Escalabilidad granular: Solo escalas lo que realmente necesita más recursos.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08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3A5C6BD-3959-2D92-0274-FAC95218C1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Diferencias REST / SOAP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0B8C4E7-E836-AE28-2B79-906EC4796C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91286D-67EB-1442-8DB2-4E715B661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3197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El estilo REST</a:t>
            </a:r>
            <a:r>
              <a:rPr lang="es-ES" i="1" dirty="0"/>
              <a:t> es una forma ligera de crear Servicios </a:t>
            </a:r>
            <a:r>
              <a:rPr lang="es-ES" dirty="0"/>
              <a:t>Web.</a:t>
            </a:r>
          </a:p>
          <a:p>
            <a:endParaRPr lang="es-ES" dirty="0"/>
          </a:p>
          <a:p>
            <a:r>
              <a:rPr lang="es-ES" dirty="0"/>
              <a:t>Se basan en las </a:t>
            </a:r>
            <a:r>
              <a:rPr lang="es-ES" dirty="0" err="1"/>
              <a:t>URLs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Proporcionan acceso a </a:t>
            </a:r>
            <a:r>
              <a:rPr lang="es-ES" dirty="0" err="1"/>
              <a:t>URLs</a:t>
            </a:r>
            <a:r>
              <a:rPr lang="es-ES" dirty="0"/>
              <a:t> para obtener información o realizar alguna operación.</a:t>
            </a:r>
          </a:p>
          <a:p>
            <a:endParaRPr lang="es-ES" dirty="0"/>
          </a:p>
          <a:p>
            <a:r>
              <a:rPr lang="es-ES" dirty="0"/>
              <a:t>Son interesante para utilizar con </a:t>
            </a:r>
            <a:r>
              <a:rPr lang="es-ES" b="1" dirty="0"/>
              <a:t>peticiones</a:t>
            </a:r>
            <a:r>
              <a:rPr lang="es-ES" dirty="0"/>
              <a:t> de tipo </a:t>
            </a:r>
            <a:r>
              <a:rPr lang="es-ES" b="1" dirty="0"/>
              <a:t>AJAX</a:t>
            </a:r>
            <a:r>
              <a:rPr lang="es-ES" dirty="0"/>
              <a:t> y para acceder con </a:t>
            </a:r>
            <a:r>
              <a:rPr lang="es-ES" b="1" dirty="0"/>
              <a:t>dispositivos</a:t>
            </a:r>
            <a:r>
              <a:rPr lang="es-ES" dirty="0"/>
              <a:t> </a:t>
            </a:r>
            <a:r>
              <a:rPr lang="es-ES" b="1" dirty="0"/>
              <a:t>con</a:t>
            </a:r>
            <a:r>
              <a:rPr lang="es-ES" dirty="0"/>
              <a:t> </a:t>
            </a:r>
            <a:r>
              <a:rPr lang="es-ES" b="1" dirty="0"/>
              <a:t>pocos recursos</a:t>
            </a:r>
            <a:r>
              <a:rPr lang="es-ES" dirty="0"/>
              <a:t>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29</a:t>
            </a:fld>
            <a:endParaRPr lang="es-E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78F2B-E6B1-8822-7E16-3F77E46FC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Los servicios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BC34C-9741-90F0-5AA0-314D0DBA7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servicios web permiten que aplicaciones se comuniquen entre sí a través de la web, usando protocolos como HTTP y formatos como XML o JSON. Los más comunes son:</a:t>
            </a:r>
          </a:p>
          <a:p>
            <a:endParaRPr lang="es-ES" dirty="0"/>
          </a:p>
          <a:p>
            <a:r>
              <a:rPr lang="es-ES" b="1" dirty="0" err="1"/>
              <a:t>RESTful</a:t>
            </a:r>
            <a:r>
              <a:rPr lang="es-ES" b="1" dirty="0"/>
              <a:t> </a:t>
            </a:r>
            <a:r>
              <a:rPr lang="es-ES" b="1" dirty="0" err="1"/>
              <a:t>services</a:t>
            </a:r>
            <a:r>
              <a:rPr lang="es-ES" dirty="0"/>
              <a:t>: Basados en HTTP, usan métodos como GET, POST, PUT, DELETE.</a:t>
            </a:r>
          </a:p>
          <a:p>
            <a:endParaRPr lang="es-ES" dirty="0"/>
          </a:p>
          <a:p>
            <a:r>
              <a:rPr lang="es-ES" b="1" dirty="0"/>
              <a:t>SOAP </a:t>
            </a:r>
            <a:r>
              <a:rPr lang="es-ES" b="1" dirty="0" err="1"/>
              <a:t>services</a:t>
            </a:r>
            <a:r>
              <a:rPr lang="es-ES" dirty="0"/>
              <a:t>: Más estructurados, usan XML y requieren WSDL para definir la interfaz.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96B98D-DC57-BBFF-1F2B-2F19F11F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082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Sistema cliente / servidor.</a:t>
            </a:r>
          </a:p>
          <a:p>
            <a:r>
              <a:rPr lang="es-ES" dirty="0"/>
              <a:t>No hay estado </a:t>
            </a:r>
            <a:r>
              <a:rPr lang="es-ES" dirty="0">
                <a:sym typeface="Wingdings" pitchFamily="2" charset="2"/>
              </a:rPr>
              <a:t> sin sesión.</a:t>
            </a:r>
          </a:p>
          <a:p>
            <a:r>
              <a:rPr lang="es-ES" dirty="0">
                <a:sym typeface="Wingdings" pitchFamily="2" charset="2"/>
              </a:rPr>
              <a:t>Soporta un sistema de caché</a:t>
            </a:r>
          </a:p>
          <a:p>
            <a:r>
              <a:rPr lang="es-ES" b="1" i="1" dirty="0">
                <a:sym typeface="Wingdings" pitchFamily="2" charset="2"/>
              </a:rPr>
              <a:t>Cada recurso tendrá una única dirección de red</a:t>
            </a:r>
            <a:r>
              <a:rPr lang="es-ES" dirty="0">
                <a:sym typeface="Wingdings" pitchFamily="2" charset="2"/>
              </a:rPr>
              <a:t>.</a:t>
            </a:r>
          </a:p>
          <a:p>
            <a:r>
              <a:rPr lang="es-ES" dirty="0">
                <a:sym typeface="Wingdings" pitchFamily="2" charset="2"/>
              </a:rPr>
              <a:t>Sistema por capas.</a:t>
            </a:r>
          </a:p>
          <a:p>
            <a:r>
              <a:rPr lang="es-ES" dirty="0">
                <a:sym typeface="Wingdings" pitchFamily="2" charset="2"/>
              </a:rPr>
              <a:t>Variedad de formatos:</a:t>
            </a:r>
          </a:p>
          <a:p>
            <a:pPr lvl="1"/>
            <a:r>
              <a:rPr lang="es-ES" dirty="0">
                <a:sym typeface="Wingdings" pitchFamily="2" charset="2"/>
              </a:rPr>
              <a:t>XML, HTML, </a:t>
            </a:r>
            <a:r>
              <a:rPr lang="es-ES" dirty="0" err="1">
                <a:sym typeface="Wingdings" pitchFamily="2" charset="2"/>
              </a:rPr>
              <a:t>text</a:t>
            </a:r>
            <a:r>
              <a:rPr lang="es-ES" dirty="0">
                <a:sym typeface="Wingdings" pitchFamily="2" charset="2"/>
              </a:rPr>
              <a:t> </a:t>
            </a:r>
            <a:r>
              <a:rPr lang="es-ES" dirty="0" err="1">
                <a:sym typeface="Wingdings" pitchFamily="2" charset="2"/>
              </a:rPr>
              <a:t>plain</a:t>
            </a:r>
            <a:r>
              <a:rPr lang="es-ES" dirty="0">
                <a:sym typeface="Wingdings" pitchFamily="2" charset="2"/>
              </a:rPr>
              <a:t>, JSON, etc.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30</a:t>
            </a:fld>
            <a:endParaRPr lang="es-E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recurso REST es cualquier cosa que sea </a:t>
            </a:r>
            <a:r>
              <a:rPr lang="es-ES" dirty="0" err="1"/>
              <a:t>direccionable</a:t>
            </a:r>
            <a:r>
              <a:rPr lang="es-ES" dirty="0"/>
              <a:t> a través de la Web.</a:t>
            </a:r>
          </a:p>
          <a:p>
            <a:endParaRPr lang="es-ES" dirty="0"/>
          </a:p>
          <a:p>
            <a:r>
              <a:rPr lang="es-ES" dirty="0"/>
              <a:t>Algunos ejemplos de recursos REST son:</a:t>
            </a:r>
          </a:p>
          <a:p>
            <a:pPr lvl="1"/>
            <a:r>
              <a:rPr lang="es-ES" dirty="0"/>
              <a:t>Una noticia de un periódico</a:t>
            </a:r>
          </a:p>
          <a:p>
            <a:pPr lvl="1"/>
            <a:r>
              <a:rPr lang="es-ES" dirty="0"/>
              <a:t>La temperatura de Alicante a las 4:00pm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31</a:t>
            </a:fld>
            <a:endParaRPr lang="es-E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Algunos formatos soportados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32</a:t>
            </a:fld>
            <a:endParaRPr lang="es-E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91544" y="2204864"/>
            <a:ext cx="8343042" cy="196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URI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URI, o </a:t>
            </a:r>
            <a:r>
              <a:rPr lang="es-ES" b="1" dirty="0" err="1"/>
              <a:t>Uniform</a:t>
            </a:r>
            <a:r>
              <a:rPr lang="es-ES" b="1" dirty="0"/>
              <a:t> </a:t>
            </a:r>
            <a:r>
              <a:rPr lang="es-ES" b="1" dirty="0" err="1"/>
              <a:t>Resource</a:t>
            </a:r>
            <a:r>
              <a:rPr lang="es-ES" b="1" dirty="0"/>
              <a:t> </a:t>
            </a:r>
            <a:r>
              <a:rPr lang="es-ES" b="1" dirty="0" err="1"/>
              <a:t>Identifier</a:t>
            </a:r>
            <a:r>
              <a:rPr lang="es-ES" b="1" dirty="0"/>
              <a:t>, en un servicio web </a:t>
            </a:r>
            <a:r>
              <a:rPr lang="es-ES" b="1" dirty="0" err="1"/>
              <a:t>RESTful</a:t>
            </a:r>
            <a:r>
              <a:rPr lang="es-ES" b="1" dirty="0"/>
              <a:t> es un </a:t>
            </a:r>
            <a:r>
              <a:rPr lang="es-ES" dirty="0" err="1"/>
              <a:t>hiper</a:t>
            </a:r>
            <a:r>
              <a:rPr lang="es-ES" dirty="0"/>
              <a:t>-enlace a un recurso, y es la única forma de intercambiar representaciones entre clientes y servidores. </a:t>
            </a:r>
          </a:p>
          <a:p>
            <a:endParaRPr lang="es-ES" dirty="0"/>
          </a:p>
          <a:p>
            <a:r>
              <a:rPr lang="es-ES" dirty="0"/>
              <a:t>Un servicio web </a:t>
            </a:r>
            <a:r>
              <a:rPr lang="es-ES" dirty="0" err="1"/>
              <a:t>RESTful</a:t>
            </a:r>
            <a:r>
              <a:rPr lang="es-ES" dirty="0"/>
              <a:t> expone un conjunto de recursos que identifican los objetivos de la interacción con sus clientes.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33</a:t>
            </a:fld>
            <a:endParaRPr lang="es-E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Formato de las peticiones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La peticiones REST tienen un formato con este: </a:t>
            </a:r>
          </a:p>
          <a:p>
            <a:endParaRPr lang="es-ES" dirty="0"/>
          </a:p>
          <a:p>
            <a:r>
              <a:rPr lang="es-ES" dirty="0"/>
              <a:t>http://localhost:8080/app/trabajadores/101 </a:t>
            </a:r>
          </a:p>
          <a:p>
            <a:endParaRPr lang="es-ES" dirty="0"/>
          </a:p>
          <a:p>
            <a:r>
              <a:rPr lang="es-ES" b="1" dirty="0"/>
              <a:t>trabajadores: representa un recurso. </a:t>
            </a:r>
          </a:p>
          <a:p>
            <a:endParaRPr lang="es-ES" dirty="0"/>
          </a:p>
          <a:p>
            <a:r>
              <a:rPr lang="es-ES" dirty="0"/>
              <a:t>101:El identificador del Trabajador, es el equivalente a …/</a:t>
            </a:r>
            <a:r>
              <a:rPr lang="es-ES" dirty="0" err="1"/>
              <a:t>trabajadores?id</a:t>
            </a:r>
            <a:r>
              <a:rPr lang="es-ES" dirty="0"/>
              <a:t>=101 </a:t>
            </a:r>
          </a:p>
          <a:p>
            <a:endParaRPr lang="es-ES" dirty="0"/>
          </a:p>
          <a:p>
            <a:r>
              <a:rPr lang="es-ES" dirty="0"/>
              <a:t>La URL de REST está orientada a recursos y localiza un recurso. 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34</a:t>
            </a:fld>
            <a:endParaRPr lang="es-E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991544" y="0"/>
            <a:ext cx="8229600" cy="1143000"/>
          </a:xfrm>
        </p:spPr>
        <p:txBody>
          <a:bodyPr/>
          <a:lstStyle/>
          <a:p>
            <a:r>
              <a:rPr lang="es-ES" dirty="0"/>
              <a:t>Verbos REST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981200" y="1196752"/>
            <a:ext cx="8229600" cy="5661248"/>
          </a:xfrm>
        </p:spPr>
        <p:txBody>
          <a:bodyPr>
            <a:noAutofit/>
          </a:bodyPr>
          <a:lstStyle/>
          <a:p>
            <a:r>
              <a:rPr lang="es-ES" sz="2400" dirty="0"/>
              <a:t>Los verbos nos permiten llevar a cabo acciones con los recursos. </a:t>
            </a:r>
          </a:p>
          <a:p>
            <a:endParaRPr lang="es-ES" sz="2400" dirty="0"/>
          </a:p>
          <a:p>
            <a:r>
              <a:rPr lang="es-ES" sz="2400" dirty="0"/>
              <a:t>Se asocian con las operaciones </a:t>
            </a:r>
            <a:r>
              <a:rPr lang="es-ES" sz="2400" b="1" dirty="0"/>
              <a:t>CRUD. </a:t>
            </a:r>
          </a:p>
          <a:p>
            <a:pPr lvl="1"/>
            <a:r>
              <a:rPr lang="es-ES" b="1" dirty="0"/>
              <a:t>GET: </a:t>
            </a:r>
            <a:r>
              <a:rPr lang="es-ES" dirty="0"/>
              <a:t>Obtener información sobre un recurso. El recurso queda identificado por su URL. </a:t>
            </a:r>
            <a:r>
              <a:rPr lang="es-ES" b="1" dirty="0"/>
              <a:t>Operación </a:t>
            </a:r>
            <a:r>
              <a:rPr lang="es-ES" b="1" dirty="0" err="1"/>
              <a:t>read</a:t>
            </a:r>
            <a:r>
              <a:rPr lang="es-ES" dirty="0"/>
              <a:t>. </a:t>
            </a:r>
          </a:p>
          <a:p>
            <a:pPr lvl="1"/>
            <a:r>
              <a:rPr lang="es-ES" b="1" dirty="0"/>
              <a:t>POST: </a:t>
            </a:r>
            <a:r>
              <a:rPr lang="es-ES" dirty="0"/>
              <a:t>Publica información sobre un recurso. </a:t>
            </a:r>
            <a:r>
              <a:rPr lang="es-ES" b="1" dirty="0"/>
              <a:t>Operación </a:t>
            </a:r>
            <a:r>
              <a:rPr lang="es-ES" b="1" dirty="0" err="1"/>
              <a:t>create</a:t>
            </a:r>
            <a:r>
              <a:rPr lang="es-ES" b="1" dirty="0"/>
              <a:t>. </a:t>
            </a:r>
          </a:p>
          <a:p>
            <a:pPr lvl="1"/>
            <a:r>
              <a:rPr lang="es-ES" b="1" dirty="0"/>
              <a:t>PUT: </a:t>
            </a:r>
            <a:r>
              <a:rPr lang="es-ES" dirty="0"/>
              <a:t>Incluye información sobre recursos en el Servidor. </a:t>
            </a:r>
            <a:r>
              <a:rPr lang="es-ES" b="1" dirty="0"/>
              <a:t>Operación </a:t>
            </a:r>
            <a:r>
              <a:rPr lang="es-ES" b="1" dirty="0" err="1"/>
              <a:t>update</a:t>
            </a:r>
            <a:r>
              <a:rPr lang="es-ES" b="1" dirty="0"/>
              <a:t>. </a:t>
            </a:r>
          </a:p>
          <a:p>
            <a:pPr lvl="1"/>
            <a:r>
              <a:rPr lang="es-ES" b="1" dirty="0"/>
              <a:t>DELETE: </a:t>
            </a:r>
            <a:r>
              <a:rPr lang="es-ES" dirty="0"/>
              <a:t>Elimina un recurso en el Servidor. </a:t>
            </a:r>
            <a:r>
              <a:rPr lang="es-ES" b="1" dirty="0"/>
              <a:t>Operación </a:t>
            </a:r>
            <a:r>
              <a:rPr lang="es-ES" b="1" dirty="0" err="1"/>
              <a:t>delete</a:t>
            </a:r>
            <a:r>
              <a:rPr lang="es-ES" b="1" dirty="0"/>
              <a:t>. </a:t>
            </a:r>
          </a:p>
          <a:p>
            <a:endParaRPr lang="es-ES" sz="2400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35</a:t>
            </a:fld>
            <a:endParaRPr lang="es-E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 vs SOAP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36</a:t>
            </a:fld>
            <a:endParaRPr lang="es-E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39617" y="1556792"/>
            <a:ext cx="6962775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¿Dónde es útil REST?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El servicio Web no tiene estado.</a:t>
            </a:r>
          </a:p>
          <a:p>
            <a:r>
              <a:rPr lang="es-ES" dirty="0"/>
              <a:t>Tanto el productor como el consumidor del servicio conocen el contexto y contenido que va a ser comunicado</a:t>
            </a:r>
          </a:p>
          <a:p>
            <a:r>
              <a:rPr lang="es-ES" dirty="0"/>
              <a:t>El ancho de banda es importante y necesita ser limitado. </a:t>
            </a:r>
          </a:p>
          <a:p>
            <a:pPr lvl="1"/>
            <a:r>
              <a:rPr lang="es-ES" dirty="0"/>
              <a:t>REST es particularmente útil en dispositivos con escasos recursos como PDAs o teléfonos móviles</a:t>
            </a:r>
          </a:p>
          <a:p>
            <a:r>
              <a:rPr lang="es-ES" dirty="0"/>
              <a:t>Los desarrolladores pueden utilizar tecnologías como </a:t>
            </a:r>
            <a:r>
              <a:rPr lang="es-ES" b="1" dirty="0"/>
              <a:t>AJAX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37</a:t>
            </a:fld>
            <a:endParaRPr lang="es-E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¿Dónde es útil SOAP?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establece un contrato formal para la descripción de la interfaz que el servicio ofrece </a:t>
            </a:r>
            <a:r>
              <a:rPr lang="es-ES" dirty="0">
                <a:sym typeface="Wingdings" pitchFamily="2" charset="2"/>
              </a:rPr>
              <a:t> WSDL.</a:t>
            </a:r>
          </a:p>
          <a:p>
            <a:r>
              <a:rPr lang="es-ES" dirty="0"/>
              <a:t>La arquitectura necesita manejar procesado asíncrono e invocación.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38</a:t>
            </a:fld>
            <a:endParaRPr lang="es-E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CC6999A-7A1C-8CC7-7D39-52F9148A6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8268" y="1970775"/>
            <a:ext cx="9144000" cy="2387600"/>
          </a:xfrm>
        </p:spPr>
        <p:txBody>
          <a:bodyPr/>
          <a:lstStyle/>
          <a:p>
            <a:r>
              <a:rPr lang="es-ES" b="1" dirty="0"/>
              <a:t>Protocolos HTTP, </a:t>
            </a:r>
            <a:r>
              <a:rPr lang="es-ES" b="1" dirty="0" err="1"/>
              <a:t>HTTPs</a:t>
            </a:r>
            <a:r>
              <a:rPr lang="es-ES" b="1" dirty="0"/>
              <a:t> y </a:t>
            </a:r>
            <a:r>
              <a:rPr lang="es-ES" b="1" dirty="0" err="1"/>
              <a:t>WebSockets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D54114-6E34-AFCD-E17D-AB247128E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676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43F873-E118-2254-00D9-A0850BAF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 Monolítica vs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51694F-65EB-B40D-EBBB-84184D934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0C4DBCB-8DEA-8A7F-9103-62D083C1E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015891"/>
            <a:ext cx="10207819" cy="327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642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FA297-DCE7-38AF-9582-22669B227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D52EE-11BA-B1CF-F3DB-58C219644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Es el protocolo base de la web. Permite la comunicación entre clientes (como navegadores) y servidores mediante un modelo solicitud-respuesta.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r>
              <a:rPr lang="es-ES" dirty="0"/>
              <a:t>Unidireccional: El cliente envía una solicitud, el servidor responde.</a:t>
            </a:r>
          </a:p>
          <a:p>
            <a:endParaRPr lang="es-ES" dirty="0"/>
          </a:p>
          <a:p>
            <a:r>
              <a:rPr lang="es-ES" dirty="0"/>
              <a:t>Sin estado: No guarda información entre solicitudes (aunque puede usarse con cookies o sesiones).</a:t>
            </a:r>
          </a:p>
          <a:p>
            <a:endParaRPr lang="es-ES" dirty="0"/>
          </a:p>
          <a:p>
            <a:r>
              <a:rPr lang="es-ES" dirty="0"/>
              <a:t>Usa el puerto 80 por defecto.</a:t>
            </a:r>
          </a:p>
          <a:p>
            <a:endParaRPr lang="es-ES" dirty="0"/>
          </a:p>
          <a:p>
            <a:r>
              <a:rPr lang="es-ES" dirty="0"/>
              <a:t>Formato textual: Las solicitudes y respuestas son legibles y estructuradas.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B238E83-12A7-17A3-07C7-538C87A7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93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99181-EC00-A77B-2E00-656CF1396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HTTPs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EEAAB4-1181-622E-EFB4-47981DE06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Http </a:t>
            </a:r>
            <a:r>
              <a:rPr lang="es-ES" dirty="0" err="1"/>
              <a:t>secure</a:t>
            </a:r>
            <a:endParaRPr lang="es-ES" dirty="0"/>
          </a:p>
          <a:p>
            <a:pPr lvl="1"/>
            <a:r>
              <a:rPr lang="es-ES" dirty="0"/>
              <a:t>Es la versión segura de HTTP. Utiliza TLS/SSL para cifrar la comunicación entre cliente y servidor.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Cifrado de extremo a extremo: Protege datos sensibles como contraseñas o tarjetas.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Autenticación: Verifica que estás hablando con el servidor correcto mediante certificados digitales.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Integridad: Evita que los datos sean modificados durante la transmisión.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443 por defecto.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B7950A-5D59-B96A-3145-E3EC0B83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5136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A9DEF-D7E9-A444-2E53-68AF21CC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74953E-8FAB-CE3E-5A83-D995F16E7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 protocolo de comunicación </a:t>
            </a:r>
            <a:r>
              <a:rPr lang="es-ES" b="1" dirty="0"/>
              <a:t>bidireccional y persistente</a:t>
            </a:r>
            <a:r>
              <a:rPr lang="es-ES" dirty="0"/>
              <a:t> que permite que cliente y servidor intercambien datos en tiempo real sin necesidad de múltiples solicitudes HTTP</a:t>
            </a:r>
          </a:p>
          <a:p>
            <a:endParaRPr lang="es-ES" dirty="0"/>
          </a:p>
          <a:p>
            <a:r>
              <a:rPr lang="es-ES" dirty="0"/>
              <a:t>Características:</a:t>
            </a:r>
          </a:p>
          <a:p>
            <a:pPr lvl="1"/>
            <a:r>
              <a:rPr lang="es-ES" dirty="0"/>
              <a:t>Full-</a:t>
            </a:r>
            <a:r>
              <a:rPr lang="es-ES" dirty="0" err="1"/>
              <a:t>duplex</a:t>
            </a:r>
            <a:r>
              <a:rPr lang="es-ES" dirty="0"/>
              <a:t>: Ambos lados pueden enviar y recibir datos simultáneamente.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Conexión persistente: Se mantiene abierta, ideal para apps en tiempo real.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Menor latencia: Los datos se envían tan pronto como están disponibles.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Usa el puerto 80 (ws://) o 443 (wss://) dependiendo de si es seguro.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3A084F-A5FA-008B-3E6D-D1D6E993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1741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11F459-8742-719B-59A6-D3DB19BE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DAE552-DAD3-7A88-938D-08AAA1C48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Casos de uso:</a:t>
            </a:r>
          </a:p>
          <a:p>
            <a:pPr lvl="1"/>
            <a:r>
              <a:rPr lang="es-ES" dirty="0"/>
              <a:t>Chats en vivo</a:t>
            </a:r>
          </a:p>
          <a:p>
            <a:pPr lvl="1"/>
            <a:r>
              <a:rPr lang="es-ES" dirty="0"/>
              <a:t>Juegos multijugador</a:t>
            </a:r>
          </a:p>
          <a:p>
            <a:pPr lvl="1"/>
            <a:r>
              <a:rPr lang="es-ES" dirty="0"/>
              <a:t>Notificaciones en tiempo real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D9A03B-6BAE-D1BF-771B-E5E225D3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9911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0186A-3DFE-0B48-1974-910004A1A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2F18B23-7B56-E0B7-A2EF-B0BCA12B8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1441D5-96AA-A1BC-F078-D84FF84445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81" y="1782303"/>
            <a:ext cx="10208036" cy="3213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2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1369683-B4CD-FBB5-1978-2064899F83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JSON / XML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8EB8E6-7293-B599-9557-C43F1852F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73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BE716-0CD4-B975-45DE-B0BC7C04E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Parsear</a:t>
            </a:r>
            <a:r>
              <a:rPr lang="es-ES" dirty="0"/>
              <a:t> datos en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CA018E-4290-D7B0-B519-09B20D72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Librería: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nlohmann-json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En el proyecto hacemos referencia a:</a:t>
            </a:r>
          </a:p>
          <a:p>
            <a:r>
              <a:rPr lang="es-ES" b="1" dirty="0"/>
              <a:t>#include &lt;</a:t>
            </a:r>
            <a:r>
              <a:rPr lang="es-ES" b="1" dirty="0" err="1"/>
              <a:t>nlohmann</a:t>
            </a:r>
            <a:r>
              <a:rPr lang="es-ES" b="1" dirty="0"/>
              <a:t>/json.hpp&gt;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37B480-7C4B-2232-31C7-AD8F958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93415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9EB1A-867E-003C-D332-005F2D87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4388" y="0"/>
            <a:ext cx="2067612" cy="492714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E470A9-CB26-A2D8-918F-BDCFB6797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719062" cy="6452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2400" dirty="0"/>
              <a:t>#include &lt;iostream&gt;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sstream</a:t>
            </a:r>
            <a:r>
              <a:rPr lang="es-ES" sz="2400" dirty="0"/>
              <a:t>&gt;</a:t>
            </a:r>
          </a:p>
          <a:p>
            <a:pPr marL="0" indent="0">
              <a:buNone/>
            </a:pPr>
            <a:r>
              <a:rPr lang="es-ES" sz="2400" dirty="0"/>
              <a:t>#include &lt;</a:t>
            </a:r>
            <a:r>
              <a:rPr lang="es-ES" sz="2400" dirty="0" err="1"/>
              <a:t>nlohmann</a:t>
            </a:r>
            <a:r>
              <a:rPr lang="es-ES" sz="2400" dirty="0"/>
              <a:t>/json.hpp&gt;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 err="1"/>
              <a:t>void</a:t>
            </a:r>
            <a:r>
              <a:rPr lang="es-ES" sz="2400" dirty="0"/>
              <a:t> </a:t>
            </a:r>
            <a:r>
              <a:rPr lang="es-ES" sz="2400" dirty="0" err="1"/>
              <a:t>testJson</a:t>
            </a:r>
            <a:r>
              <a:rPr lang="es-ES" sz="2400" dirty="0"/>
              <a:t>() {</a:t>
            </a:r>
          </a:p>
          <a:p>
            <a:pPr marL="0" indent="0">
              <a:buNone/>
            </a:pPr>
            <a:r>
              <a:rPr lang="es-ES" sz="2400" b="1" dirty="0"/>
              <a:t>    </a:t>
            </a:r>
            <a:r>
              <a:rPr lang="es-ES" sz="2400" b="1" dirty="0" err="1"/>
              <a:t>nlohmann</a:t>
            </a:r>
            <a:r>
              <a:rPr lang="es-ES" sz="2400" b="1" dirty="0"/>
              <a:t>::</a:t>
            </a:r>
            <a:r>
              <a:rPr lang="es-ES" sz="2400" b="1" dirty="0" err="1"/>
              <a:t>json</a:t>
            </a:r>
            <a:r>
              <a:rPr lang="es-ES" sz="2400" b="1" dirty="0"/>
              <a:t> </a:t>
            </a:r>
            <a:r>
              <a:rPr lang="es-ES" sz="2400" b="1" dirty="0" err="1"/>
              <a:t>doc</a:t>
            </a:r>
            <a:r>
              <a:rPr lang="es-ES" sz="2400" b="1" dirty="0"/>
              <a:t>;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["curso"] = "Microservicios en C++";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doc</a:t>
            </a:r>
            <a:r>
              <a:rPr lang="es-ES" sz="2400" dirty="0"/>
              <a:t>["horas"] = 25;</a:t>
            </a:r>
          </a:p>
          <a:p>
            <a:pPr marL="0" indent="0">
              <a:buNone/>
            </a:pPr>
            <a:r>
              <a:rPr lang="sv-SE" sz="2400" dirty="0"/>
              <a:t>    doc["tecnologias"] = { "xml", "json", "rest", "soap" };</a:t>
            </a:r>
            <a:endParaRPr lang="es-ES" sz="2400" dirty="0"/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</a:t>
            </a:r>
            <a:r>
              <a:rPr lang="es-ES" sz="2400" dirty="0" err="1"/>
              <a:t>Json</a:t>
            </a:r>
            <a:r>
              <a:rPr lang="es-ES" sz="2400" dirty="0"/>
              <a:t>: " &lt;&lt; </a:t>
            </a:r>
            <a:r>
              <a:rPr lang="es-ES" sz="2400" dirty="0" err="1"/>
              <a:t>doc.</a:t>
            </a:r>
            <a:r>
              <a:rPr lang="es-ES" sz="2400" b="1" dirty="0" err="1"/>
              <a:t>dump</a:t>
            </a:r>
            <a:r>
              <a:rPr lang="es-ES" sz="2400" b="1" dirty="0"/>
              <a:t>(4) </a:t>
            </a:r>
            <a:r>
              <a:rPr lang="es-ES" sz="2400" dirty="0"/>
              <a:t>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cout</a:t>
            </a:r>
            <a:r>
              <a:rPr lang="es-ES" sz="2400" dirty="0"/>
              <a:t> &lt;&lt; "curso: " &lt;&lt; </a:t>
            </a:r>
            <a:r>
              <a:rPr lang="es-ES" sz="2400" dirty="0" err="1"/>
              <a:t>doc</a:t>
            </a:r>
            <a:r>
              <a:rPr lang="es-ES" sz="2400" dirty="0"/>
              <a:t>["curso"] &lt;&lt; </a:t>
            </a:r>
            <a:r>
              <a:rPr lang="es-ES" sz="2400" dirty="0" err="1"/>
              <a:t>std</a:t>
            </a:r>
            <a:r>
              <a:rPr lang="es-ES" sz="2400" dirty="0"/>
              <a:t>::</a:t>
            </a:r>
            <a:r>
              <a:rPr lang="es-ES" sz="2400" dirty="0" err="1"/>
              <a:t>endl</a:t>
            </a:r>
            <a:r>
              <a:rPr lang="es-ES" sz="2400" dirty="0"/>
              <a:t>;</a:t>
            </a:r>
          </a:p>
          <a:p>
            <a:pPr marL="0" indent="0">
              <a:buNone/>
            </a:pPr>
            <a:r>
              <a:rPr lang="es-ES" sz="2400" dirty="0"/>
              <a:t>}</a:t>
            </a:r>
          </a:p>
          <a:p>
            <a:endParaRPr lang="es-ES" sz="1400" dirty="0"/>
          </a:p>
          <a:p>
            <a:endParaRPr lang="es-ES" sz="14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50AC7-9935-49B4-BDB6-AA040E25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076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52513-BBF4-BFDE-CA2D-C15AA2CD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8249" y="0"/>
            <a:ext cx="2473751" cy="577555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A8DB1B-1C9E-8B8F-FE61-55EAD05B3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365" y="301658"/>
            <a:ext cx="11133056" cy="62028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strJson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it-IT" dirty="0"/>
              <a:t>    // Se define una cadena Raw: con formato json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istringstream</a:t>
            </a:r>
            <a:r>
              <a:rPr lang="es-ES" dirty="0"/>
              <a:t> </a:t>
            </a:r>
            <a:r>
              <a:rPr lang="es-ES" dirty="0" err="1"/>
              <a:t>ss</a:t>
            </a:r>
            <a:r>
              <a:rPr lang="es-ES" dirty="0"/>
              <a:t>(R"({"nombre":"Ana","edad":28,</a:t>
            </a:r>
          </a:p>
          <a:p>
            <a:pPr marL="457200" lvl="1" indent="0">
              <a:buNone/>
            </a:pPr>
            <a:r>
              <a:rPr lang="es-ES" dirty="0"/>
              <a:t>"intereses":["</a:t>
            </a:r>
            <a:r>
              <a:rPr lang="es-ES" dirty="0" err="1"/>
              <a:t>programacion</a:t>
            </a:r>
            <a:r>
              <a:rPr lang="es-ES" dirty="0"/>
              <a:t>","</a:t>
            </a:r>
            <a:r>
              <a:rPr lang="es-ES" dirty="0" err="1"/>
              <a:t>musica</a:t>
            </a:r>
            <a:r>
              <a:rPr lang="es-ES" dirty="0"/>
              <a:t>","senderismo"]})");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Se convierte a </a:t>
            </a:r>
            <a:r>
              <a:rPr lang="es-ES" dirty="0" err="1"/>
              <a:t>json</a:t>
            </a:r>
            <a:r>
              <a:rPr lang="es-ES" dirty="0"/>
              <a:t>: 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ss</a:t>
            </a:r>
            <a:r>
              <a:rPr lang="es-ES" dirty="0"/>
              <a:t> </a:t>
            </a:r>
            <a:r>
              <a:rPr lang="es-ES" b="1" dirty="0"/>
              <a:t>&gt;&gt;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fr-FR" dirty="0"/>
              <a:t>    std::cout &lt;&lt; "nombre: " &lt;&lt; doc["nombre"] &lt;&lt; std::</a:t>
            </a:r>
            <a:r>
              <a:rPr lang="fr-FR" dirty="0" err="1"/>
              <a:t>endl</a:t>
            </a:r>
            <a:r>
              <a:rPr lang="fr-FR" dirty="0"/>
              <a:t>;</a:t>
            </a:r>
          </a:p>
          <a:p>
            <a:pPr marL="0" indent="0">
              <a:buNone/>
            </a:pPr>
            <a:r>
              <a:rPr lang="en-US" dirty="0"/>
              <a:t>    std::</a:t>
            </a:r>
            <a:r>
              <a:rPr lang="en-US" dirty="0" err="1"/>
              <a:t>cout</a:t>
            </a:r>
            <a:r>
              <a:rPr lang="en-US" dirty="0"/>
              <a:t> &lt;&lt; doc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95CEE5-C739-0597-3075-E5208C67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693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02644-74A7-E8C7-5296-1A0568719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 / Grabar a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828E9-5B2C-B719-FED4-C09CDF965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05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Se pueden definir vectores del tipo: </a:t>
            </a:r>
            <a:r>
              <a:rPr lang="es-ES" b="1" dirty="0" err="1"/>
              <a:t>nlohmann</a:t>
            </a:r>
            <a:r>
              <a:rPr lang="es-ES" b="1" dirty="0"/>
              <a:t>::</a:t>
            </a:r>
            <a:r>
              <a:rPr lang="es-ES" b="1" dirty="0" err="1"/>
              <a:t>json</a:t>
            </a:r>
            <a:r>
              <a:rPr lang="es-ES" b="1" dirty="0"/>
              <a:t> </a:t>
            </a:r>
            <a:r>
              <a:rPr lang="es-ES" dirty="0"/>
              <a:t>para almacenar  objetos </a:t>
            </a:r>
            <a:r>
              <a:rPr lang="es-ES" dirty="0" err="1"/>
              <a:t>json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::vector&lt;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&gt; array;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grupo;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grupo = array;  // Se convierte automáticamente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grupo.dump</a:t>
            </a:r>
            <a:r>
              <a:rPr lang="es-ES" b="1" dirty="0"/>
              <a:t>(4) </a:t>
            </a:r>
            <a:r>
              <a:rPr lang="es-ES" dirty="0"/>
              <a:t>// Añade </a:t>
            </a:r>
            <a:r>
              <a:rPr lang="es-ES" dirty="0" err="1"/>
              <a:t>indentación</a:t>
            </a:r>
            <a:r>
              <a:rPr lang="es-ES" dirty="0"/>
              <a:t>, el resultado se puede grabar en un fichero o se imprime por la pantalla.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Utilizar operador </a:t>
            </a:r>
            <a:r>
              <a:rPr lang="es-ES" b="1" dirty="0"/>
              <a:t>&lt;&lt;</a:t>
            </a:r>
            <a:r>
              <a:rPr lang="es-ES" dirty="0"/>
              <a:t>, con un objeto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ofstream</a:t>
            </a:r>
            <a:r>
              <a:rPr lang="es-ES" b="1" dirty="0"/>
              <a:t> </a:t>
            </a:r>
            <a:r>
              <a:rPr lang="es-ES" dirty="0"/>
              <a:t>o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cout</a:t>
            </a:r>
            <a:endParaRPr lang="es-ES" b="1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7AFD7B-3643-4A83-0872-490B482E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704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75DE31-98A0-A980-32F1-1F52DD640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1F88A9-47C4-E129-927A-82ED1C5D4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Monolítica:</a:t>
            </a:r>
            <a:endParaRPr lang="es-ES" dirty="0"/>
          </a:p>
          <a:p>
            <a:pPr lvl="1"/>
            <a:r>
              <a:rPr lang="es-ES" dirty="0"/>
              <a:t>Fácil de desarrollar y probar en etapas iniciales.</a:t>
            </a:r>
          </a:p>
          <a:p>
            <a:pPr lvl="1"/>
            <a:r>
              <a:rPr lang="es-ES" dirty="0"/>
              <a:t>Menor complejidad en la gestión de dependencias.</a:t>
            </a:r>
          </a:p>
          <a:p>
            <a:pPr lvl="1"/>
            <a:r>
              <a:rPr lang="es-ES" dirty="0"/>
              <a:t>Ideal para proyectos pequeños.</a:t>
            </a:r>
          </a:p>
          <a:p>
            <a:endParaRPr lang="es-ES" b="1" dirty="0"/>
          </a:p>
          <a:p>
            <a:r>
              <a:rPr lang="es-ES" b="1" dirty="0"/>
              <a:t>Microservicios:</a:t>
            </a:r>
          </a:p>
          <a:p>
            <a:pPr lvl="1"/>
            <a:r>
              <a:rPr lang="es-ES" dirty="0"/>
              <a:t>Escalabilidad granular: puedes escalar solo lo que necesitas.</a:t>
            </a:r>
          </a:p>
          <a:p>
            <a:pPr lvl="1"/>
            <a:r>
              <a:rPr lang="es-ES" dirty="0"/>
              <a:t>Flexibilidad tecnológica: cada servicio puede usar su propio </a:t>
            </a:r>
            <a:r>
              <a:rPr lang="es-ES" dirty="0" err="1"/>
              <a:t>stack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Mayor resiliencia: fallos en un servicio no afectan a todo el sistema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F35F011-63E2-19E4-E08F-DDCB03BB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46910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3C8727-DA11-53B5-73E7-2EC419A45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a </a:t>
            </a:r>
            <a:r>
              <a:rPr lang="es-ES" dirty="0" err="1"/>
              <a:t>Json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E5987-095A-06F2-47EB-DBA1FFE1C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 Pedido::</a:t>
            </a:r>
            <a:r>
              <a:rPr lang="es-ES" dirty="0" err="1"/>
              <a:t>to_json</a:t>
            </a:r>
            <a:r>
              <a:rPr lang="es-ES" dirty="0"/>
              <a:t>() </a:t>
            </a:r>
            <a:r>
              <a:rPr lang="es-ES" dirty="0" err="1"/>
              <a:t>const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nlohmann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{ {"</a:t>
            </a:r>
            <a:r>
              <a:rPr lang="es-ES" dirty="0" err="1"/>
              <a:t>idpedido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idpedido</a:t>
            </a:r>
            <a:r>
              <a:rPr lang="es-ES" dirty="0"/>
              <a:t>},</a:t>
            </a:r>
          </a:p>
          <a:p>
            <a:pPr marL="457200" lvl="1" indent="0">
              <a:buNone/>
            </a:pPr>
            <a:r>
              <a:rPr lang="es-ES" dirty="0"/>
              <a:t>{"cliente", </a:t>
            </a:r>
            <a:r>
              <a:rPr lang="es-ES" dirty="0" err="1"/>
              <a:t>this</a:t>
            </a:r>
            <a:r>
              <a:rPr lang="es-ES" dirty="0"/>
              <a:t>-&gt;cliente},</a:t>
            </a:r>
          </a:p>
          <a:p>
            <a:pPr marL="457200" lvl="1" indent="0">
              <a:buNone/>
            </a:pPr>
            <a:r>
              <a:rPr lang="es-ES" dirty="0"/>
              <a:t>{"empresa", </a:t>
            </a:r>
            <a:r>
              <a:rPr lang="es-ES" dirty="0" err="1"/>
              <a:t>this</a:t>
            </a:r>
            <a:r>
              <a:rPr lang="es-ES" dirty="0"/>
              <a:t>-&gt;empresa},</a:t>
            </a:r>
          </a:p>
          <a:p>
            <a:pPr marL="457200" lvl="1" indent="0">
              <a:buNone/>
            </a:pPr>
            <a:r>
              <a:rPr lang="es-ES" dirty="0"/>
              <a:t>{"empleado", </a:t>
            </a:r>
            <a:r>
              <a:rPr lang="es-ES" dirty="0" err="1"/>
              <a:t>this</a:t>
            </a:r>
            <a:r>
              <a:rPr lang="es-ES" dirty="0"/>
              <a:t>-&gt;empleado},</a:t>
            </a:r>
          </a:p>
          <a:p>
            <a:pPr marL="457200" lvl="1" indent="0">
              <a:buNone/>
            </a:pPr>
            <a:r>
              <a:rPr lang="es-ES" dirty="0"/>
              <a:t>{"importe", </a:t>
            </a:r>
            <a:r>
              <a:rPr lang="es-ES" dirty="0" err="1"/>
              <a:t>this</a:t>
            </a:r>
            <a:r>
              <a:rPr lang="es-ES" dirty="0"/>
              <a:t>-&gt;importe},</a:t>
            </a:r>
          </a:p>
          <a:p>
            <a:pPr marL="457200" lvl="1" indent="0">
              <a:buNone/>
            </a:pPr>
            <a:r>
              <a:rPr lang="es-ES" dirty="0"/>
              <a:t>{"</a:t>
            </a:r>
            <a:r>
              <a:rPr lang="es-ES" dirty="0" err="1"/>
              <a:t>pais</a:t>
            </a:r>
            <a:r>
              <a:rPr lang="es-ES" dirty="0"/>
              <a:t>",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pais</a:t>
            </a:r>
            <a:r>
              <a:rPr lang="es-ES" dirty="0"/>
              <a:t>}};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FA66131-FB6C-494C-891F-F7BCC6D9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647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6776B-437E-4340-49D0-EB021EEE3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JSON a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BF5160-36BB-A374-6187-BF468E8A3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D7DB9F-426E-4697-EBCB-45BB935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1519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34C69-C367-DC70-E55E-43DD67993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Parsear</a:t>
            </a:r>
            <a:r>
              <a:rPr lang="es-ES" dirty="0"/>
              <a:t> datos en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05E06-F492-51BB-9F4D-4AC9C85BF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libxml</a:t>
            </a:r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libxml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En el proyecto hacemos referencia a:</a:t>
            </a:r>
          </a:p>
          <a:p>
            <a:pPr marL="457200" lvl="1" indent="0">
              <a:buNone/>
            </a:pPr>
            <a:r>
              <a:rPr lang="es-ES" b="1" dirty="0"/>
              <a:t>#include &lt;</a:t>
            </a:r>
            <a:r>
              <a:rPr lang="es-ES" b="1" dirty="0" err="1"/>
              <a:t>libxml</a:t>
            </a:r>
            <a:r>
              <a:rPr lang="es-ES" b="1" dirty="0"/>
              <a:t>/</a:t>
            </a:r>
            <a:r>
              <a:rPr lang="es-ES" b="1" dirty="0" err="1"/>
              <a:t>tree.h</a:t>
            </a:r>
            <a:r>
              <a:rPr lang="es-ES" b="1" dirty="0"/>
              <a:t>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3CC3DA-6994-4362-EDF2-0633BD92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613630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0075A4-68C9-A442-E958-006E0B3ED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a XML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7306E0-2BBC-C82B-9CB0-4E222377D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 err="1"/>
              <a:t>xmlNodePtr</a:t>
            </a:r>
            <a:r>
              <a:rPr lang="pt-BR" dirty="0"/>
              <a:t> Pedido::</a:t>
            </a:r>
            <a:r>
              <a:rPr lang="pt-BR" dirty="0" err="1"/>
              <a:t>to_xml</a:t>
            </a:r>
            <a:r>
              <a:rPr lang="pt-BR" dirty="0"/>
              <a:t>() </a:t>
            </a:r>
            <a:r>
              <a:rPr lang="pt-BR" dirty="0" err="1"/>
              <a:t>const</a:t>
            </a:r>
            <a:r>
              <a:rPr lang="pt-BR" dirty="0"/>
              <a:t> </a:t>
            </a:r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n-US" dirty="0" err="1"/>
              <a:t>xmlNodePtr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 = </a:t>
            </a:r>
            <a:r>
              <a:rPr lang="en-US" dirty="0" err="1"/>
              <a:t>xmlNewNode</a:t>
            </a:r>
            <a:r>
              <a:rPr lang="en-US" dirty="0"/>
              <a:t>(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pedido</a:t>
            </a:r>
            <a:r>
              <a:rPr lang="en-US" dirty="0"/>
              <a:t>");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xmlNewChild</a:t>
            </a:r>
            <a:r>
              <a:rPr lang="es-ES" dirty="0"/>
              <a:t>(nodo, </a:t>
            </a:r>
            <a:r>
              <a:rPr lang="es-ES" dirty="0" err="1"/>
              <a:t>nullptr</a:t>
            </a:r>
            <a:r>
              <a:rPr lang="es-ES" dirty="0"/>
              <a:t>, BAD_CAST "</a:t>
            </a:r>
            <a:r>
              <a:rPr lang="es-ES" dirty="0" err="1"/>
              <a:t>idpedido</a:t>
            </a:r>
            <a:r>
              <a:rPr lang="es-ES" dirty="0"/>
              <a:t>", BAD_CAST </a:t>
            </a:r>
            <a:r>
              <a:rPr lang="es-ES" dirty="0" err="1"/>
              <a:t>this</a:t>
            </a:r>
            <a:r>
              <a:rPr lang="es-ES" dirty="0"/>
              <a:t>-&gt;</a:t>
            </a:r>
            <a:r>
              <a:rPr lang="es-ES" dirty="0" err="1"/>
              <a:t>idpedido.c_str</a:t>
            </a:r>
            <a:r>
              <a:rPr lang="es-E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cliente</a:t>
            </a:r>
            <a:r>
              <a:rPr lang="en-US" dirty="0"/>
              <a:t>", BAD_CAST this-&gt;</a:t>
            </a:r>
            <a:r>
              <a:rPr lang="en-US" dirty="0" err="1"/>
              <a:t>cliente.c_str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empresa</a:t>
            </a:r>
            <a:r>
              <a:rPr lang="en-US" dirty="0"/>
              <a:t>", BAD_CAST this-&gt;</a:t>
            </a:r>
            <a:r>
              <a:rPr lang="en-US" dirty="0" err="1"/>
              <a:t>empresa.c_str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empleado</a:t>
            </a:r>
            <a:r>
              <a:rPr lang="en-US" dirty="0"/>
              <a:t>", BAD_CAST this-&gt;</a:t>
            </a:r>
            <a:r>
              <a:rPr lang="en-US" dirty="0" err="1"/>
              <a:t>empleado.c_str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empleado</a:t>
            </a:r>
            <a:r>
              <a:rPr lang="en-US" dirty="0"/>
              <a:t>", BAD_CAST std::</a:t>
            </a:r>
            <a:r>
              <a:rPr lang="en-US" dirty="0" err="1"/>
              <a:t>to_string</a:t>
            </a:r>
            <a:r>
              <a:rPr lang="en-US" dirty="0"/>
              <a:t>(this-&gt;</a:t>
            </a:r>
            <a:r>
              <a:rPr lang="en-US" dirty="0" err="1"/>
              <a:t>importe</a:t>
            </a:r>
            <a:r>
              <a:rPr lang="en-US" dirty="0"/>
              <a:t>).</a:t>
            </a:r>
            <a:r>
              <a:rPr lang="en-US" dirty="0" err="1"/>
              <a:t>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r>
              <a:rPr lang="en-US" dirty="0" err="1"/>
              <a:t>xmlNewChild</a:t>
            </a:r>
            <a:r>
              <a:rPr lang="en-US" dirty="0"/>
              <a:t>(</a:t>
            </a:r>
            <a:r>
              <a:rPr lang="en-US" dirty="0" err="1"/>
              <a:t>nodo</a:t>
            </a:r>
            <a:r>
              <a:rPr lang="en-US" dirty="0"/>
              <a:t>, </a:t>
            </a:r>
            <a:r>
              <a:rPr lang="en-US" dirty="0" err="1"/>
              <a:t>nullptr</a:t>
            </a:r>
            <a:r>
              <a:rPr lang="en-US" dirty="0"/>
              <a:t>, BAD_CAST "</a:t>
            </a:r>
            <a:r>
              <a:rPr lang="en-US" dirty="0" err="1"/>
              <a:t>pais</a:t>
            </a:r>
            <a:r>
              <a:rPr lang="en-US" dirty="0"/>
              <a:t>", BAD_CAST this-&gt;</a:t>
            </a:r>
            <a:r>
              <a:rPr lang="en-US" dirty="0" err="1"/>
              <a:t>pais.c_str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 err="1"/>
              <a:t>return</a:t>
            </a:r>
            <a:r>
              <a:rPr lang="es-ES" dirty="0"/>
              <a:t> nodo;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3F0A3B-F543-97F1-27EA-C1EA5BD3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7480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F35D4-4C5B-B69C-E465-EF8AE00A1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Vector / Grabar a fichero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5756B5-4FD7-3A06-DE77-6D6CE812A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// Agregar todos los nodos al documento:</a:t>
            </a:r>
          </a:p>
          <a:p>
            <a:r>
              <a:rPr lang="es-ES" dirty="0"/>
              <a:t> </a:t>
            </a:r>
            <a:r>
              <a:rPr lang="es-ES" dirty="0" err="1"/>
              <a:t>xmlDocPtr</a:t>
            </a:r>
            <a:r>
              <a:rPr lang="es-ES" dirty="0"/>
              <a:t> </a:t>
            </a:r>
            <a:r>
              <a:rPr lang="es-ES" dirty="0" err="1"/>
              <a:t>doc</a:t>
            </a:r>
            <a:r>
              <a:rPr lang="es-ES" dirty="0"/>
              <a:t> = </a:t>
            </a:r>
            <a:r>
              <a:rPr lang="es-ES" dirty="0" err="1"/>
              <a:t>xmlNewDoc</a:t>
            </a:r>
            <a:r>
              <a:rPr lang="es-ES" dirty="0"/>
              <a:t>(BAD_CAST "1.0");</a:t>
            </a:r>
          </a:p>
          <a:p>
            <a:r>
              <a:rPr lang="es-ES" dirty="0"/>
              <a:t> </a:t>
            </a:r>
            <a:r>
              <a:rPr lang="es-ES" dirty="0" err="1"/>
              <a:t>xmlNodePtr</a:t>
            </a:r>
            <a:r>
              <a:rPr lang="es-ES" dirty="0"/>
              <a:t> </a:t>
            </a:r>
            <a:r>
              <a:rPr lang="es-ES" dirty="0" err="1"/>
              <a:t>root</a:t>
            </a:r>
            <a:r>
              <a:rPr lang="es-ES" dirty="0"/>
              <a:t> = </a:t>
            </a:r>
            <a:r>
              <a:rPr lang="es-ES" dirty="0" err="1"/>
              <a:t>xmlNewNode</a:t>
            </a:r>
            <a:r>
              <a:rPr lang="es-ES" dirty="0"/>
              <a:t>(</a:t>
            </a:r>
            <a:r>
              <a:rPr lang="es-ES" dirty="0" err="1"/>
              <a:t>nullptr</a:t>
            </a:r>
            <a:r>
              <a:rPr lang="es-ES" dirty="0"/>
              <a:t>, BAD_CAST "pedidos");</a:t>
            </a:r>
          </a:p>
          <a:p>
            <a:r>
              <a:rPr lang="es-ES" dirty="0"/>
              <a:t> </a:t>
            </a:r>
            <a:r>
              <a:rPr lang="es-ES" dirty="0" err="1"/>
              <a:t>xmlDocSetRootElement</a:t>
            </a:r>
            <a:r>
              <a:rPr lang="es-ES" dirty="0"/>
              <a:t>(</a:t>
            </a:r>
            <a:r>
              <a:rPr lang="es-ES" dirty="0" err="1"/>
              <a:t>doc</a:t>
            </a:r>
            <a:r>
              <a:rPr lang="es-ES" dirty="0"/>
              <a:t>, </a:t>
            </a:r>
            <a:r>
              <a:rPr lang="es-ES" dirty="0" err="1"/>
              <a:t>root</a:t>
            </a:r>
            <a:r>
              <a:rPr lang="es-ES" dirty="0"/>
              <a:t>);</a:t>
            </a:r>
          </a:p>
          <a:p>
            <a:endParaRPr lang="es-ES" dirty="0"/>
          </a:p>
          <a:p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(auto nodo : array) {</a:t>
            </a:r>
          </a:p>
          <a:p>
            <a:r>
              <a:rPr lang="es-ES" dirty="0"/>
              <a:t>     </a:t>
            </a:r>
            <a:r>
              <a:rPr lang="es-ES" dirty="0" err="1"/>
              <a:t>xmlAddChild</a:t>
            </a:r>
            <a:r>
              <a:rPr lang="es-ES" dirty="0"/>
              <a:t>(</a:t>
            </a:r>
            <a:r>
              <a:rPr lang="es-ES" dirty="0" err="1"/>
              <a:t>root</a:t>
            </a:r>
            <a:r>
              <a:rPr lang="es-ES" dirty="0"/>
              <a:t>, nodo);</a:t>
            </a:r>
          </a:p>
          <a:p>
            <a:r>
              <a:rPr lang="es-ES" dirty="0"/>
              <a:t> }</a:t>
            </a:r>
          </a:p>
          <a:p>
            <a:endParaRPr lang="es-ES" dirty="0"/>
          </a:p>
          <a:p>
            <a:r>
              <a:rPr lang="es-ES" dirty="0"/>
              <a:t> //  Guardar el archivo:</a:t>
            </a:r>
          </a:p>
          <a:p>
            <a:r>
              <a:rPr lang="es-ES" dirty="0"/>
              <a:t> </a:t>
            </a:r>
            <a:r>
              <a:rPr lang="es-ES" dirty="0" err="1"/>
              <a:t>xmlSaveFormatFileEnc</a:t>
            </a:r>
            <a:r>
              <a:rPr lang="es-ES" dirty="0"/>
              <a:t>(</a:t>
            </a:r>
            <a:r>
              <a:rPr lang="es-ES" dirty="0" err="1"/>
              <a:t>ficheroXML.c_str</a:t>
            </a:r>
            <a:r>
              <a:rPr lang="es-ES" dirty="0"/>
              <a:t>(), </a:t>
            </a:r>
            <a:r>
              <a:rPr lang="es-ES" dirty="0" err="1"/>
              <a:t>doc</a:t>
            </a:r>
            <a:r>
              <a:rPr lang="es-ES" dirty="0"/>
              <a:t>, "UTF-8", 1);</a:t>
            </a:r>
          </a:p>
          <a:p>
            <a:r>
              <a:rPr lang="es-ES" dirty="0"/>
              <a:t> </a:t>
            </a:r>
            <a:r>
              <a:rPr lang="es-ES" dirty="0" err="1"/>
              <a:t>xmlFreeDoc</a:t>
            </a:r>
            <a:r>
              <a:rPr lang="es-ES" dirty="0"/>
              <a:t>(</a:t>
            </a:r>
            <a:r>
              <a:rPr lang="es-ES" dirty="0" err="1"/>
              <a:t>doc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631072-ABF8-4839-61C8-CD43C126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4531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22064-301D-A212-8490-EA694EA7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 XML a Objeto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6B03244-BA3E-CD0E-322C-EAB4A1E06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D7FD62-4C4F-FD15-65A7-51634D72C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722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557CDC-D46F-DA25-B3C3-2EE68CC0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6C567-850A-D812-ADE2-F421FF0CF9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Monolítica:</a:t>
            </a:r>
            <a:endParaRPr lang="es-ES" dirty="0"/>
          </a:p>
          <a:p>
            <a:pPr lvl="1"/>
            <a:r>
              <a:rPr lang="es-ES" dirty="0"/>
              <a:t>Difícil de escalar parcialmente.</a:t>
            </a:r>
          </a:p>
          <a:p>
            <a:pPr lvl="1"/>
            <a:r>
              <a:rPr lang="es-ES" dirty="0"/>
              <a:t>Actualizaciones lentas y riesgosas: cualquier cambio requiere recompilar todo.</a:t>
            </a:r>
          </a:p>
          <a:p>
            <a:pPr lvl="1"/>
            <a:r>
              <a:rPr lang="es-ES" dirty="0"/>
              <a:t>Poca flexibilidad para adoptar nuevas tecnologías.</a:t>
            </a:r>
          </a:p>
          <a:p>
            <a:r>
              <a:rPr lang="es-ES" b="1" dirty="0"/>
              <a:t>Microservicios:</a:t>
            </a:r>
            <a:endParaRPr lang="es-ES" dirty="0"/>
          </a:p>
          <a:p>
            <a:pPr lvl="1"/>
            <a:r>
              <a:rPr lang="es-ES" dirty="0"/>
              <a:t>Mayor complejidad inicial: requiere planificación y diseño cuidadoso.</a:t>
            </a:r>
          </a:p>
          <a:p>
            <a:pPr lvl="1"/>
            <a:r>
              <a:rPr lang="es-ES" dirty="0"/>
              <a:t>Gestión más compleja de la comunicación entre servicios.</a:t>
            </a:r>
          </a:p>
          <a:p>
            <a:pPr lvl="1"/>
            <a:r>
              <a:rPr lang="es-ES" dirty="0"/>
              <a:t>Necesidad de herramientas para monitoreo, orquestación y despliegue continuo.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79A27A-E954-9AA0-9B90-948B62116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0444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DBCCA5-1581-29DF-06DE-3B00B40E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Servicios en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3B090-CFB6-31B3-BC07-C0CB6BCA4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Aunque C++ no es el lenguaje más popular para desarrollo web, tiene ventajas únicas:</a:t>
            </a:r>
          </a:p>
          <a:p>
            <a:endParaRPr lang="es-ES" dirty="0"/>
          </a:p>
          <a:p>
            <a:pPr lvl="1"/>
            <a:r>
              <a:rPr lang="es-ES" dirty="0"/>
              <a:t>Rendimiento superior: Ideal para aplicaciones que requieren alta velocidad y bajo consumo de recursos.</a:t>
            </a:r>
          </a:p>
          <a:p>
            <a:endParaRPr lang="es-ES" dirty="0"/>
          </a:p>
          <a:p>
            <a:pPr lvl="1"/>
            <a:r>
              <a:rPr lang="es-ES" dirty="0"/>
              <a:t>Control detallado de memoria y recursos: Fundamental en sistemas embebidos o aplicaciones críticas.</a:t>
            </a:r>
          </a:p>
          <a:p>
            <a:endParaRPr lang="es-ES" dirty="0"/>
          </a:p>
          <a:p>
            <a:pPr lvl="1"/>
            <a:r>
              <a:rPr lang="es-ES" dirty="0"/>
              <a:t>Interoperabilidad con sistemas existentes: Muchos sistemas </a:t>
            </a:r>
            <a:r>
              <a:rPr lang="es-ES" dirty="0" err="1"/>
              <a:t>legacy</a:t>
            </a:r>
            <a:r>
              <a:rPr lang="es-ES" dirty="0"/>
              <a:t> están escritos en C++.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94EFC2-0DF0-B426-AC8E-238FA51E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546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D138B3-57B2-80FB-2DBA-40AF19A5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Fundamentos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44B96F-5B51-C614-2E82-BA01A53F3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microservicios son una arquitectura de software que divide una aplicación en </a:t>
            </a:r>
            <a:r>
              <a:rPr lang="es-ES" b="1" dirty="0"/>
              <a:t>módulos independientes</a:t>
            </a:r>
            <a:r>
              <a:rPr lang="es-ES" dirty="0"/>
              <a:t>, cada uno con una funcionalidad específica, que se comunican entre sí mediante </a:t>
            </a:r>
            <a:r>
              <a:rPr lang="es-ES" dirty="0" err="1"/>
              <a:t>APIs</a:t>
            </a:r>
            <a:r>
              <a:rPr lang="es-ES" dirty="0"/>
              <a:t>. Esto permite:</a:t>
            </a:r>
          </a:p>
          <a:p>
            <a:pPr lvl="1"/>
            <a:r>
              <a:rPr lang="es-ES" b="1" dirty="0"/>
              <a:t>Desarrollo paralelo</a:t>
            </a:r>
            <a:r>
              <a:rPr lang="es-ES" dirty="0"/>
              <a:t> por equipos distintos.</a:t>
            </a:r>
          </a:p>
          <a:p>
            <a:pPr lvl="1"/>
            <a:r>
              <a:rPr lang="es-ES" b="1" dirty="0"/>
              <a:t>Despliegue independiente</a:t>
            </a:r>
            <a:r>
              <a:rPr lang="es-ES" dirty="0"/>
              <a:t> de cada servicio.</a:t>
            </a:r>
          </a:p>
          <a:p>
            <a:pPr lvl="1"/>
            <a:r>
              <a:rPr lang="es-ES" b="1" dirty="0"/>
              <a:t>Escalabilidad granular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Resiliencia</a:t>
            </a:r>
            <a:r>
              <a:rPr lang="es-ES" dirty="0"/>
              <a:t> ante fallos parciales.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A08E0D-7D02-EF73-176C-978202132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931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1D8DD-A69B-7DEE-3D2A-4B0BD87FB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Desafíos al usar C++ en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8BD78E-F776-1FAD-44C6-9DCE93706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C++ ofrece rendimiento y control excepcionales, trabajar con ellos en una arquitectura distribuida presenta retos únicos:</a:t>
            </a:r>
          </a:p>
          <a:p>
            <a:pPr lvl="1"/>
            <a:r>
              <a:rPr lang="es-ES" sz="2800" dirty="0"/>
              <a:t>Concurrencia y sincronización</a:t>
            </a:r>
          </a:p>
          <a:p>
            <a:pPr lvl="1"/>
            <a:r>
              <a:rPr lang="es-ES" sz="2800" dirty="0"/>
              <a:t>Comunicación entre servicios</a:t>
            </a:r>
          </a:p>
          <a:p>
            <a:pPr lvl="1"/>
            <a:r>
              <a:rPr lang="es-ES" sz="2800" dirty="0"/>
              <a:t>Serialización de datos</a:t>
            </a:r>
          </a:p>
          <a:p>
            <a:pPr lvl="1"/>
            <a:r>
              <a:rPr lang="es-ES" sz="2800" dirty="0" err="1"/>
              <a:t>Testing</a:t>
            </a:r>
            <a:r>
              <a:rPr lang="es-ES" sz="2800" dirty="0"/>
              <a:t> y mantenimiento</a:t>
            </a:r>
          </a:p>
          <a:p>
            <a:pPr lvl="1"/>
            <a:r>
              <a:rPr lang="es-ES" sz="2800" dirty="0"/>
              <a:t>Despliegue y contenedores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39F8FA6-2B21-B98F-F134-7CED9870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1ACEE4-8B3E-4875-98A0-9A2521022ECF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0720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2630</Words>
  <Application>Microsoft Office PowerPoint</Application>
  <PresentationFormat>Panorámica</PresentationFormat>
  <Paragraphs>421</Paragraphs>
  <Slides>55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55</vt:i4>
      </vt:variant>
    </vt:vector>
  </HeadingPairs>
  <TitlesOfParts>
    <vt:vector size="60" baseType="lpstr">
      <vt:lpstr>Aptos</vt:lpstr>
      <vt:lpstr>Aptos Display</vt:lpstr>
      <vt:lpstr>Arial</vt:lpstr>
      <vt:lpstr>Wingdings</vt:lpstr>
      <vt:lpstr>Tema de Office</vt:lpstr>
      <vt:lpstr>Introducción a los servicios web en C++</vt:lpstr>
      <vt:lpstr>Contenidos</vt:lpstr>
      <vt:lpstr>Los servicios web</vt:lpstr>
      <vt:lpstr>Arquitectura Monolítica vs Microservicios</vt:lpstr>
      <vt:lpstr>Ventajas</vt:lpstr>
      <vt:lpstr>Desventajas</vt:lpstr>
      <vt:lpstr>Servicios en C++</vt:lpstr>
      <vt:lpstr>Fundamentos de Microservicios</vt:lpstr>
      <vt:lpstr>Desafíos al usar C++ en Microservicios</vt:lpstr>
      <vt:lpstr>Concurrencia </vt:lpstr>
      <vt:lpstr>Testing y mantenimiento</vt:lpstr>
      <vt:lpstr>Despliegue y Contenedores</vt:lpstr>
      <vt:lpstr>Casos de uso</vt:lpstr>
      <vt:lpstr>Herramientas en C++</vt:lpstr>
      <vt:lpstr>Comunicación entre Servicios</vt:lpstr>
      <vt:lpstr>Serialización de datos</vt:lpstr>
      <vt:lpstr>Cuando elegir C++</vt:lpstr>
      <vt:lpstr>Comparativa con otros lenguajes</vt:lpstr>
      <vt:lpstr>C++, Java, Go, Python</vt:lpstr>
      <vt:lpstr>C++, Java, Go, Python</vt:lpstr>
      <vt:lpstr>C++, Java, Go, Python</vt:lpstr>
      <vt:lpstr>C++, Java, Go, Python</vt:lpstr>
      <vt:lpstr>Comparativa</vt:lpstr>
      <vt:lpstr>Conceptos básicos de arquitectura web y APIs</vt:lpstr>
      <vt:lpstr>Presentación de PowerPoint</vt:lpstr>
      <vt:lpstr>Arquitectura de microservicios</vt:lpstr>
      <vt:lpstr>Ventajas</vt:lpstr>
      <vt:lpstr>Diferencias REST / SOAP</vt:lpstr>
      <vt:lpstr>Introducción</vt:lpstr>
      <vt:lpstr>Características</vt:lpstr>
      <vt:lpstr>Recursos</vt:lpstr>
      <vt:lpstr>Algunos formatos soportados</vt:lpstr>
      <vt:lpstr>URI</vt:lpstr>
      <vt:lpstr>Formato de las peticiones</vt:lpstr>
      <vt:lpstr>Verbos REST</vt:lpstr>
      <vt:lpstr>REST vs SOAP</vt:lpstr>
      <vt:lpstr>¿Dónde es útil REST?</vt:lpstr>
      <vt:lpstr>¿Dónde es útil SOAP?</vt:lpstr>
      <vt:lpstr>Protocolos HTTP, HTTPs y WebSockets</vt:lpstr>
      <vt:lpstr>HTTP</vt:lpstr>
      <vt:lpstr>HTTPs</vt:lpstr>
      <vt:lpstr>WebSockets</vt:lpstr>
      <vt:lpstr>WebSockets</vt:lpstr>
      <vt:lpstr>Comparativa</vt:lpstr>
      <vt:lpstr>JSON / XML</vt:lpstr>
      <vt:lpstr>Parsear datos en Json</vt:lpstr>
      <vt:lpstr>Ejemplo</vt:lpstr>
      <vt:lpstr>Ejemplo 2</vt:lpstr>
      <vt:lpstr>Vector / Grabar a fichero</vt:lpstr>
      <vt:lpstr>Objetos a Json</vt:lpstr>
      <vt:lpstr>De JSON a Objeto</vt:lpstr>
      <vt:lpstr>Parsear datos en XML</vt:lpstr>
      <vt:lpstr>Objetos a XML</vt:lpstr>
      <vt:lpstr>Vector / Grabar a fichero</vt:lpstr>
      <vt:lpstr>De XML a Objeto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47</cp:revision>
  <dcterms:created xsi:type="dcterms:W3CDTF">2025-08-19T15:35:47Z</dcterms:created>
  <dcterms:modified xsi:type="dcterms:W3CDTF">2025-09-08T08:43:35Z</dcterms:modified>
</cp:coreProperties>
</file>