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95" r:id="rId3"/>
    <p:sldId id="258" r:id="rId4"/>
    <p:sldId id="297" r:id="rId5"/>
    <p:sldId id="296" r:id="rId6"/>
    <p:sldId id="298" r:id="rId7"/>
    <p:sldId id="289" r:id="rId8"/>
    <p:sldId id="288" r:id="rId9"/>
    <p:sldId id="259" r:id="rId10"/>
    <p:sldId id="299" r:id="rId11"/>
    <p:sldId id="300" r:id="rId12"/>
    <p:sldId id="301" r:id="rId13"/>
    <p:sldId id="304" r:id="rId14"/>
    <p:sldId id="305" r:id="rId15"/>
    <p:sldId id="306" r:id="rId16"/>
    <p:sldId id="260" r:id="rId17"/>
    <p:sldId id="302" r:id="rId18"/>
    <p:sldId id="303" r:id="rId19"/>
    <p:sldId id="262" r:id="rId20"/>
    <p:sldId id="307" r:id="rId21"/>
    <p:sldId id="308" r:id="rId22"/>
    <p:sldId id="309" r:id="rId23"/>
    <p:sldId id="310" r:id="rId24"/>
    <p:sldId id="311" r:id="rId25"/>
    <p:sldId id="312" r:id="rId2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9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66C47-6A24-4823-B183-046C75457BB2}" type="datetimeFigureOut">
              <a:rPr lang="es-ES" smtClean="0"/>
              <a:t>08/09/2025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827E1-4E24-4055-B66F-55C320D3D9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4359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5CD09A-7DE1-4BB2-34D7-17085977A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F6C3CF-0671-D014-D4CA-9D65F69EB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E752E4-FACF-DC8E-ADB6-71EAB005D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FA5E-B104-454C-BB21-F274BFDB6267}" type="datetime1">
              <a:rPr lang="es-ES" smtClean="0"/>
              <a:t>08/09/2025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233940-F86E-1396-8EF6-29F061D49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5E0AFF-91C8-D0B3-1AD5-F4558ABB8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2349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FD84BB-0CCD-82E6-58A8-3C716CD6B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ACAC69F-234E-9CB9-1E97-64C236769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3FF451-501A-3E8D-4A6E-3E74C93A6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5BB9-80F6-439D-A90E-D2CAD1E3DAC6}" type="datetime1">
              <a:rPr lang="es-ES" smtClean="0"/>
              <a:t>08/09/2025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804E58-846C-FB9B-5B89-82809617B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A1F31F-DE6A-2E46-D747-64BED4F12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1841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C7C027B-6739-B008-8BB2-7997AC2D4B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A60984E-83B0-9864-9A86-BCF833346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6A53CB-A766-B38D-6E26-7A1B416E0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63F3-AA1E-49C2-80AA-162415E34238}" type="datetime1">
              <a:rPr lang="es-ES" smtClean="0"/>
              <a:t>08/09/2025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D72986-1A2E-EBFA-EE6A-2643C84F5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21214F-D3F8-6DFD-7FA7-AA7F2A238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072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97D8B6-C1A6-AC72-61F5-2EE954147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213003-38DD-A372-C5BD-35D78C5B9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4D2A33-7CD0-A3BB-980B-93AD8A131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5B0E-02F4-401D-909F-0CB3778FF0E8}" type="datetime1">
              <a:rPr lang="es-ES" smtClean="0"/>
              <a:t>08/09/2025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051A08-E499-B21C-C192-44B57450C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8DDD1C-B966-B819-C7A2-92B5E5C39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787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67A1B7-C97E-53B7-3BA8-34F24E776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57C0DB-9155-4589-4D55-6DA8B260C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3FC711-6E37-382D-0873-94AD48501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E169B-1046-4B9A-A4FD-D65278F1AFF9}" type="datetime1">
              <a:rPr lang="es-ES" smtClean="0"/>
              <a:t>08/09/2025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28C495-EE41-4673-D298-D8E1C2912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AEB34C-22BD-A9B7-A24C-4D1D3FE41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996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2A82FF-20EB-B384-A23F-580E703F5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376FB7-D394-7642-4D8E-C0436B808D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CFD3382-57E2-381A-4774-7E74C4E6B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B33F39-D28B-25EB-CBD0-76E77DFAB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8EE2-0ABC-4E03-9EAC-BA2ECDE3532D}" type="datetime1">
              <a:rPr lang="es-ES" smtClean="0"/>
              <a:t>08/09/2025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069E3D-E0AE-D942-642D-7761FB362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932BEF-2372-5E6A-578F-352238768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451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23CDEA-72F8-8BC0-07A5-0C7458AE7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B0B93A-4D71-1E28-4730-EFCA7BA3A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3673000-3046-FC52-0A9C-B602C5E48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489EC37-7A2A-7C93-85D0-7BFDE44820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5D58F74-37EA-A21B-8801-2547AEB268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41F72DD-9F6E-2FEF-33B3-4EFE1C69E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25880-276C-4427-8429-14FF71FAC537}" type="datetime1">
              <a:rPr lang="es-ES" smtClean="0"/>
              <a:t>08/09/2025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BDE2410-11F5-8568-735E-DD5A2D14F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05A19DA-5640-75D5-4B68-6B7FB1100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601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411386-A995-251E-4441-31CFFB20C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0E8F9D4-57C4-B084-D6FD-7ACA1B9B9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5D3E6-FB57-40A2-B22C-06EEBC26C023}" type="datetime1">
              <a:rPr lang="es-ES" smtClean="0"/>
              <a:t>08/09/2025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C87832D-7DA6-816D-5D38-DFBF6A394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D826350-695F-9E88-4E56-7DBCA8F27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913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9DC08EB-56E0-5701-7B09-18CDDCC45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3D6C-7E5C-4C8E-8598-6BAA43C0A89C}" type="datetime1">
              <a:rPr lang="es-ES" smtClean="0"/>
              <a:t>08/09/2025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40FAD97-39F8-2BF0-C478-F5BCE9F81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AA36A2B-561A-26C1-4245-6CEB21E8C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7917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EC6FAA-442D-FDAF-FB6C-3011A15F0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0CE899-84C3-5093-72AB-7F52E4A11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FF535CF-CB6E-14A0-3810-CE1BF7DDA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232ACE-B160-9638-C142-9E327F143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B8AB-18D1-4D88-9D9A-C64CAA4AD3DB}" type="datetime1">
              <a:rPr lang="es-ES" smtClean="0"/>
              <a:t>08/09/2025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0C0C73-0B10-6A29-827A-D5878F4A8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22BE66-5B96-FEA1-31E2-D79935701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9134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646670-0BD9-E403-DC09-AF9865661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1D90B0D-293E-FF03-B46D-6B74FF0024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BC6C531-99C5-08F2-4C99-8F3076882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31ED4C-B6F0-8FC4-8F9C-B0B8C8A5C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56EED-565D-4264-847A-2C920439E924}" type="datetime1">
              <a:rPr lang="es-ES" smtClean="0"/>
              <a:t>08/09/2025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A07BA1-3965-80EF-A957-6A71BB73C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2F35D5-692E-30E8-76A8-DC52D80DE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027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8746396-C72A-1EAE-AF9E-3F242DFF5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EFA266-6DBA-EBCD-2213-4B15EEFFE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26C3D0-0BB9-09E0-7376-6A03796217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DBDF66-C1DB-4761-BCF6-13C741CA8E72}" type="datetime1">
              <a:rPr lang="es-ES" smtClean="0"/>
              <a:t>08/09/2025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043B69-0988-C8CA-EE1A-F85D95408B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2B314E-F59D-8612-A99F-4E0ABF0CC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1ACEE4-8B3E-4875-98A0-9A2521022E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7694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887AE0-573D-E20D-345F-72490A9EC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04632"/>
            <a:ext cx="9144000" cy="2387600"/>
          </a:xfrm>
        </p:spPr>
        <p:txBody>
          <a:bodyPr/>
          <a:lstStyle/>
          <a:p>
            <a:r>
              <a:rPr lang="es-ES" b="1" dirty="0"/>
              <a:t>Introducción a los servicios web en C++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B57379-6C04-EEFD-70E7-78CF9D468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1914"/>
            <a:ext cx="9144000" cy="1655762"/>
          </a:xfrm>
        </p:spPr>
        <p:txBody>
          <a:bodyPr/>
          <a:lstStyle/>
          <a:p>
            <a:r>
              <a:rPr lang="es-ES" dirty="0"/>
              <a:t>Antonio Espín Herranz</a:t>
            </a:r>
          </a:p>
        </p:txBody>
      </p:sp>
    </p:spTree>
    <p:extLst>
      <p:ext uri="{BB962C8B-B14F-4D97-AF65-F5344CB8AC3E}">
        <p14:creationId xmlns:p14="http://schemas.microsoft.com/office/powerpoint/2010/main" val="3777926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138B3-57B2-80FB-2DBA-40AF19A50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Fundamentos de Microservicios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44B96F-5B51-C614-2E82-BA01A53F3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microservicios son una arquitectura de software que divide una aplicación en </a:t>
            </a:r>
            <a:r>
              <a:rPr lang="es-ES" b="1" dirty="0"/>
              <a:t>módulos independientes</a:t>
            </a:r>
            <a:r>
              <a:rPr lang="es-ES" dirty="0"/>
              <a:t>, cada uno con una funcionalidad específica, que se comunican entre sí mediante </a:t>
            </a:r>
            <a:r>
              <a:rPr lang="es-ES" dirty="0" err="1"/>
              <a:t>APIs</a:t>
            </a:r>
            <a:r>
              <a:rPr lang="es-ES" dirty="0"/>
              <a:t>. Esto permite:</a:t>
            </a:r>
          </a:p>
          <a:p>
            <a:pPr lvl="1"/>
            <a:r>
              <a:rPr lang="es-ES" b="1" dirty="0"/>
              <a:t>Desarrollo paralelo</a:t>
            </a:r>
            <a:r>
              <a:rPr lang="es-ES" dirty="0"/>
              <a:t> por equipos distintos.</a:t>
            </a:r>
          </a:p>
          <a:p>
            <a:pPr lvl="1"/>
            <a:r>
              <a:rPr lang="es-ES" b="1" dirty="0"/>
              <a:t>Despliegue independiente</a:t>
            </a:r>
            <a:r>
              <a:rPr lang="es-ES" dirty="0"/>
              <a:t> de cada servicio.</a:t>
            </a:r>
          </a:p>
          <a:p>
            <a:pPr lvl="1"/>
            <a:r>
              <a:rPr lang="es-ES" b="1" dirty="0"/>
              <a:t>Escalabilidad granular</a:t>
            </a:r>
            <a:r>
              <a:rPr lang="es-ES" dirty="0"/>
              <a:t>.</a:t>
            </a:r>
          </a:p>
          <a:p>
            <a:pPr lvl="1"/>
            <a:r>
              <a:rPr lang="es-ES" b="1" dirty="0"/>
              <a:t>Resiliencia</a:t>
            </a:r>
            <a:r>
              <a:rPr lang="es-ES" dirty="0"/>
              <a:t> ante fallos parciales.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DA08E0D-7D02-EF73-176C-978202132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5931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01D8DD-A69B-7DEE-3D2A-4B0BD87FB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Desafíos al usar C++ en Microservicios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8BD78E-F776-1FAD-44C6-9DCE93706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C++ ofrece rendimiento y control excepcionales, trabajar con ellos en una arquitectura distribuida presenta retos únicos:</a:t>
            </a:r>
          </a:p>
          <a:p>
            <a:pPr lvl="1"/>
            <a:r>
              <a:rPr lang="es-ES" sz="2800" dirty="0"/>
              <a:t>Concurrencia y sincronización</a:t>
            </a:r>
          </a:p>
          <a:p>
            <a:pPr lvl="1"/>
            <a:r>
              <a:rPr lang="es-ES" sz="2800" dirty="0"/>
              <a:t>Comunicación entre servicios</a:t>
            </a:r>
          </a:p>
          <a:p>
            <a:pPr lvl="1"/>
            <a:r>
              <a:rPr lang="es-ES" sz="2800" dirty="0"/>
              <a:t>Serialización de datos</a:t>
            </a:r>
          </a:p>
          <a:p>
            <a:pPr lvl="1"/>
            <a:r>
              <a:rPr lang="es-ES" sz="2800" dirty="0" err="1"/>
              <a:t>Testing</a:t>
            </a:r>
            <a:r>
              <a:rPr lang="es-ES" sz="2800" dirty="0"/>
              <a:t> y mantenimiento</a:t>
            </a:r>
          </a:p>
          <a:p>
            <a:pPr lvl="1"/>
            <a:r>
              <a:rPr lang="es-ES" sz="2800" dirty="0"/>
              <a:t>Despliegue y contenedores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39F8FA6-2B21-B98F-F134-7CED98704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0720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6602A-C740-A3EE-DA32-5FAACE95F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Concurrencia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835561-1811-A6CB-275C-8863F050E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C++ no tiene un modelo de concurrencia tan seguro como otros lenguajes modernos.</a:t>
            </a:r>
          </a:p>
          <a:p>
            <a:endParaRPr lang="es-ES" dirty="0"/>
          </a:p>
          <a:p>
            <a:r>
              <a:rPr lang="es-ES" dirty="0"/>
              <a:t>Requiere gestión manual de hilos, </a:t>
            </a:r>
            <a:r>
              <a:rPr lang="es-ES" dirty="0" err="1"/>
              <a:t>mutexes</a:t>
            </a:r>
            <a:r>
              <a:rPr lang="es-ES" dirty="0"/>
              <a:t> y semáforos, lo que puede provocar condiciones de carrera si no se maneja bien.</a:t>
            </a:r>
          </a:p>
          <a:p>
            <a:endParaRPr lang="es-ES" dirty="0"/>
          </a:p>
          <a:p>
            <a:r>
              <a:rPr lang="es-ES" dirty="0"/>
              <a:t>La librería </a:t>
            </a:r>
            <a:r>
              <a:rPr lang="es-ES" dirty="0" err="1"/>
              <a:t>Boost</a:t>
            </a:r>
            <a:r>
              <a:rPr lang="es-ES" dirty="0"/>
              <a:t> nos proporciona </a:t>
            </a:r>
            <a:r>
              <a:rPr lang="es-ES" dirty="0" err="1"/>
              <a:t>APIs</a:t>
            </a:r>
            <a:r>
              <a:rPr lang="es-ES" dirty="0"/>
              <a:t> enfocadas a la concurrencia.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B5D483C-130D-271B-0A38-348892450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9116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502A02-F4C7-3C5A-965E-F16293554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Testing</a:t>
            </a:r>
            <a:r>
              <a:rPr lang="es-ES" dirty="0"/>
              <a:t> y mantenimiento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671044-0BFD-E8DB-797C-C09952F0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Las pruebas unitarias y de integración son más complejas.</a:t>
            </a:r>
          </a:p>
          <a:p>
            <a:endParaRPr lang="es-ES" dirty="0"/>
          </a:p>
          <a:p>
            <a:r>
              <a:rPr lang="es-ES" dirty="0"/>
              <a:t>Herramientas como Google Test ayudan, pero no son tan integradas como en otros ecosistemas.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5A919CD-32FA-1F6D-8470-3C4CD3D8A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836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D2207D-148E-D45A-793D-BE8472CA8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Despliegue y Contenedores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76BEF7-1BF1-84B7-3162-BD1EF1732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Posibilidad de utilización de contenedores en Docker:</a:t>
            </a:r>
          </a:p>
          <a:p>
            <a:pPr lvl="1"/>
            <a:r>
              <a:rPr lang="es-ES" dirty="0"/>
              <a:t>Creación de imágenes, contenedores, redes y volúmenes</a:t>
            </a:r>
          </a:p>
          <a:p>
            <a:pPr lvl="1"/>
            <a:endParaRPr lang="es-ES" dirty="0"/>
          </a:p>
          <a:p>
            <a:r>
              <a:rPr lang="es-ES" dirty="0" err="1"/>
              <a:t>Kubernetes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Escalado y replicación de los contenedores.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D553F8-8AEB-8F88-0195-710BD47B4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5713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91A9F-34AA-5340-8869-0F13F3DAD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4029"/>
          </a:xfrm>
        </p:spPr>
        <p:txBody>
          <a:bodyPr>
            <a:normAutofit fontScale="90000"/>
          </a:bodyPr>
          <a:lstStyle/>
          <a:p>
            <a:r>
              <a:rPr lang="es-ES" dirty="0"/>
              <a:t>Casos de uso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03BF2B-D40C-F74D-2D71-87195C377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394" y="1309036"/>
            <a:ext cx="10670406" cy="4867927"/>
          </a:xfrm>
        </p:spPr>
        <p:txBody>
          <a:bodyPr>
            <a:normAutofit fontScale="92500"/>
          </a:bodyPr>
          <a:lstStyle/>
          <a:p>
            <a:r>
              <a:rPr lang="es-ES" b="1" dirty="0"/>
              <a:t>Sistemas embebidos</a:t>
            </a:r>
          </a:p>
          <a:p>
            <a:pPr lvl="1"/>
            <a:r>
              <a:rPr lang="es-ES" b="1" dirty="0"/>
              <a:t>Microservicios en el borde (</a:t>
            </a:r>
            <a:r>
              <a:rPr lang="es-ES" b="1" dirty="0" err="1"/>
              <a:t>edge</a:t>
            </a:r>
            <a:r>
              <a:rPr lang="es-ES" b="1" dirty="0"/>
              <a:t> </a:t>
            </a:r>
            <a:r>
              <a:rPr lang="es-ES" b="1" dirty="0" err="1"/>
              <a:t>computing</a:t>
            </a:r>
            <a:r>
              <a:rPr lang="es-ES" b="1" dirty="0"/>
              <a:t>)</a:t>
            </a:r>
            <a:r>
              <a:rPr lang="es-ES" dirty="0"/>
              <a:t>: sensores, controladores, </a:t>
            </a:r>
            <a:r>
              <a:rPr lang="es-ES" dirty="0" err="1"/>
              <a:t>IoT</a:t>
            </a:r>
            <a:r>
              <a:rPr lang="es-ES" dirty="0"/>
              <a:t>.</a:t>
            </a:r>
          </a:p>
          <a:p>
            <a:pPr lvl="2"/>
            <a:r>
              <a:rPr lang="es-ES" dirty="0"/>
              <a:t>Ejemplo: un sistema de control de tráfico donde cada microservicio gestiona un semáforo.</a:t>
            </a:r>
          </a:p>
          <a:p>
            <a:pPr lvl="2"/>
            <a:endParaRPr lang="es-ES" dirty="0"/>
          </a:p>
          <a:p>
            <a:r>
              <a:rPr lang="es-ES" b="1" dirty="0"/>
              <a:t>Sistemas de alto rendimiento</a:t>
            </a:r>
          </a:p>
          <a:p>
            <a:pPr lvl="1"/>
            <a:r>
              <a:rPr lang="es-ES" b="1" dirty="0"/>
              <a:t>Trading financiero</a:t>
            </a:r>
            <a:r>
              <a:rPr lang="es-ES" dirty="0"/>
              <a:t>, </a:t>
            </a:r>
            <a:r>
              <a:rPr lang="es-ES" b="1" dirty="0"/>
              <a:t>simulación científica</a:t>
            </a:r>
            <a:r>
              <a:rPr lang="es-ES" dirty="0"/>
              <a:t>, </a:t>
            </a:r>
            <a:r>
              <a:rPr lang="es-ES" b="1" dirty="0"/>
              <a:t>renderizado gráfico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Ejemplo: un microservicio que calcula precios de derivados financieros en tiempo real.</a:t>
            </a:r>
          </a:p>
          <a:p>
            <a:pPr lvl="1"/>
            <a:endParaRPr lang="es-ES" dirty="0"/>
          </a:p>
          <a:p>
            <a:r>
              <a:rPr lang="es-ES" b="1" dirty="0"/>
              <a:t>Telecomunicaciones</a:t>
            </a:r>
          </a:p>
          <a:p>
            <a:pPr lvl="1"/>
            <a:r>
              <a:rPr lang="es-ES" b="1" dirty="0"/>
              <a:t>Procesamiento de paquetes</a:t>
            </a:r>
            <a:r>
              <a:rPr lang="es-ES" dirty="0"/>
              <a:t>, </a:t>
            </a:r>
            <a:r>
              <a:rPr lang="es-ES" b="1" dirty="0"/>
              <a:t>gestión de redes</a:t>
            </a:r>
            <a:r>
              <a:rPr lang="es-ES" dirty="0"/>
              <a:t>, </a:t>
            </a:r>
            <a:r>
              <a:rPr lang="es-ES" b="1" dirty="0"/>
              <a:t>protocolos de señalización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Ejemplo: microservicios que manejan la señalización SIP en una red VoIP.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AEAA487-16FD-155E-C865-2F519954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117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EC47E7-D13F-3F66-0CFD-9F114440E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 en C++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788DFD-1DDA-A77B-3027-E4D51D0DF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CppREST</a:t>
            </a:r>
            <a:r>
              <a:rPr lang="es-ES" dirty="0"/>
              <a:t> SDK (Casablanca)	</a:t>
            </a:r>
          </a:p>
          <a:p>
            <a:pPr lvl="1"/>
            <a:r>
              <a:rPr lang="es-ES" dirty="0"/>
              <a:t>Biblioteca moderna para crear clientes y servicios REST</a:t>
            </a:r>
          </a:p>
          <a:p>
            <a:endParaRPr lang="es-ES" dirty="0"/>
          </a:p>
          <a:p>
            <a:r>
              <a:rPr lang="es-ES" dirty="0" err="1"/>
              <a:t>Boost.Beast</a:t>
            </a:r>
            <a:r>
              <a:rPr lang="es-ES" dirty="0"/>
              <a:t> / </a:t>
            </a:r>
            <a:r>
              <a:rPr lang="es-ES" dirty="0" err="1"/>
              <a:t>Boost.Asio</a:t>
            </a:r>
            <a:r>
              <a:rPr lang="es-ES" dirty="0"/>
              <a:t>: Manejar HTTP y TCP</a:t>
            </a:r>
          </a:p>
          <a:p>
            <a:endParaRPr lang="es-ES" dirty="0"/>
          </a:p>
          <a:p>
            <a:r>
              <a:rPr lang="es-ES" dirty="0" err="1"/>
              <a:t>gSOAP</a:t>
            </a:r>
            <a:r>
              <a:rPr lang="es-ES" dirty="0"/>
              <a:t>: Servicios Web SOAP en C++</a:t>
            </a:r>
          </a:p>
          <a:p>
            <a:endParaRPr lang="es-ES" dirty="0"/>
          </a:p>
          <a:p>
            <a:r>
              <a:rPr lang="es-ES" dirty="0" err="1"/>
              <a:t>XmlLite</a:t>
            </a:r>
            <a:r>
              <a:rPr lang="es-ES" dirty="0"/>
              <a:t>: Analizador XML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B2FCEF1-8F19-7E25-9B3F-8FBE35296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8340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B747F9-2F5D-0AF5-702C-120ECDF53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Comunicación entre Servicios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C462B2-3070-6CE5-1AA0-D1910F229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deben utilizar librerías específicas como </a:t>
            </a:r>
            <a:r>
              <a:rPr lang="es-ES" dirty="0" err="1"/>
              <a:t>gRPC</a:t>
            </a:r>
            <a:r>
              <a:rPr lang="es-ES" dirty="0"/>
              <a:t>.</a:t>
            </a:r>
          </a:p>
          <a:p>
            <a:r>
              <a:rPr lang="es-ES" dirty="0"/>
              <a:t>La librería </a:t>
            </a:r>
            <a:r>
              <a:rPr lang="es-ES" dirty="0" err="1"/>
              <a:t>Boost.Asio</a:t>
            </a:r>
            <a:r>
              <a:rPr lang="es-ES" dirty="0"/>
              <a:t>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0BAA493-E386-E2C9-52AD-A9B379063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1634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59141B-FF03-A128-8B41-6D41C34D8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Serialización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4429DC-7C88-3550-6FED-1752F140E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No existe una solución estándar como </a:t>
            </a:r>
            <a:r>
              <a:rPr lang="es-ES" dirty="0" err="1"/>
              <a:t>JSON.stringify</a:t>
            </a:r>
            <a:r>
              <a:rPr lang="es-ES" dirty="0"/>
              <a:t> en JavaScript.</a:t>
            </a:r>
          </a:p>
          <a:p>
            <a:endParaRPr lang="es-ES" dirty="0"/>
          </a:p>
          <a:p>
            <a:r>
              <a:rPr lang="es-ES" dirty="0"/>
              <a:t>Se puede realizar mediante librerías externas como son: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b="1" dirty="0" err="1"/>
              <a:t>nlohmann-json</a:t>
            </a:r>
            <a:endParaRPr lang="es-ES" b="1" dirty="0"/>
          </a:p>
          <a:p>
            <a:pPr marL="0" indent="0">
              <a:buNone/>
            </a:pPr>
            <a:endParaRPr lang="es-ES" b="1" dirty="0"/>
          </a:p>
          <a:p>
            <a:r>
              <a:rPr lang="es-ES" dirty="0"/>
              <a:t>Instalable con el gestor de paquetes </a:t>
            </a:r>
            <a:r>
              <a:rPr lang="es-ES" dirty="0" err="1"/>
              <a:t>vcpkg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075A95B-8066-69CA-46D5-04625DAEC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0033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F8E688-5EC5-6B98-C184-E989FBA45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Cuando elegir C++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7B0052-9E1D-1BC5-202C-414EA4DA5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Máximo rendimiento</a:t>
            </a:r>
          </a:p>
          <a:p>
            <a:pPr lvl="1"/>
            <a:r>
              <a:rPr lang="es-ES" dirty="0"/>
              <a:t>Video juegos multijugador</a:t>
            </a:r>
          </a:p>
          <a:p>
            <a:pPr lvl="1"/>
            <a:r>
              <a:rPr lang="es-ES" dirty="0"/>
              <a:t>Comercio financiero</a:t>
            </a:r>
          </a:p>
          <a:p>
            <a:pPr lvl="1"/>
            <a:endParaRPr lang="es-ES" dirty="0"/>
          </a:p>
          <a:p>
            <a:r>
              <a:rPr lang="es-ES" dirty="0"/>
              <a:t>Integración con sistemas </a:t>
            </a:r>
            <a:r>
              <a:rPr lang="es-ES" dirty="0" err="1"/>
              <a:t>Legacy</a:t>
            </a:r>
            <a:r>
              <a:rPr lang="es-ES" dirty="0"/>
              <a:t> (sistemas heredados), siguen dentro de la organización a pesar de estar obsoletas.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Características de un sistema </a:t>
            </a:r>
            <a:r>
              <a:rPr lang="es-ES" dirty="0" err="1"/>
              <a:t>Legacy</a:t>
            </a:r>
            <a:r>
              <a:rPr lang="es-ES" dirty="0"/>
              <a:t>:</a:t>
            </a:r>
          </a:p>
          <a:p>
            <a:pPr lvl="2"/>
            <a:r>
              <a:rPr lang="es-ES" dirty="0"/>
              <a:t>Tecnología obsoleta</a:t>
            </a:r>
          </a:p>
          <a:p>
            <a:pPr lvl="2"/>
            <a:r>
              <a:rPr lang="es-ES" dirty="0"/>
              <a:t>Difícil de modificar</a:t>
            </a:r>
          </a:p>
          <a:p>
            <a:pPr lvl="2"/>
            <a:r>
              <a:rPr lang="es-ES" dirty="0"/>
              <a:t>Poca documentación</a:t>
            </a:r>
          </a:p>
          <a:p>
            <a:pPr lvl="2"/>
            <a:r>
              <a:rPr lang="es-ES" dirty="0"/>
              <a:t>Dependencia crítica: no se pueden retirar</a:t>
            </a:r>
          </a:p>
          <a:p>
            <a:pPr lvl="3"/>
            <a:r>
              <a:rPr lang="es-ES" dirty="0"/>
              <a:t>Por ejemplo, COBOL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7F88B3F-5C7A-E776-4B8F-BF5D673B4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7957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88DE50-B3CA-0C92-A73A-02E38360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8CF66D-A949-AF6C-EB11-FE9F41F1C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Fundamentos de microservicios</a:t>
            </a:r>
          </a:p>
          <a:p>
            <a:pPr lvl="1"/>
            <a:r>
              <a:rPr lang="es-ES" dirty="0"/>
              <a:t>Ventajas frente a arquitecturas monolíticas</a:t>
            </a:r>
          </a:p>
          <a:p>
            <a:pPr lvl="1"/>
            <a:r>
              <a:rPr lang="es-ES" dirty="0"/>
              <a:t>Desafíos específicos al trabajar con lenguajes de bajo nivel como C/C++. </a:t>
            </a:r>
          </a:p>
          <a:p>
            <a:pPr lvl="1"/>
            <a:r>
              <a:rPr lang="es-ES" dirty="0"/>
              <a:t>Casos de uso en sistemas embebidos, sistemas de alto rendimiento, y telecomunicaciones. </a:t>
            </a:r>
          </a:p>
          <a:p>
            <a:endParaRPr lang="es-ES" dirty="0"/>
          </a:p>
          <a:p>
            <a:r>
              <a:rPr lang="es-ES" dirty="0"/>
              <a:t>Comparación con otros lenguajes de programación en arquitecturas de microservicios: </a:t>
            </a:r>
          </a:p>
          <a:p>
            <a:pPr lvl="1"/>
            <a:r>
              <a:rPr lang="es-ES" dirty="0"/>
              <a:t>Cuando elegir C/C++ frente a lenguajes como Java, Python o </a:t>
            </a:r>
            <a:r>
              <a:rPr lang="es-ES" dirty="0" err="1"/>
              <a:t>Go</a:t>
            </a:r>
            <a:r>
              <a:rPr lang="es-ES" dirty="0"/>
              <a:t>. </a:t>
            </a:r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D10AE35-756F-E2CA-3B3D-A45C238AF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9825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E8D6CA-6FE7-9130-9FF3-204802F09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64778"/>
          </a:xfrm>
        </p:spPr>
        <p:txBody>
          <a:bodyPr>
            <a:normAutofit fontScale="90000"/>
          </a:bodyPr>
          <a:lstStyle/>
          <a:p>
            <a:r>
              <a:rPr lang="es-ES" dirty="0"/>
              <a:t>Comparativa con otros lenguajes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27EB454-8560-43F4-CDBD-7BBB5588E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20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BE48424-18E0-8CDA-47E8-B2DDAF9ED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884571"/>
            <a:ext cx="6734175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367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FDC62-83CD-1396-E1A8-59347E976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C++, Java, </a:t>
            </a:r>
            <a:r>
              <a:rPr lang="es-ES" dirty="0" err="1"/>
              <a:t>Go</a:t>
            </a:r>
            <a:r>
              <a:rPr lang="es-ES" dirty="0"/>
              <a:t>, Python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D8D799-C06D-5DBA-0D1A-3A0041226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C++</a:t>
            </a:r>
          </a:p>
          <a:p>
            <a:pPr lvl="1"/>
            <a:r>
              <a:rPr lang="es-ES" dirty="0"/>
              <a:t>Necesitas </a:t>
            </a:r>
            <a:r>
              <a:rPr lang="es-ES" b="1" dirty="0"/>
              <a:t>máximo rendimiento</a:t>
            </a:r>
            <a:r>
              <a:rPr lang="es-ES" dirty="0"/>
              <a:t> y control del hardware.</a:t>
            </a:r>
          </a:p>
          <a:p>
            <a:pPr lvl="1"/>
            <a:r>
              <a:rPr lang="es-ES" dirty="0"/>
              <a:t>Trabajas en </a:t>
            </a:r>
            <a:r>
              <a:rPr lang="es-ES" b="1" dirty="0"/>
              <a:t>sistemas embebidos</a:t>
            </a:r>
            <a:r>
              <a:rPr lang="es-ES" dirty="0"/>
              <a:t>, </a:t>
            </a:r>
            <a:r>
              <a:rPr lang="es-ES" b="1" dirty="0"/>
              <a:t>telecomunicaciones</a:t>
            </a:r>
            <a:r>
              <a:rPr lang="es-ES" dirty="0"/>
              <a:t>, </a:t>
            </a:r>
            <a:r>
              <a:rPr lang="es-ES" b="1" dirty="0"/>
              <a:t>juegos</a:t>
            </a:r>
            <a:r>
              <a:rPr lang="es-ES" dirty="0"/>
              <a:t>, o </a:t>
            </a:r>
            <a:r>
              <a:rPr lang="es-ES" b="1" dirty="0"/>
              <a:t>procesamiento en tiempo real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Tu aplicación requiere </a:t>
            </a:r>
            <a:r>
              <a:rPr lang="es-ES" b="1" dirty="0"/>
              <a:t>uso intensivo de memoria</a:t>
            </a:r>
            <a:r>
              <a:rPr lang="es-ES" dirty="0"/>
              <a:t>, CPU o GPU.</a:t>
            </a:r>
          </a:p>
          <a:p>
            <a:endParaRPr lang="es-ES" b="1" dirty="0"/>
          </a:p>
          <a:p>
            <a:r>
              <a:rPr lang="es-ES" b="1" dirty="0"/>
              <a:t>Evítalo si:</a:t>
            </a:r>
            <a:endParaRPr lang="es-ES" dirty="0"/>
          </a:p>
          <a:p>
            <a:pPr lvl="1"/>
            <a:r>
              <a:rPr lang="es-ES" dirty="0"/>
              <a:t>Buscas rapidez en el desarrollo o facilidad de mantenimiento.</a:t>
            </a:r>
          </a:p>
          <a:p>
            <a:pPr lvl="1"/>
            <a:r>
              <a:rPr lang="es-ES" dirty="0"/>
              <a:t>No tienes experiencia en gestión manual de recursos.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6D898BE-6662-272C-4E79-B42C46599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331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D2F53F-4BF1-1403-22E9-80F737DEF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C++, Java, </a:t>
            </a:r>
            <a:r>
              <a:rPr lang="es-ES" dirty="0" err="1"/>
              <a:t>Go</a:t>
            </a:r>
            <a:r>
              <a:rPr lang="es-ES" dirty="0"/>
              <a:t>, Python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FD077F-7815-883A-DE36-A988C853F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Java</a:t>
            </a:r>
          </a:p>
          <a:p>
            <a:pPr lvl="1"/>
            <a:r>
              <a:rPr lang="es-ES" dirty="0"/>
              <a:t>Quieres construir </a:t>
            </a:r>
            <a:r>
              <a:rPr lang="es-ES" b="1" dirty="0"/>
              <a:t>aplicaciones empresariales</a:t>
            </a:r>
            <a:r>
              <a:rPr lang="es-ES" dirty="0"/>
              <a:t>, </a:t>
            </a:r>
            <a:r>
              <a:rPr lang="es-ES" b="1" dirty="0" err="1"/>
              <a:t>backend</a:t>
            </a:r>
            <a:r>
              <a:rPr lang="es-ES" b="1" dirty="0"/>
              <a:t> robusto</a:t>
            </a:r>
            <a:r>
              <a:rPr lang="es-ES" dirty="0"/>
              <a:t>, o </a:t>
            </a:r>
            <a:r>
              <a:rPr lang="es-ES" b="1" dirty="0"/>
              <a:t>sistemas distribuidos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Necesitas </a:t>
            </a:r>
            <a:r>
              <a:rPr lang="es-ES" b="1" dirty="0"/>
              <a:t>portabilidad</a:t>
            </a:r>
            <a:r>
              <a:rPr lang="es-ES" dirty="0"/>
              <a:t> y </a:t>
            </a:r>
            <a:r>
              <a:rPr lang="es-ES" b="1" dirty="0"/>
              <a:t>compatibilidad multiplataforma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Buscas un ecosistema maduro con herramientas como </a:t>
            </a:r>
            <a:r>
              <a:rPr lang="es-ES" b="1" dirty="0"/>
              <a:t>Spring </a:t>
            </a:r>
            <a:r>
              <a:rPr lang="es-ES" b="1" dirty="0" err="1"/>
              <a:t>Boot</a:t>
            </a:r>
            <a:r>
              <a:rPr lang="es-ES" dirty="0"/>
              <a:t>, </a:t>
            </a:r>
            <a:r>
              <a:rPr lang="es-ES" b="1" dirty="0"/>
              <a:t>Kafka</a:t>
            </a:r>
            <a:r>
              <a:rPr lang="es-ES" dirty="0"/>
              <a:t>, etc.</a:t>
            </a:r>
          </a:p>
          <a:p>
            <a:endParaRPr lang="es-ES" b="1" dirty="0"/>
          </a:p>
          <a:p>
            <a:r>
              <a:rPr lang="es-ES" b="1" dirty="0"/>
              <a:t>Evítalo si:</a:t>
            </a:r>
            <a:endParaRPr lang="es-ES" dirty="0"/>
          </a:p>
          <a:p>
            <a:pPr lvl="1"/>
            <a:r>
              <a:rPr lang="es-ES" dirty="0"/>
              <a:t>El rendimiento extremo es crítico (aunque Java es bastante rápido).</a:t>
            </a:r>
          </a:p>
          <a:p>
            <a:pPr lvl="1"/>
            <a:r>
              <a:rPr lang="es-ES" dirty="0"/>
              <a:t>Algo más ligero para microservicios simples.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6D2CCAE-C755-0091-4E45-39154E6BE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923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FA604-0DFF-2401-F22B-5A69AD006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C++, Java, </a:t>
            </a:r>
            <a:r>
              <a:rPr lang="es-ES" dirty="0" err="1"/>
              <a:t>Go</a:t>
            </a:r>
            <a:r>
              <a:rPr lang="es-ES" dirty="0"/>
              <a:t>, Python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4464C5-2637-4875-C805-9B7C7C5C6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 err="1"/>
              <a:t>Go</a:t>
            </a:r>
            <a:endParaRPr lang="es-ES" b="1" dirty="0"/>
          </a:p>
          <a:p>
            <a:pPr lvl="1"/>
            <a:r>
              <a:rPr lang="es-ES" dirty="0"/>
              <a:t>Estás desarrollando </a:t>
            </a:r>
            <a:r>
              <a:rPr lang="es-ES" b="1" dirty="0"/>
              <a:t>microservicios</a:t>
            </a:r>
            <a:r>
              <a:rPr lang="es-ES" dirty="0"/>
              <a:t>, </a:t>
            </a:r>
            <a:r>
              <a:rPr lang="es-ES" b="1" dirty="0"/>
              <a:t>infraestructura </a:t>
            </a:r>
            <a:r>
              <a:rPr lang="es-ES" b="1" dirty="0" err="1"/>
              <a:t>cloud</a:t>
            </a:r>
            <a:r>
              <a:rPr lang="es-ES" dirty="0"/>
              <a:t>, o </a:t>
            </a:r>
            <a:r>
              <a:rPr lang="es-ES" b="1" dirty="0"/>
              <a:t>DevOps </a:t>
            </a:r>
            <a:r>
              <a:rPr lang="es-ES" b="1" dirty="0" err="1"/>
              <a:t>tools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Necesitas </a:t>
            </a:r>
            <a:r>
              <a:rPr lang="es-ES" b="1" dirty="0"/>
              <a:t>concurrencia sencilla</a:t>
            </a:r>
            <a:r>
              <a:rPr lang="es-ES" dirty="0"/>
              <a:t> (</a:t>
            </a:r>
            <a:r>
              <a:rPr lang="es-ES" dirty="0" err="1"/>
              <a:t>goroutines</a:t>
            </a:r>
            <a:r>
              <a:rPr lang="es-ES" dirty="0"/>
              <a:t>) y </a:t>
            </a:r>
            <a:r>
              <a:rPr lang="es-ES" b="1" dirty="0"/>
              <a:t>despliegue rápido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Buscas un lenguaje moderno, minimalista y eficiente.</a:t>
            </a:r>
          </a:p>
          <a:p>
            <a:endParaRPr lang="es-ES" b="1" dirty="0"/>
          </a:p>
          <a:p>
            <a:r>
              <a:rPr lang="es-ES" b="1" dirty="0"/>
              <a:t>Evítalo si:</a:t>
            </a:r>
            <a:endParaRPr lang="es-ES" dirty="0"/>
          </a:p>
          <a:p>
            <a:pPr lvl="1"/>
            <a:r>
              <a:rPr lang="es-ES" dirty="0"/>
              <a:t>Necesitas programación orientada a objetos avanzada.</a:t>
            </a:r>
          </a:p>
          <a:p>
            <a:pPr lvl="1"/>
            <a:r>
              <a:rPr lang="es-ES" dirty="0"/>
              <a:t>Equipo está más familiarizado con otros ecosistemas.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86208ED-AA13-FE93-A1B0-7D7D5BF10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2319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08C3D2-768C-B8F3-ADC3-3F678441F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C++, Java, </a:t>
            </a:r>
            <a:r>
              <a:rPr lang="es-ES" dirty="0" err="1"/>
              <a:t>Go</a:t>
            </a:r>
            <a:r>
              <a:rPr lang="es-ES" dirty="0"/>
              <a:t>, Python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5FD3DA-E0AE-4258-4E44-E71787D8A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Python:</a:t>
            </a:r>
            <a:endParaRPr lang="es-ES" dirty="0"/>
          </a:p>
          <a:p>
            <a:pPr lvl="1"/>
            <a:r>
              <a:rPr lang="es-ES" dirty="0"/>
              <a:t>Quieres desarrollar </a:t>
            </a:r>
            <a:r>
              <a:rPr lang="es-ES" b="1" dirty="0"/>
              <a:t>prototipos rápidos</a:t>
            </a:r>
            <a:r>
              <a:rPr lang="es-ES" dirty="0"/>
              <a:t>, </a:t>
            </a:r>
            <a:r>
              <a:rPr lang="es-ES" b="1" dirty="0" err="1"/>
              <a:t>APIs</a:t>
            </a:r>
            <a:r>
              <a:rPr lang="es-ES" b="1" dirty="0"/>
              <a:t> REST</a:t>
            </a:r>
            <a:r>
              <a:rPr lang="es-ES" dirty="0"/>
              <a:t>, o </a:t>
            </a:r>
            <a:r>
              <a:rPr lang="es-ES" b="1" dirty="0"/>
              <a:t>servicios de IA / Machine </a:t>
            </a:r>
            <a:r>
              <a:rPr lang="es-ES" b="1" dirty="0" err="1"/>
              <a:t>Learning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Buscas </a:t>
            </a:r>
            <a:r>
              <a:rPr lang="es-ES" b="1" dirty="0"/>
              <a:t>simplicidad</a:t>
            </a:r>
            <a:r>
              <a:rPr lang="es-ES" dirty="0"/>
              <a:t>, </a:t>
            </a:r>
            <a:r>
              <a:rPr lang="es-ES" b="1" dirty="0"/>
              <a:t>legibilidad</a:t>
            </a:r>
            <a:r>
              <a:rPr lang="es-ES" dirty="0"/>
              <a:t> y una curva de aprendizaje baja.</a:t>
            </a:r>
          </a:p>
          <a:p>
            <a:pPr lvl="1"/>
            <a:r>
              <a:rPr lang="es-ES" dirty="0"/>
              <a:t>Necesitas acceso a librerías como </a:t>
            </a:r>
            <a:r>
              <a:rPr lang="es-ES" b="1" dirty="0" err="1"/>
              <a:t>TensorFlow</a:t>
            </a:r>
            <a:r>
              <a:rPr lang="es-ES" dirty="0"/>
              <a:t>, </a:t>
            </a:r>
            <a:r>
              <a:rPr lang="es-ES" b="1" dirty="0"/>
              <a:t>Pandas</a:t>
            </a:r>
            <a:r>
              <a:rPr lang="es-ES" dirty="0"/>
              <a:t>, </a:t>
            </a:r>
            <a:r>
              <a:rPr lang="es-ES" b="1" dirty="0" err="1"/>
              <a:t>FastAPI</a:t>
            </a:r>
            <a:r>
              <a:rPr lang="es-ES" dirty="0"/>
              <a:t>, etc.</a:t>
            </a:r>
          </a:p>
          <a:p>
            <a:endParaRPr lang="es-ES" b="1" dirty="0"/>
          </a:p>
          <a:p>
            <a:r>
              <a:rPr lang="es-ES" b="1" dirty="0"/>
              <a:t>Evítalo si:</a:t>
            </a:r>
            <a:endParaRPr lang="es-ES" dirty="0"/>
          </a:p>
          <a:p>
            <a:pPr lvl="1"/>
            <a:r>
              <a:rPr lang="es-ES" dirty="0"/>
              <a:t>El rendimiento es crítico (aunque puedes usar extensiones en C/C++ o </a:t>
            </a:r>
            <a:r>
              <a:rPr lang="es-ES" dirty="0" err="1"/>
              <a:t>Rust</a:t>
            </a:r>
            <a:r>
              <a:rPr lang="es-ES" dirty="0"/>
              <a:t>).</a:t>
            </a:r>
          </a:p>
          <a:p>
            <a:pPr lvl="1"/>
            <a:r>
              <a:rPr lang="es-ES" dirty="0"/>
              <a:t>Trabajas en sistemas con recursos limitados o tiempo real.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56D354C-FA03-62C8-A2BB-3BA5A165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3394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0A6FC5-86A9-117D-6F92-2C3B2A89F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Comparativa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8FE1D0-CE4B-ADF7-988B-CA12A7EBC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25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3262F10-6608-D981-8702-2E6FEDA42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151" y="1568816"/>
            <a:ext cx="9799307" cy="464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373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278F2B-E6B1-8822-7E16-3F77E46FC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Los servicios web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3BC34C-9741-90F0-5AA0-314D0DBA7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servicios web permiten que aplicaciones se comuniquen entre sí a través de la web, usando protocolos como HTTP y formatos como XML o JSON. Los más comunes son:</a:t>
            </a:r>
          </a:p>
          <a:p>
            <a:endParaRPr lang="es-ES" dirty="0"/>
          </a:p>
          <a:p>
            <a:r>
              <a:rPr lang="es-ES" b="1" dirty="0" err="1"/>
              <a:t>RESTful</a:t>
            </a:r>
            <a:r>
              <a:rPr lang="es-ES" b="1" dirty="0"/>
              <a:t> </a:t>
            </a:r>
            <a:r>
              <a:rPr lang="es-ES" b="1" dirty="0" err="1"/>
              <a:t>services</a:t>
            </a:r>
            <a:r>
              <a:rPr lang="es-ES" dirty="0"/>
              <a:t>: Basados en HTTP, usan métodos como GET, POST, PUT, DELETE.</a:t>
            </a:r>
          </a:p>
          <a:p>
            <a:endParaRPr lang="es-ES" dirty="0"/>
          </a:p>
          <a:p>
            <a:r>
              <a:rPr lang="es-ES" b="1" dirty="0"/>
              <a:t>SOAP </a:t>
            </a:r>
            <a:r>
              <a:rPr lang="es-ES" b="1" dirty="0" err="1"/>
              <a:t>services</a:t>
            </a:r>
            <a:r>
              <a:rPr lang="es-ES" dirty="0"/>
              <a:t>: Más estructurados, usan XML y requieren WSDL para definir la interfaz.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396B98D-DC57-BBFF-1F2B-2F19F11FF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8708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3F873-E118-2254-00D9-A0850BAF7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 Monolítica vs Microservicios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851694F-65EB-B40D-EBBB-84184D93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4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0C4DBCB-8DEA-8A7F-9103-62D083C1E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015891"/>
            <a:ext cx="10207819" cy="327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964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75DE31-98A0-A980-32F1-1F52DD640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Ventajas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1F88A9-47C4-E129-927A-82ED1C5D4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Monolítica:</a:t>
            </a:r>
            <a:endParaRPr lang="es-ES" dirty="0"/>
          </a:p>
          <a:p>
            <a:pPr lvl="1"/>
            <a:r>
              <a:rPr lang="es-ES" dirty="0"/>
              <a:t>Fácil de desarrollar y probar en etapas iniciales.</a:t>
            </a:r>
          </a:p>
          <a:p>
            <a:pPr lvl="1"/>
            <a:r>
              <a:rPr lang="es-ES" dirty="0"/>
              <a:t>Menor complejidad en la gestión de dependencias.</a:t>
            </a:r>
          </a:p>
          <a:p>
            <a:pPr lvl="1"/>
            <a:r>
              <a:rPr lang="es-ES" dirty="0"/>
              <a:t>Ideal para proyectos pequeños.</a:t>
            </a:r>
          </a:p>
          <a:p>
            <a:endParaRPr lang="es-ES" b="1" dirty="0"/>
          </a:p>
          <a:p>
            <a:r>
              <a:rPr lang="es-ES" b="1" dirty="0"/>
              <a:t>Microservicios:</a:t>
            </a:r>
          </a:p>
          <a:p>
            <a:pPr lvl="1"/>
            <a:r>
              <a:rPr lang="es-ES" dirty="0"/>
              <a:t>Escalabilidad granular: puedes escalar solo lo que necesitas.</a:t>
            </a:r>
          </a:p>
          <a:p>
            <a:pPr lvl="1"/>
            <a:r>
              <a:rPr lang="es-ES" dirty="0"/>
              <a:t>Flexibilidad tecnológica: cada servicio puede usar su propio </a:t>
            </a:r>
            <a:r>
              <a:rPr lang="es-ES" dirty="0" err="1"/>
              <a:t>stack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Mayor resiliencia: fallos en un servicio no afectan a todo el sistema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F35F011-63E2-19E4-E08F-DDCB03BBB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4691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57CDC-D46F-DA25-B3C3-2EE68CC0B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Desventajas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F6C567-850A-D812-ADE2-F421FF0CF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Monolítica:</a:t>
            </a:r>
            <a:endParaRPr lang="es-ES" dirty="0"/>
          </a:p>
          <a:p>
            <a:pPr lvl="1"/>
            <a:r>
              <a:rPr lang="es-ES" dirty="0"/>
              <a:t>Difícil de escalar parcialmente.</a:t>
            </a:r>
          </a:p>
          <a:p>
            <a:pPr lvl="1"/>
            <a:r>
              <a:rPr lang="es-ES" dirty="0"/>
              <a:t>Actualizaciones lentas y riesgosas: cualquier cambio requiere recompilar todo.</a:t>
            </a:r>
          </a:p>
          <a:p>
            <a:pPr lvl="1"/>
            <a:r>
              <a:rPr lang="es-ES" dirty="0"/>
              <a:t>Poca flexibilidad para adoptar nuevas tecnologías.</a:t>
            </a:r>
          </a:p>
          <a:p>
            <a:r>
              <a:rPr lang="es-ES" b="1" dirty="0"/>
              <a:t>Microservicios:</a:t>
            </a:r>
            <a:endParaRPr lang="es-ES" dirty="0"/>
          </a:p>
          <a:p>
            <a:pPr lvl="1"/>
            <a:r>
              <a:rPr lang="es-ES" dirty="0"/>
              <a:t>Mayor complejidad inicial: requiere planificación y diseño cuidadoso.</a:t>
            </a:r>
          </a:p>
          <a:p>
            <a:pPr lvl="1"/>
            <a:r>
              <a:rPr lang="es-ES" dirty="0"/>
              <a:t>Gestión más compleja de la comunicación entre servicios.</a:t>
            </a:r>
          </a:p>
          <a:p>
            <a:pPr lvl="1"/>
            <a:r>
              <a:rPr lang="es-ES" dirty="0"/>
              <a:t>Necesidad de herramientas para monitoreo, orquestación y despliegue continuo.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9A27A-E954-9AA0-9B90-948B62116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0444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546E8-A3F0-E333-B923-D53FBBD1C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355" y="126165"/>
            <a:ext cx="10515600" cy="1325563"/>
          </a:xfrm>
        </p:spPr>
        <p:txBody>
          <a:bodyPr/>
          <a:lstStyle/>
          <a:p>
            <a:r>
              <a:rPr lang="es-ES" dirty="0"/>
              <a:t>Arquitectura de microservicios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675B9C-03BC-7111-EF53-3D65D4B2F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463" y="1451728"/>
            <a:ext cx="10897384" cy="5041147"/>
          </a:xfrm>
        </p:spPr>
        <p:txBody>
          <a:bodyPr>
            <a:normAutofit fontScale="85000" lnSpcReduction="20000"/>
          </a:bodyPr>
          <a:lstStyle/>
          <a:p>
            <a:r>
              <a:rPr lang="es-ES" dirty="0"/>
              <a:t>La arquitectura de microservicios consiste en dividir una aplicación en múltiples servicios pequeños, independientes y especializados, cada uno encargado de una funcionalidad específica. Estos servicios se comunican entre sí a través de </a:t>
            </a:r>
            <a:r>
              <a:rPr lang="es-ES" dirty="0" err="1"/>
              <a:t>APIs</a:t>
            </a:r>
            <a:r>
              <a:rPr lang="es-ES" dirty="0"/>
              <a:t>, generalmente usando HTTP y formatos como JSON o XML2.</a:t>
            </a:r>
          </a:p>
          <a:p>
            <a:endParaRPr lang="es-ES" dirty="0"/>
          </a:p>
          <a:p>
            <a:r>
              <a:rPr lang="es-ES" dirty="0"/>
              <a:t>Características clave:</a:t>
            </a:r>
          </a:p>
          <a:p>
            <a:pPr lvl="1"/>
            <a:r>
              <a:rPr lang="es-ES" dirty="0"/>
              <a:t>Desacoplamiento: Cada microservicio puede desarrollarse, desplegarse y escalarse por separado.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Especialización: Cada servicio cumple una función concreta (por ejemplo, autenticación, pagos, notificaciones).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Independencia tecnológica: Puedes usar diferentes lenguajes o bases de datos en cada microservicio.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Escalabilidad: Puedes escalar solo los servicios que lo necesiten, no toda la aplicación.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Resiliencia: Si un servicio falla, los demás pueden seguir funcionando.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5BC687B-3CF4-8688-F15D-0D8317EA6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0707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97C4CB-737E-3237-4067-2FF836E2E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Ventajas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9F7B06C-11E9-7A94-B6CC-EC2A58987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8</a:t>
            </a:fld>
            <a:endParaRPr lang="es-E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1ECADCF-AEC2-BAC3-AF7D-56BB008D8E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52881"/>
            <a:ext cx="10332563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ES" altLang="es-ES" sz="2400" dirty="0">
                <a:latin typeface="Arial" panose="020B0604020202020204" pitchFamily="34" charset="0"/>
              </a:rPr>
              <a:t>Desarrollo ágil: Equipos pequeños pueden trabajar en paralelo.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s-ES" altLang="es-ES" sz="24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ES" altLang="es-ES" sz="2400" dirty="0">
                <a:latin typeface="Arial" panose="020B0604020202020204" pitchFamily="34" charset="0"/>
              </a:rPr>
              <a:t>Entrega continua: Puedes actualizar servicios sin afectar al resto.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s-ES" altLang="es-ES" sz="24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ES" altLang="es-ES" sz="2400" dirty="0">
                <a:latin typeface="Arial" panose="020B0604020202020204" pitchFamily="34" charset="0"/>
              </a:rPr>
              <a:t>Mejor mantenimiento: Más fácil localizar y corregir errores.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s-ES" altLang="es-ES" sz="24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ES" altLang="es-ES" sz="2400" dirty="0">
                <a:latin typeface="Arial" panose="020B0604020202020204" pitchFamily="34" charset="0"/>
              </a:rPr>
              <a:t>Escalabilidad granular: Solo escalas lo que realmente necesita más recursos.</a:t>
            </a: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216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DBCCA5-1581-29DF-06DE-3B00B40E4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Servicios en C++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F3B090-CFB6-31B3-BC07-C0CB6BCA4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Aunque C++ no es el lenguaje más popular para desarrollo web, tiene ventajas únicas:</a:t>
            </a:r>
          </a:p>
          <a:p>
            <a:endParaRPr lang="es-ES" dirty="0"/>
          </a:p>
          <a:p>
            <a:pPr lvl="1"/>
            <a:r>
              <a:rPr lang="es-ES" dirty="0"/>
              <a:t>Rendimiento superior: Ideal para aplicaciones que requieren alta velocidad y bajo consumo de recursos.</a:t>
            </a:r>
          </a:p>
          <a:p>
            <a:endParaRPr lang="es-ES" dirty="0"/>
          </a:p>
          <a:p>
            <a:pPr lvl="1"/>
            <a:r>
              <a:rPr lang="es-ES" dirty="0"/>
              <a:t>Control detallado de memoria y recursos: Fundamental en sistemas embebidos o aplicaciones críticas.</a:t>
            </a:r>
          </a:p>
          <a:p>
            <a:endParaRPr lang="es-ES" dirty="0"/>
          </a:p>
          <a:p>
            <a:pPr lvl="1"/>
            <a:r>
              <a:rPr lang="es-ES" dirty="0"/>
              <a:t>Interoperabilidad con sistemas existentes: Muchos sistemas </a:t>
            </a:r>
            <a:r>
              <a:rPr lang="es-ES" dirty="0" err="1"/>
              <a:t>legacy</a:t>
            </a:r>
            <a:r>
              <a:rPr lang="es-ES" dirty="0"/>
              <a:t> están escritos en C++.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94EFC2-0DF0-B426-AC8E-238FA51E7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5463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1235</Words>
  <Application>Microsoft Office PowerPoint</Application>
  <PresentationFormat>Panorámica</PresentationFormat>
  <Paragraphs>200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9" baseType="lpstr">
      <vt:lpstr>Aptos</vt:lpstr>
      <vt:lpstr>Aptos Display</vt:lpstr>
      <vt:lpstr>Arial</vt:lpstr>
      <vt:lpstr>Tema de Office</vt:lpstr>
      <vt:lpstr>Introducción a los servicios web en C++</vt:lpstr>
      <vt:lpstr>Contenidos</vt:lpstr>
      <vt:lpstr>Los servicios web</vt:lpstr>
      <vt:lpstr>Arquitectura Monolítica vs Microservicios</vt:lpstr>
      <vt:lpstr>Ventajas</vt:lpstr>
      <vt:lpstr>Desventajas</vt:lpstr>
      <vt:lpstr>Arquitectura de microservicios</vt:lpstr>
      <vt:lpstr>Ventajas</vt:lpstr>
      <vt:lpstr>Servicios en C++</vt:lpstr>
      <vt:lpstr>Fundamentos de Microservicios</vt:lpstr>
      <vt:lpstr>Desafíos al usar C++ en Microservicios</vt:lpstr>
      <vt:lpstr>Concurrencia </vt:lpstr>
      <vt:lpstr>Testing y mantenimiento</vt:lpstr>
      <vt:lpstr>Despliegue y Contenedores</vt:lpstr>
      <vt:lpstr>Casos de uso</vt:lpstr>
      <vt:lpstr>Herramientas en C++</vt:lpstr>
      <vt:lpstr>Comunicación entre Servicios</vt:lpstr>
      <vt:lpstr>Serialización de datos</vt:lpstr>
      <vt:lpstr>Cuando elegir C++</vt:lpstr>
      <vt:lpstr>Comparativa con otros lenguajes</vt:lpstr>
      <vt:lpstr>C++, Java, Go, Python</vt:lpstr>
      <vt:lpstr>C++, Java, Go, Python</vt:lpstr>
      <vt:lpstr>C++, Java, Go, Python</vt:lpstr>
      <vt:lpstr>C++, Java, Go, Python</vt:lpstr>
      <vt:lpstr>Comparativa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Espín Herranz</dc:creator>
  <cp:lastModifiedBy>Antonio Espín Herranz</cp:lastModifiedBy>
  <cp:revision>48</cp:revision>
  <dcterms:created xsi:type="dcterms:W3CDTF">2025-08-19T15:35:47Z</dcterms:created>
  <dcterms:modified xsi:type="dcterms:W3CDTF">2025-09-08T14:28:44Z</dcterms:modified>
</cp:coreProperties>
</file>