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62" r:id="rId5"/>
    <p:sldId id="265" r:id="rId6"/>
    <p:sldId id="266" r:id="rId7"/>
    <p:sldId id="267" r:id="rId8"/>
    <p:sldId id="268" r:id="rId9"/>
    <p:sldId id="274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87" r:id="rId18"/>
    <p:sldId id="288" r:id="rId19"/>
    <p:sldId id="289" r:id="rId20"/>
    <p:sldId id="290" r:id="rId21"/>
    <p:sldId id="292" r:id="rId22"/>
    <p:sldId id="283" r:id="rId23"/>
    <p:sldId id="278" r:id="rId24"/>
    <p:sldId id="279" r:id="rId25"/>
    <p:sldId id="281" r:id="rId26"/>
    <p:sldId id="282" r:id="rId27"/>
    <p:sldId id="280" r:id="rId28"/>
    <p:sldId id="284" r:id="rId29"/>
    <p:sldId id="285" r:id="rId30"/>
    <p:sldId id="286" r:id="rId31"/>
    <p:sldId id="321" r:id="rId32"/>
    <p:sldId id="322" r:id="rId33"/>
    <p:sldId id="323" r:id="rId34"/>
    <p:sldId id="324" r:id="rId35"/>
    <p:sldId id="325" r:id="rId36"/>
    <p:sldId id="346" r:id="rId37"/>
    <p:sldId id="347" r:id="rId38"/>
    <p:sldId id="348" r:id="rId39"/>
    <p:sldId id="349" r:id="rId40"/>
    <p:sldId id="342" r:id="rId41"/>
    <p:sldId id="343" r:id="rId42"/>
    <p:sldId id="291" r:id="rId43"/>
    <p:sldId id="344" r:id="rId44"/>
    <p:sldId id="293" r:id="rId45"/>
    <p:sldId id="294" r:id="rId46"/>
    <p:sldId id="330" r:id="rId47"/>
    <p:sldId id="345" r:id="rId48"/>
    <p:sldId id="336" r:id="rId49"/>
    <p:sldId id="263" r:id="rId50"/>
    <p:sldId id="337" r:id="rId51"/>
    <p:sldId id="338" r:id="rId52"/>
    <p:sldId id="339" r:id="rId53"/>
    <p:sldId id="340" r:id="rId54"/>
    <p:sldId id="341" r:id="rId55"/>
    <p:sldId id="333" r:id="rId56"/>
    <p:sldId id="334" r:id="rId57"/>
    <p:sldId id="335" r:id="rId58"/>
    <p:sldId id="264" r:id="rId59"/>
    <p:sldId id="269" r:id="rId60"/>
    <p:sldId id="326" r:id="rId61"/>
    <p:sldId id="327" r:id="rId62"/>
    <p:sldId id="328" r:id="rId63"/>
    <p:sldId id="329" r:id="rId6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FAF2B-A184-4166-8202-EF392D72A67C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70DA1-D3B3-4E58-A530-4826DA77B16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CCA49-0133-4FCC-5CF7-CAD766C7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126F7D-FF4F-52AC-C875-52EB1729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A80C6-A40A-6D56-71E9-1BADCE8A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31EB5-1849-4B73-8289-CB8B9ED6FDF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5CD543-A7A9-30C5-10D2-386EEB5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2D558E-6D6F-8BB6-87E3-8BEF11B88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554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37CCC-BD6F-F27B-D6B1-8DCF9B3E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86DFD7-A2EF-06D6-091C-503565681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9634AB-0399-0240-313A-4B027CAF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87FCC-EC41-44B3-AAD2-5015CE0813C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583A46-17D6-DFE1-4568-B4B1C0077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CBA0D6-AF3B-F0E7-6D79-C4615095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629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A82DF-9441-2CDF-3D70-D98B68070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1A7CC2-2365-6F12-EC13-A51D7E5B5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FE731D-CF95-8E1D-D34E-D696896C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1D30-A6DE-46C3-92BC-41C30DE1EB7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170292-C4F3-C8A5-363B-0CED631B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4EB0A9-6376-8575-507D-090B57FFD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607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9CC3-5540-A113-8602-13052A7F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D65548-8757-3DE6-006E-3E013588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B57D37-EBB0-8372-7133-2F70D4C6A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842DE-9AEF-4C05-8319-0BD15CAFE9C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CFD5D-D928-00BA-6260-6A42EB1F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43274-83EE-1C46-E26D-ACE2B31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839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2059B-0AC0-DE41-B3DB-85C45B7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3CAAE3-96BC-47AE-5F41-25194448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B8AD6-E701-C077-9272-E44B7D78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949F-C96A-48CE-8185-E78F19F7FC1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25A91F-8F9B-F4DB-FDA0-0E08A0D1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AEC507-5750-CDB7-F6D0-5A977FC8B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789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536BE-D219-B0D0-44EA-3B8589084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95E53-3DA4-C5FC-4BF9-1EE3A5CD6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9DF2E90-4819-6D0F-D643-9305C0FA4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1B0ADE-D12A-C0D3-EE50-284B441B3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4801E-7B1E-4A55-827F-BC63457F23E6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54D136-D77F-FF45-E919-542D6D75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D8AC90-4F8B-0AE7-924B-7D786E67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2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98346-CB44-A172-E4A6-F02DE52D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0FFA67-9705-6CA8-0FAB-B45BADB0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2FE9ED-0149-5B67-0D1B-C110D736D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74C8904-A1DD-CAAF-AE00-AB40FFD05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81F8E7-FA56-0064-5E36-6D7129665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60AA3E-29E7-E322-5C1E-0414E3FA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DD82D-E157-43B3-82F4-9E196621D9E2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4DC22-E30E-3C1B-FA9A-D808F091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A15405F-47E9-887A-A5DF-D2B54796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32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E8A5A-115A-18D8-460D-878D1409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9C8392-A782-32FE-8A71-A67C3F82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8DC1B-7CC2-4A23-B0D8-891680BEC27E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2C1D74-1064-0CB7-7B4B-E47E33D1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64A436-D595-1062-221B-6ADF1D2C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6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9510B-ABE0-C189-59D7-324BB85F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EEF0-66BC-4BF3-B343-B15AAEA33E58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90530D-F745-D627-924D-775079A66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D8FE8-1DAE-8841-E5C8-140337C7E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0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2B31A-7045-0A8B-F6A6-A614DB2F2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EB2FBA-C4A5-1A3F-1470-60CD79C82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35FDB5-CE0D-1A1B-951E-FC8EF9177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BF8706-9B4E-0855-0591-93EE4585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48BA0-314D-4D64-8956-0C8EA6039A37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068309-E82D-CB1D-40D3-C5216DFC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84077C-E2BB-2DF3-929D-45197A42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23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4050B-E7DD-3286-C534-0B8510FB6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A06E0CC-0A8D-F74C-69DB-75DDFF54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042BB2-7085-49B1-3C3D-85204E9B7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AD54B-8706-9878-1452-5E9DDE08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91C3A-DD9E-4AF2-AED7-C4F4E6578CF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6A9C1C-E4CE-E9AD-5FFA-1AF07279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60C0C8-23A0-74D1-A77A-1CFA2383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53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38A75D-381A-7EC7-2F23-5F01367EF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8EC8B-4A21-7689-47F5-82A949F9C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AC7114-4F86-4CA9-ACA0-B148CC7D4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C88C4-DEDB-497B-8A7C-76D4ADE12761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44D102-963F-3F50-7224-7AD3F1EB0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7EFB83-402F-D49D-EF16-9D647789D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C93C0-D482-4F60-811A-DF574DBC2A8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916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json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wiki.com/boostorg/beast" TargetMode="External"/><Relationship Id="rId2" Type="http://schemas.openxmlformats.org/officeDocument/2006/relationships/hyperlink" Target="https://www.boost.org/library/latest/beas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C565-300A-F1A5-0D5A-28CF41AD2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80" y="1518784"/>
            <a:ext cx="10866922" cy="2387600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r>
              <a:rPr lang="es-ES" b="1" dirty="0"/>
              <a:t>Creación de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b="1" dirty="0"/>
              <a:t> con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30093D-E567-17DC-E124-C74E6A69F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841" y="4582426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45826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37ADE-D9C1-9E1F-98BB-39D595EF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Núcleo de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3F955-52D2-3583-DD09-04580E28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Buffers y </a:t>
            </a:r>
            <a:r>
              <a:rPr lang="es-ES" b="1" dirty="0" err="1"/>
              <a:t>Streams</a:t>
            </a:r>
            <a:r>
              <a:rPr lang="es-ES" dirty="0"/>
              <a:t>: </a:t>
            </a:r>
            <a:r>
              <a:rPr lang="es-ES" dirty="0" err="1"/>
              <a:t>Beast</a:t>
            </a:r>
            <a:r>
              <a:rPr lang="es-ES" dirty="0"/>
              <a:t> proporciona sus propios tipos de buffer (</a:t>
            </a:r>
            <a:r>
              <a:rPr lang="es-ES" dirty="0" err="1"/>
              <a:t>flat_buffer</a:t>
            </a:r>
            <a:r>
              <a:rPr lang="es-ES" dirty="0"/>
              <a:t>) y abstrae los </a:t>
            </a:r>
            <a:r>
              <a:rPr lang="es-ES" dirty="0" err="1"/>
              <a:t>streams</a:t>
            </a:r>
            <a:r>
              <a:rPr lang="es-ES" dirty="0"/>
              <a:t> para facilitar la lectura/escritura de datos en conexiones TCP.</a:t>
            </a:r>
          </a:p>
          <a:p>
            <a:pPr lvl="1"/>
            <a:endParaRPr lang="es-ES" dirty="0"/>
          </a:p>
          <a:p>
            <a:r>
              <a:rPr lang="es-ES" b="1" dirty="0"/>
              <a:t>Integración con </a:t>
            </a:r>
            <a:r>
              <a:rPr lang="es-ES" b="1" dirty="0" err="1"/>
              <a:t>Boost.Asio</a:t>
            </a:r>
            <a:r>
              <a:rPr lang="es-ES" dirty="0"/>
              <a:t>: Toda la funcionalidad de </a:t>
            </a:r>
            <a:r>
              <a:rPr lang="es-ES" dirty="0" err="1"/>
              <a:t>Beast</a:t>
            </a:r>
            <a:r>
              <a:rPr lang="es-ES" dirty="0"/>
              <a:t> se basa en </a:t>
            </a:r>
            <a:r>
              <a:rPr lang="es-ES" dirty="0" err="1"/>
              <a:t>Asio</a:t>
            </a:r>
            <a:r>
              <a:rPr lang="es-ES" dirty="0"/>
              <a:t>, lo que permite usar operaciones sincrónicas y asincrónicas con </a:t>
            </a:r>
            <a:r>
              <a:rPr lang="es-ES" dirty="0" err="1"/>
              <a:t>coroutines</a:t>
            </a:r>
            <a:r>
              <a:rPr lang="es-ES" dirty="0"/>
              <a:t>, </a:t>
            </a:r>
            <a:r>
              <a:rPr lang="es-ES" dirty="0" err="1"/>
              <a:t>callbacks</a:t>
            </a:r>
            <a:r>
              <a:rPr lang="es-ES" dirty="0"/>
              <a:t> o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8AC392-2EAE-AA42-60EA-86451291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2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41D91-53E3-3C3F-2C3D-01BB6D9D6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Manejo de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B8FFE-7CAB-DB70-5F2D-1ED583A2E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HTTP </a:t>
            </a:r>
            <a:r>
              <a:rPr lang="es-ES" b="1" dirty="0" err="1"/>
              <a:t>Messages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request</a:t>
            </a:r>
            <a:r>
              <a:rPr lang="es-ES" sz="2800" dirty="0"/>
              <a:t>&lt;T&gt; y http::</a:t>
            </a:r>
            <a:r>
              <a:rPr lang="es-ES" sz="2800" b="1" dirty="0"/>
              <a:t>response</a:t>
            </a:r>
            <a:r>
              <a:rPr lang="es-ES" sz="2800" dirty="0"/>
              <a:t>&lt;T&gt;: Representan mensajes HTTP con cuerpo de tipo T (como </a:t>
            </a:r>
            <a:r>
              <a:rPr lang="es-ES" sz="2800" dirty="0" err="1"/>
              <a:t>string_body</a:t>
            </a:r>
            <a:r>
              <a:rPr lang="es-ES" sz="2800" dirty="0"/>
              <a:t>, </a:t>
            </a:r>
            <a:r>
              <a:rPr lang="es-ES" sz="2800" dirty="0" err="1"/>
              <a:t>file_body</a:t>
            </a:r>
            <a:r>
              <a:rPr lang="es-ES" sz="2800" dirty="0"/>
              <a:t>, etc.).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fields</a:t>
            </a:r>
            <a:r>
              <a:rPr lang="es-ES" sz="2800" dirty="0"/>
              <a:t>: Encapsula los encabezados HTTP.</a:t>
            </a:r>
          </a:p>
          <a:p>
            <a:pPr lvl="1"/>
            <a:endParaRPr lang="es-ES" dirty="0"/>
          </a:p>
          <a:p>
            <a:r>
              <a:rPr lang="es-ES" b="1" dirty="0"/>
              <a:t>HTTP </a:t>
            </a:r>
            <a:r>
              <a:rPr lang="es-ES" b="1" dirty="0" err="1"/>
              <a:t>Operations</a:t>
            </a:r>
            <a:endParaRPr lang="es-ES" b="1" dirty="0"/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read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read</a:t>
            </a:r>
            <a:r>
              <a:rPr lang="es-ES" sz="2800" dirty="0"/>
              <a:t>: Leer peticiones o respuestas desde un </a:t>
            </a:r>
            <a:r>
              <a:rPr lang="es-ES" sz="2800" dirty="0" err="1"/>
              <a:t>stream</a:t>
            </a:r>
            <a:r>
              <a:rPr lang="es-ES" sz="2800" dirty="0"/>
              <a:t>.</a:t>
            </a:r>
          </a:p>
          <a:p>
            <a:pPr lvl="1"/>
            <a:r>
              <a:rPr lang="es-ES" sz="2800" dirty="0"/>
              <a:t>http::</a:t>
            </a:r>
            <a:r>
              <a:rPr lang="es-ES" sz="2800" b="1" dirty="0"/>
              <a:t>write</a:t>
            </a:r>
            <a:r>
              <a:rPr lang="es-ES" sz="2800" dirty="0"/>
              <a:t> / http::</a:t>
            </a:r>
            <a:r>
              <a:rPr lang="es-ES" sz="2800" b="1" dirty="0"/>
              <a:t>async</a:t>
            </a:r>
            <a:r>
              <a:rPr lang="es-ES" sz="2800" dirty="0"/>
              <a:t>_</a:t>
            </a:r>
            <a:r>
              <a:rPr lang="es-ES" sz="2800" b="1" dirty="0"/>
              <a:t>write</a:t>
            </a:r>
            <a:r>
              <a:rPr lang="es-ES" sz="2800" dirty="0"/>
              <a:t>: Enviar peticiones o respuestas por el </a:t>
            </a:r>
            <a:r>
              <a:rPr lang="es-ES" sz="2800" dirty="0" err="1"/>
              <a:t>stream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HTTP Server y Client</a:t>
            </a:r>
          </a:p>
          <a:p>
            <a:pPr lvl="2"/>
            <a:r>
              <a:rPr lang="es-ES" dirty="0" err="1"/>
              <a:t>Beast</a:t>
            </a:r>
            <a:r>
              <a:rPr lang="es-ES" dirty="0"/>
              <a:t> permite construir </a:t>
            </a:r>
            <a:r>
              <a:rPr lang="es-ES" b="1" dirty="0"/>
              <a:t>servidores HTTP</a:t>
            </a:r>
            <a:r>
              <a:rPr lang="es-ES" dirty="0"/>
              <a:t> y </a:t>
            </a:r>
            <a:r>
              <a:rPr lang="es-ES" b="1" dirty="0"/>
              <a:t>clientes HTTP</a:t>
            </a:r>
            <a:r>
              <a:rPr lang="es-ES" dirty="0"/>
              <a:t> usando sockets TCP o SSL.</a:t>
            </a:r>
          </a:p>
          <a:p>
            <a:pPr lvl="2"/>
            <a:r>
              <a:rPr lang="es-ES" dirty="0"/>
              <a:t>Soporta </a:t>
            </a:r>
            <a:r>
              <a:rPr lang="es-ES" b="1" dirty="0"/>
              <a:t>HTTP/1.1</a:t>
            </a:r>
            <a:r>
              <a:rPr lang="es-ES" dirty="0"/>
              <a:t> (no HTTP/2 aún de forma nativa).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FF16D3-83CD-1DA5-A5BE-A7045EB8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191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737F9-7C1C-6AF5-DA20-DABE8976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17BE4-CAF6-01D4-B288-9F7DA1AE1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WebSocket</a:t>
            </a:r>
            <a:r>
              <a:rPr lang="es-ES" b="1" dirty="0"/>
              <a:t> </a:t>
            </a:r>
            <a:r>
              <a:rPr lang="es-ES" b="1" dirty="0" err="1"/>
              <a:t>Stream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&lt;T&gt;: Abstrae una conexión </a:t>
            </a:r>
            <a:r>
              <a:rPr lang="es-ES" dirty="0" err="1"/>
              <a:t>WebSocket</a:t>
            </a:r>
            <a:r>
              <a:rPr lang="es-ES" dirty="0"/>
              <a:t> sobre un </a:t>
            </a:r>
            <a:r>
              <a:rPr lang="es-ES" dirty="0" err="1"/>
              <a:t>stream</a:t>
            </a:r>
            <a:r>
              <a:rPr lang="es-ES" dirty="0"/>
              <a:t> TCP o SSL.</a:t>
            </a:r>
          </a:p>
          <a:p>
            <a:endParaRPr lang="es-ES" dirty="0"/>
          </a:p>
          <a:p>
            <a:r>
              <a:rPr lang="es-ES" b="1" dirty="0"/>
              <a:t>Operaciones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handshake</a:t>
            </a:r>
            <a:r>
              <a:rPr lang="es-ES" dirty="0"/>
              <a:t> / </a:t>
            </a:r>
            <a:r>
              <a:rPr lang="es-ES" dirty="0" err="1"/>
              <a:t>async_handshake</a:t>
            </a:r>
            <a:r>
              <a:rPr lang="es-ES" dirty="0"/>
              <a:t>: Realiza el </a:t>
            </a:r>
            <a:r>
              <a:rPr lang="es-ES" dirty="0" err="1"/>
              <a:t>handshake</a:t>
            </a:r>
            <a:r>
              <a:rPr lang="es-ES" dirty="0"/>
              <a:t> inicial para establecer la conexión.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read</a:t>
            </a:r>
            <a:r>
              <a:rPr lang="es-ES" dirty="0"/>
              <a:t> / </a:t>
            </a:r>
            <a:r>
              <a:rPr lang="es-ES" dirty="0" err="1"/>
              <a:t>async_read</a:t>
            </a:r>
            <a:r>
              <a:rPr lang="es-ES" dirty="0"/>
              <a:t>: Recibe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write</a:t>
            </a:r>
            <a:r>
              <a:rPr lang="es-ES" dirty="0"/>
              <a:t> / </a:t>
            </a:r>
            <a:r>
              <a:rPr lang="es-ES" dirty="0" err="1"/>
              <a:t>async_write</a:t>
            </a:r>
            <a:r>
              <a:rPr lang="es-ES" dirty="0"/>
              <a:t>: Envía mensajes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close</a:t>
            </a:r>
            <a:r>
              <a:rPr lang="es-ES" dirty="0"/>
              <a:t>: Cierra la conexión de forma ordenada.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BAB83-83EB-5054-5CA8-A15A7ADA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0448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ABCD5-AA2A-9CCC-1D66-E9D1C280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</a:t>
            </a:r>
            <a:r>
              <a:rPr lang="es-ES" dirty="0" err="1"/>
              <a:t>WebSockets</a:t>
            </a:r>
            <a:r>
              <a:rPr lang="es-ES" dirty="0"/>
              <a:t>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6A85B4-ADCF-C7BE-0DAB-B032BB18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Soporte de </a:t>
            </a:r>
            <a:r>
              <a:rPr lang="es-ES" b="1" dirty="0" err="1"/>
              <a:t>Frames</a:t>
            </a:r>
            <a:endParaRPr lang="es-ES" b="1" dirty="0"/>
          </a:p>
          <a:p>
            <a:pPr lvl="1"/>
            <a:r>
              <a:rPr lang="es-ES" dirty="0"/>
              <a:t>Permite enviar y recibir </a:t>
            </a:r>
            <a:r>
              <a:rPr lang="es-ES" b="1" dirty="0" err="1"/>
              <a:t>frames</a:t>
            </a:r>
            <a:r>
              <a:rPr lang="es-ES" b="1" dirty="0"/>
              <a:t> de texto o binarios</a:t>
            </a:r>
            <a:r>
              <a:rPr lang="es-ES" dirty="0"/>
              <a:t>, con control sobre fragmentación y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3CBB99-2FD3-B5FA-67BB-E0E99432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571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531C0-9D04-2835-B7C5-DC89EAC3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Seguridad y SSL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A5EBEF-5EC3-BC71-5EDE-40910898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2FDA4F-6D16-1B9E-D748-55EC8ACF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097"/>
            <a:ext cx="102625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 err="1">
                <a:latin typeface="Arial" panose="020B0604020202020204" pitchFamily="34" charset="0"/>
              </a:rPr>
              <a:t>Beast</a:t>
            </a:r>
            <a:r>
              <a:rPr lang="es-ES" altLang="es-ES" sz="2400" dirty="0">
                <a:latin typeface="Arial" panose="020B0604020202020204" pitchFamily="34" charset="0"/>
              </a:rPr>
              <a:t> no gestiona SSL directamente, pero se integra perfectamente con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 err="1">
                <a:latin typeface="Arial" panose="020B0604020202020204" pitchFamily="34" charset="0"/>
              </a:rPr>
              <a:t>Boost.Asio</a:t>
            </a:r>
            <a:r>
              <a:rPr lang="es-ES" altLang="es-ES" sz="2400" dirty="0">
                <a:latin typeface="Arial" panose="020B0604020202020204" pitchFamily="34" charset="0"/>
              </a:rPr>
              <a:t> SSL.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400" dirty="0">
                <a:latin typeface="Arial" panose="020B0604020202020204" pitchFamily="34" charset="0"/>
              </a:rPr>
              <a:t>Puedes envolver los </a:t>
            </a:r>
            <a:r>
              <a:rPr lang="es-ES" altLang="es-ES" sz="2400" dirty="0" err="1">
                <a:latin typeface="Arial" panose="020B0604020202020204" pitchFamily="34" charset="0"/>
              </a:rPr>
              <a:t>streams</a:t>
            </a:r>
            <a:r>
              <a:rPr lang="es-ES" altLang="es-ES" sz="2400" dirty="0">
                <a:latin typeface="Arial" panose="020B0604020202020204" pitchFamily="34" charset="0"/>
              </a:rPr>
              <a:t> con </a:t>
            </a:r>
            <a:r>
              <a:rPr lang="es-ES" altLang="es-ES" sz="2400" dirty="0" err="1">
                <a:latin typeface="Arial" panose="020B0604020202020204" pitchFamily="34" charset="0"/>
              </a:rPr>
              <a:t>boost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asio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ssl</a:t>
            </a:r>
            <a:r>
              <a:rPr lang="es-ES" altLang="es-ES" sz="2400" dirty="0">
                <a:latin typeface="Arial" panose="020B0604020202020204" pitchFamily="34" charset="0"/>
              </a:rPr>
              <a:t>::</a:t>
            </a:r>
            <a:r>
              <a:rPr lang="es-ES" altLang="es-ES" sz="2400" dirty="0" err="1">
                <a:latin typeface="Arial" panose="020B0604020202020204" pitchFamily="34" charset="0"/>
              </a:rPr>
              <a:t>stream</a:t>
            </a:r>
            <a:r>
              <a:rPr lang="es-ES" altLang="es-ES" sz="2400" dirty="0">
                <a:latin typeface="Arial" panose="020B0604020202020204" pitchFamily="34" charset="0"/>
              </a:rPr>
              <a:t> para manejar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2400" dirty="0">
                <a:latin typeface="Arial" panose="020B0604020202020204" pitchFamily="34" charset="0"/>
              </a:rPr>
              <a:t>conexiones seguras.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D96D6-3606-C9C0-0BB3-EE13A4C0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y Extras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183FBE-F21A-B71B-80CC-38FEAC1E5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Serialización y </a:t>
            </a:r>
            <a:r>
              <a:rPr lang="es-ES" dirty="0" err="1"/>
              <a:t>parsing</a:t>
            </a:r>
            <a:r>
              <a:rPr lang="es-ES" dirty="0"/>
              <a:t> de mensajes HTTP.</a:t>
            </a:r>
          </a:p>
          <a:p>
            <a:endParaRPr lang="es-ES" dirty="0"/>
          </a:p>
          <a:p>
            <a:r>
              <a:rPr lang="es-ES" dirty="0"/>
              <a:t>Control de errores mediante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system</a:t>
            </a:r>
            <a:r>
              <a:rPr lang="es-ES" dirty="0"/>
              <a:t>::</a:t>
            </a:r>
            <a:r>
              <a:rPr lang="es-ES" dirty="0" err="1"/>
              <a:t>error_code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Compatibilidad con </a:t>
            </a:r>
            <a:r>
              <a:rPr lang="es-ES" dirty="0" err="1"/>
              <a:t>coroutines</a:t>
            </a:r>
            <a:r>
              <a:rPr lang="es-ES" dirty="0"/>
              <a:t> (</a:t>
            </a:r>
            <a:r>
              <a:rPr lang="es-ES" dirty="0" err="1"/>
              <a:t>co_await</a:t>
            </a:r>
            <a:r>
              <a:rPr lang="es-ES" dirty="0"/>
              <a:t>, </a:t>
            </a:r>
            <a:r>
              <a:rPr lang="es-ES" dirty="0" err="1"/>
              <a:t>co_spawn</a:t>
            </a:r>
            <a:r>
              <a:rPr lang="es-ES" dirty="0"/>
              <a:t>) en C++20.</a:t>
            </a:r>
          </a:p>
          <a:p>
            <a:endParaRPr lang="es-ES" dirty="0"/>
          </a:p>
          <a:p>
            <a:r>
              <a:rPr lang="es-ES" dirty="0"/>
              <a:t>Ejemplos y patrones para servidores </a:t>
            </a:r>
            <a:r>
              <a:rPr lang="es-ES" dirty="0" err="1"/>
              <a:t>multicliente</a:t>
            </a:r>
            <a:r>
              <a:rPr lang="es-ES" dirty="0"/>
              <a:t>, </a:t>
            </a:r>
            <a:r>
              <a:rPr lang="es-ES" dirty="0" err="1"/>
              <a:t>proxies</a:t>
            </a:r>
            <a:r>
              <a:rPr lang="es-ES" dirty="0"/>
              <a:t>, y clientes REST.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2EAE9D-0511-2931-2843-47E9315CD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91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2ACD1-7394-881F-28B6-BF0BDDACC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0"/>
            <a:ext cx="5181600" cy="698362"/>
          </a:xfrm>
        </p:spPr>
        <p:txBody>
          <a:bodyPr>
            <a:normAutofit fontScale="90000"/>
          </a:bodyPr>
          <a:lstStyle/>
          <a:p>
            <a:r>
              <a:rPr lang="es-ES" dirty="0"/>
              <a:t>Organización interna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C0C70B-B0F8-EA47-0C51-41B4C70F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A1FF33-1CDB-9C8A-9025-22229A08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37246" cy="684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48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5ACA-1F6E-3770-C89C-FD5373C8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B3124-E3B1-4D36-56EB-64A76DFB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implementar una gran variedad de aplicaciones de red. Manejando protocolos como Http y </a:t>
            </a:r>
            <a:r>
              <a:rPr lang="es-ES" dirty="0" err="1"/>
              <a:t>WebSockets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1 - Cliente HTTP</a:t>
            </a:r>
          </a:p>
          <a:p>
            <a:pPr lvl="1"/>
            <a:r>
              <a:rPr lang="es-ES" dirty="0"/>
              <a:t>Realiza peticiones a servidores externos (GET, POST, PUT, DELETE…).</a:t>
            </a:r>
          </a:p>
          <a:p>
            <a:pPr lvl="1"/>
            <a:r>
              <a:rPr lang="es-ES" dirty="0"/>
              <a:t>Ideal para consumir </a:t>
            </a:r>
            <a:r>
              <a:rPr lang="es-ES" dirty="0" err="1"/>
              <a:t>APIs</a:t>
            </a:r>
            <a:r>
              <a:rPr lang="es-ES" dirty="0"/>
              <a:t> REST desde C++.</a:t>
            </a:r>
          </a:p>
          <a:p>
            <a:pPr lvl="1"/>
            <a:r>
              <a:rPr lang="es-ES" dirty="0"/>
              <a:t>Puedes manejar encabezados, cuerpos JSON, autenticación, etc.</a:t>
            </a:r>
          </a:p>
          <a:p>
            <a:pPr lvl="1"/>
            <a:r>
              <a:rPr lang="es-ES" i="1" dirty="0"/>
              <a:t>Ejemplo: Un cliente que consulta la API de </a:t>
            </a:r>
            <a:r>
              <a:rPr lang="es-ES" i="1" dirty="0" err="1"/>
              <a:t>OpenWeather</a:t>
            </a:r>
            <a:r>
              <a:rPr lang="es-ES" i="1" dirty="0"/>
              <a:t> y muestra el clima en Madrid.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DF12F1-C13C-1586-A888-2014F940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5714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4929C-07BD-178A-3C36-233CEF1E2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A542F2-AACA-EDEB-CCD9-F799489DC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2 - Proxy HTTP</a:t>
            </a:r>
          </a:p>
          <a:p>
            <a:pPr lvl="1"/>
            <a:r>
              <a:rPr lang="es-ES" dirty="0"/>
              <a:t>Recibe peticiones de clientes y las redirige a otros servidores.</a:t>
            </a:r>
          </a:p>
          <a:p>
            <a:pPr lvl="1"/>
            <a:r>
              <a:rPr lang="es-ES" dirty="0"/>
              <a:t>Puede modificar encabezados, filtrar contenido o registrar tráfico.</a:t>
            </a:r>
          </a:p>
          <a:p>
            <a:pPr lvl="1"/>
            <a:r>
              <a:rPr lang="es-ES" i="1" dirty="0"/>
              <a:t>Ejemplo: Un proxy que añade autenticación a peticiones antes de reenviarlas a un </a:t>
            </a:r>
            <a:r>
              <a:rPr lang="es-ES" i="1" dirty="0" err="1"/>
              <a:t>backend</a:t>
            </a:r>
            <a:r>
              <a:rPr lang="es-ES" i="1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3 - API </a:t>
            </a:r>
            <a:r>
              <a:rPr lang="es-ES" b="1" dirty="0" err="1"/>
              <a:t>RESTful</a:t>
            </a:r>
            <a:endParaRPr lang="es-ES" b="1" dirty="0"/>
          </a:p>
          <a:p>
            <a:pPr lvl="1"/>
            <a:r>
              <a:rPr lang="es-ES" dirty="0"/>
              <a:t>Servidor que expone </a:t>
            </a:r>
            <a:r>
              <a:rPr lang="es-ES" dirty="0" err="1"/>
              <a:t>endpoints</a:t>
            </a:r>
            <a:r>
              <a:rPr lang="es-ES" dirty="0"/>
              <a:t> como /usuarios, /productos, etc.</a:t>
            </a:r>
          </a:p>
          <a:p>
            <a:pPr lvl="1"/>
            <a:r>
              <a:rPr lang="es-ES" dirty="0"/>
              <a:t>Maneja rutas, métodos HTTP y respuestas en JSON.</a:t>
            </a:r>
          </a:p>
          <a:p>
            <a:pPr lvl="1"/>
            <a:r>
              <a:rPr lang="es-ES" dirty="0"/>
              <a:t>Se puede integrar con bases de datos y lógica de negocio.</a:t>
            </a:r>
          </a:p>
          <a:p>
            <a:pPr lvl="1"/>
            <a:r>
              <a:rPr lang="es-ES" i="1" dirty="0"/>
              <a:t>Ejemplo: Una API para gestionar inventario desde una app móvil.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DE447E-F6F6-57ED-2875-3BB4F0FF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173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71F70-30C0-5EE6-8A24-8189F868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15FDF7-47BD-BCF6-C8CE-DF20CF83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4 - Microservicio HTTP</a:t>
            </a:r>
          </a:p>
          <a:p>
            <a:pPr lvl="1"/>
            <a:r>
              <a:rPr lang="es-ES" dirty="0"/>
              <a:t>Aplicación ligera que realiza una tarea específica (ej. validación, cálculo, </a:t>
            </a:r>
            <a:r>
              <a:rPr lang="es-ES" dirty="0" err="1"/>
              <a:t>logging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Se comunica con otros servicios vía HTTP o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Ideal para arquitecturas distribuidas.</a:t>
            </a:r>
          </a:p>
          <a:p>
            <a:pPr lvl="1"/>
            <a:r>
              <a:rPr lang="es-ES" i="1" dirty="0"/>
              <a:t>Ejemplo: Un microservicio que calcula precios con IVA y responde en milisegundos.</a:t>
            </a:r>
          </a:p>
          <a:p>
            <a:pPr lvl="1"/>
            <a:endParaRPr lang="es-ES" dirty="0"/>
          </a:p>
          <a:p>
            <a:r>
              <a:rPr lang="es-ES" b="1" dirty="0"/>
              <a:t>5 - Servidor de archivos estáticos</a:t>
            </a:r>
          </a:p>
          <a:p>
            <a:pPr lvl="1"/>
            <a:r>
              <a:rPr lang="es-ES" dirty="0"/>
              <a:t>Sirve HTML, CSS, JS, imágenes y otros recursos desde disco.</a:t>
            </a:r>
          </a:p>
          <a:p>
            <a:pPr lvl="1"/>
            <a:r>
              <a:rPr lang="es-ES" dirty="0"/>
              <a:t>Útil para alojar páginas web o documentación técnica.</a:t>
            </a:r>
          </a:p>
          <a:p>
            <a:pPr lvl="1"/>
            <a:r>
              <a:rPr lang="es-ES" i="1" dirty="0"/>
              <a:t>Ejemplo: Un servidor que entrega una SPA (Single Page </a:t>
            </a:r>
            <a:r>
              <a:rPr lang="es-ES" i="1" dirty="0" err="1"/>
              <a:t>Application</a:t>
            </a:r>
            <a:r>
              <a:rPr lang="es-ES" i="1" dirty="0"/>
              <a:t>) compilada en </a:t>
            </a:r>
            <a:r>
              <a:rPr lang="es-ES" i="1" dirty="0" err="1"/>
              <a:t>React</a:t>
            </a:r>
            <a:r>
              <a:rPr lang="es-ES" i="1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B36C55-232C-E57F-A722-348B39B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983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729B8-BDFD-30F1-0649-F1CE28D9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A0233-3E1E-0208-9E66-59CE4046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</a:t>
            </a:r>
            <a:r>
              <a:rPr lang="es-ES" dirty="0" err="1"/>
              <a:t>APIs</a:t>
            </a:r>
            <a:r>
              <a:rPr lang="es-ES" dirty="0"/>
              <a:t> en C/C++: </a:t>
            </a:r>
          </a:p>
          <a:p>
            <a:pPr lvl="1"/>
            <a:r>
              <a:rPr lang="pt-BR" dirty="0"/>
              <a:t>Uso de frameworks como </a:t>
            </a:r>
            <a:r>
              <a:rPr lang="pt-BR" b="1" dirty="0" err="1">
                <a:solidFill>
                  <a:srgbClr val="FF0000"/>
                </a:solidFill>
              </a:rPr>
              <a:t>Cpp</a:t>
            </a:r>
            <a:r>
              <a:rPr lang="pt-BR" b="1" dirty="0">
                <a:solidFill>
                  <a:srgbClr val="FF0000"/>
                </a:solidFill>
              </a:rPr>
              <a:t>-REST-SDK</a:t>
            </a:r>
            <a:r>
              <a:rPr lang="pt-BR" dirty="0"/>
              <a:t>, Crow o </a:t>
            </a:r>
            <a:r>
              <a:rPr lang="pt-BR" b="1" dirty="0">
                <a:solidFill>
                  <a:srgbClr val="FF0000"/>
                </a:solidFill>
              </a:rPr>
              <a:t>Pistache</a:t>
            </a:r>
            <a:r>
              <a:rPr lang="pt-BR" dirty="0"/>
              <a:t>. </a:t>
            </a:r>
          </a:p>
          <a:p>
            <a:pPr lvl="1"/>
            <a:r>
              <a:rPr lang="es-ES" dirty="0"/>
              <a:t>Creación de rutas para GET, POST, PUT, DELETE. </a:t>
            </a:r>
          </a:p>
          <a:p>
            <a:pPr lvl="1"/>
            <a:r>
              <a:rPr lang="es-ES" dirty="0"/>
              <a:t>Manejo de respuestas HTTP y serialización/deserialización de datos en JSON. </a:t>
            </a:r>
          </a:p>
          <a:p>
            <a:endParaRPr lang="es-ES" dirty="0"/>
          </a:p>
          <a:p>
            <a:r>
              <a:rPr lang="es-ES" dirty="0"/>
              <a:t>Gestión de errores y excepciones: </a:t>
            </a:r>
          </a:p>
          <a:p>
            <a:pPr lvl="1"/>
            <a:r>
              <a:rPr lang="es-ES" dirty="0"/>
              <a:t>Manejo de códigos de error y optimización del flujo de datos. </a:t>
            </a:r>
          </a:p>
          <a:p>
            <a:pPr lvl="1"/>
            <a:r>
              <a:rPr lang="es-ES" dirty="0"/>
              <a:t>Implementación de registros de errores y mensajes de diagnóstico.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2826E-24D3-3673-0623-4E27D82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3980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81290-BFC6-251A-69FE-B2A4C27C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aplicaciones Http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DEFB00-2F5C-D252-E636-79FF0DFD2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6 - </a:t>
            </a:r>
            <a:r>
              <a:rPr lang="es-ES" b="1" dirty="0"/>
              <a:t>Servidor de </a:t>
            </a:r>
            <a:r>
              <a:rPr lang="es-ES" b="1" dirty="0" err="1"/>
              <a:t>streaming</a:t>
            </a:r>
            <a:r>
              <a:rPr lang="es-ES" b="1" dirty="0"/>
              <a:t> HTTP</a:t>
            </a:r>
          </a:p>
          <a:p>
            <a:pPr lvl="1"/>
            <a:r>
              <a:rPr lang="es-ES" dirty="0"/>
              <a:t>Envía datos en tiempo real usando </a:t>
            </a:r>
            <a:r>
              <a:rPr lang="es-ES" dirty="0" err="1"/>
              <a:t>chunked</a:t>
            </a:r>
            <a:r>
              <a:rPr lang="es-ES" dirty="0"/>
              <a:t> </a:t>
            </a:r>
            <a:r>
              <a:rPr lang="es-ES" dirty="0" err="1"/>
              <a:t>encoding</a:t>
            </a:r>
            <a:r>
              <a:rPr lang="es-ES" dirty="0"/>
              <a:t> o SSE (Server-</a:t>
            </a:r>
            <a:r>
              <a:rPr lang="es-ES" dirty="0" err="1"/>
              <a:t>Sent</a:t>
            </a:r>
            <a:r>
              <a:rPr lang="es-ES" dirty="0"/>
              <a:t> </a:t>
            </a:r>
            <a:r>
              <a:rPr lang="es-ES" dirty="0" err="1"/>
              <a:t>Events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Útil para </a:t>
            </a:r>
            <a:r>
              <a:rPr lang="es-ES" dirty="0" err="1"/>
              <a:t>dashboards</a:t>
            </a:r>
            <a:r>
              <a:rPr lang="es-ES" dirty="0"/>
              <a:t>, logs en vivo o </a:t>
            </a:r>
            <a:r>
              <a:rPr lang="es-ES" dirty="0" err="1"/>
              <a:t>feeds</a:t>
            </a:r>
            <a:r>
              <a:rPr lang="es-ES" dirty="0"/>
              <a:t> de eventos.</a:t>
            </a:r>
          </a:p>
          <a:p>
            <a:pPr lvl="1"/>
            <a:r>
              <a:rPr lang="es-ES" i="1" dirty="0"/>
              <a:t>Ejemplo: Un servidor que transmite métricas de sensores cada segundo.</a:t>
            </a:r>
          </a:p>
          <a:p>
            <a:pPr lvl="1"/>
            <a:endParaRPr lang="es-ES" i="1" dirty="0"/>
          </a:p>
          <a:p>
            <a:r>
              <a:rPr lang="es-ES" i="1" dirty="0"/>
              <a:t>7 - </a:t>
            </a:r>
            <a:r>
              <a:rPr lang="es-ES" b="1" dirty="0"/>
              <a:t>Servidor de autenticación</a:t>
            </a:r>
          </a:p>
          <a:p>
            <a:pPr lvl="1"/>
            <a:r>
              <a:rPr lang="es-ES" dirty="0"/>
              <a:t>Maneja </a:t>
            </a:r>
            <a:r>
              <a:rPr lang="es-ES" dirty="0" err="1"/>
              <a:t>login</a:t>
            </a:r>
            <a:r>
              <a:rPr lang="es-ES" dirty="0"/>
              <a:t>, tokens JWT, sesiones y autorización.</a:t>
            </a:r>
          </a:p>
          <a:p>
            <a:pPr lvl="1"/>
            <a:r>
              <a:rPr lang="es-ES" dirty="0"/>
              <a:t>Puede integrarse con OAuth2, LDAP o bases de datos.</a:t>
            </a:r>
          </a:p>
          <a:p>
            <a:pPr lvl="1"/>
            <a:r>
              <a:rPr lang="es-ES" i="1" dirty="0"/>
              <a:t>Ejemplo: Un </a:t>
            </a:r>
            <a:r>
              <a:rPr lang="es-ES" i="1" dirty="0" err="1"/>
              <a:t>backend</a:t>
            </a:r>
            <a:r>
              <a:rPr lang="es-ES" i="1" dirty="0"/>
              <a:t> que valida credenciales y emite tokens para apps cliente.</a:t>
            </a:r>
          </a:p>
          <a:p>
            <a:pPr lvl="1"/>
            <a:endParaRPr lang="es-ES" i="1" dirty="0"/>
          </a:p>
          <a:p>
            <a:r>
              <a:rPr lang="es-ES" b="1" i="1" dirty="0" err="1"/>
              <a:t>WebSocket</a:t>
            </a:r>
            <a:r>
              <a:rPr lang="es-ES" b="1" i="1" dirty="0"/>
              <a:t> estaría más enfocado para la comunicación en tiempo real.</a:t>
            </a:r>
          </a:p>
          <a:p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9D8B55-D06D-9DD5-D33D-39006915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4689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713DBF-5186-D31D-2FA1-A7D935A3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Peticiones Http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3F2BAD38-FF1C-53D3-584A-86E1E9DE9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4352A1-D12B-3412-9C57-392E6BAF2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5688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0B4CB-CCF9-3C46-0CF6-0A240CACC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Ejemplo: Servidor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973178-9005-9792-6C9D-9CDCD3149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Implementar un servidor Http:</a:t>
            </a:r>
          </a:p>
          <a:p>
            <a:pPr lvl="1"/>
            <a:r>
              <a:rPr lang="es-ES" dirty="0"/>
              <a:t>Tipos utilizados</a:t>
            </a:r>
          </a:p>
          <a:p>
            <a:pPr lvl="1"/>
            <a:r>
              <a:rPr lang="es-ES" dirty="0"/>
              <a:t>Pasos para implementar el Servidor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2C4477-13ED-EBB9-3EE1-CC6BFEAC0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7602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53821-EA6C-C96C-6127-4F54EF48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A40C18-3023-5733-3BE5-89C13EC25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b="1" dirty="0" err="1"/>
              <a:t>boost</a:t>
            </a:r>
            <a:r>
              <a:rPr lang="es-ES" sz="3200" b="1" dirty="0"/>
              <a:t>::</a:t>
            </a:r>
            <a:r>
              <a:rPr lang="es-ES" sz="3200" b="1" dirty="0" err="1"/>
              <a:t>asio</a:t>
            </a:r>
            <a:r>
              <a:rPr lang="es-ES" sz="3200" b="1" dirty="0"/>
              <a:t>::</a:t>
            </a:r>
            <a:r>
              <a:rPr lang="es-ES" sz="3200" b="1" dirty="0" err="1"/>
              <a:t>io_context</a:t>
            </a:r>
            <a:endParaRPr lang="es-ES" sz="3200" b="1" dirty="0"/>
          </a:p>
          <a:p>
            <a:endParaRPr lang="es-ES" sz="3200" dirty="0"/>
          </a:p>
          <a:p>
            <a:pPr lvl="1"/>
            <a:r>
              <a:rPr lang="es-ES" sz="3200" dirty="0"/>
              <a:t>Es el motor de eventos de </a:t>
            </a:r>
            <a:r>
              <a:rPr lang="es-ES" sz="3200" dirty="0" err="1"/>
              <a:t>Boost.Asio</a:t>
            </a:r>
            <a:r>
              <a:rPr lang="es-ES" sz="3200" dirty="0"/>
              <a:t>.</a:t>
            </a:r>
          </a:p>
          <a:p>
            <a:pPr lvl="1"/>
            <a:r>
              <a:rPr lang="es-ES" sz="3200" dirty="0"/>
              <a:t>Gestiona operaciones de entrada/salida (I/O), como aceptar conexiones o leer datos.</a:t>
            </a:r>
          </a:p>
          <a:p>
            <a:pPr lvl="1"/>
            <a:r>
              <a:rPr lang="es-ES" sz="3200" dirty="0"/>
              <a:t>Se usa para crear el </a:t>
            </a:r>
            <a:r>
              <a:rPr lang="es-ES" sz="3200" dirty="0" err="1"/>
              <a:t>acceptor</a:t>
            </a:r>
            <a:r>
              <a:rPr lang="es-ES" sz="3200" dirty="0"/>
              <a:t> y los sockets.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CE7A85-3971-FA2D-F493-2E656F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02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D861C-7D0E-CAD7-1701-BA7560ED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663640-49D3-C6CD-C248-954DF6195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acceptor</a:t>
            </a:r>
            <a:endParaRPr lang="es-ES" b="1" dirty="0"/>
          </a:p>
          <a:p>
            <a:pPr lvl="1"/>
            <a:r>
              <a:rPr lang="es-ES" dirty="0"/>
              <a:t>Se encarga de escuchar en un puerto TCP.</a:t>
            </a:r>
          </a:p>
          <a:p>
            <a:pPr lvl="1"/>
            <a:r>
              <a:rPr lang="es-ES" dirty="0"/>
              <a:t>Espera conexiones entrantes y las acepta, creando un socket para cada cliente.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ip</a:t>
            </a:r>
            <a:r>
              <a:rPr lang="es-ES" b="1" dirty="0"/>
              <a:t>::</a:t>
            </a:r>
            <a:r>
              <a:rPr lang="es-ES" b="1" dirty="0" err="1"/>
              <a:t>tcp</a:t>
            </a:r>
            <a:r>
              <a:rPr lang="es-ES" b="1" dirty="0"/>
              <a:t>::socket</a:t>
            </a:r>
          </a:p>
          <a:p>
            <a:pPr lvl="1"/>
            <a:r>
              <a:rPr lang="es-ES" dirty="0"/>
              <a:t>Representa una conexión TCP con un cliente.</a:t>
            </a:r>
          </a:p>
          <a:p>
            <a:pPr lvl="1"/>
            <a:r>
              <a:rPr lang="es-ES" dirty="0"/>
              <a:t>Se usa para leer la petición HTTP y enviar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2D2A95-9420-51D6-7126-39417FD7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3629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AB265-A537-4E61-AB1A-6388F246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37C4B-AC69-58D0-DC26-5EE8B6032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</a:t>
            </a:r>
            <a:r>
              <a:rPr lang="es-ES" b="1" dirty="0" err="1"/>
              <a:t>flat_buffer</a:t>
            </a:r>
            <a:endParaRPr lang="es-ES" b="1" dirty="0"/>
          </a:p>
          <a:p>
            <a:pPr lvl="1"/>
            <a:r>
              <a:rPr lang="es-ES" dirty="0"/>
              <a:t>Buffer de </a:t>
            </a:r>
            <a:r>
              <a:rPr lang="es-ES" dirty="0" err="1"/>
              <a:t>Beast</a:t>
            </a:r>
            <a:r>
              <a:rPr lang="es-ES" dirty="0"/>
              <a:t> para almacenar datos leídos del socket.</a:t>
            </a:r>
          </a:p>
          <a:p>
            <a:pPr lvl="1"/>
            <a:r>
              <a:rPr lang="es-ES" dirty="0"/>
              <a:t>Necesario para las operaciones de lectura HTTP.</a:t>
            </a:r>
          </a:p>
          <a:p>
            <a:endParaRPr lang="es-ES" dirty="0"/>
          </a:p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request</a:t>
            </a:r>
            <a:r>
              <a:rPr lang="es-ES" b="1" dirty="0"/>
              <a:t>&lt;T&gt; y http::response&lt;T&gt;</a:t>
            </a:r>
          </a:p>
          <a:p>
            <a:pPr lvl="1"/>
            <a:r>
              <a:rPr lang="es-ES" dirty="0"/>
              <a:t>Representan mensajes HTTP.</a:t>
            </a:r>
          </a:p>
          <a:p>
            <a:pPr lvl="1"/>
            <a:r>
              <a:rPr lang="es-ES" dirty="0"/>
              <a:t>El tipo T indica el tipo de cuerpo (para un mensaje, </a:t>
            </a:r>
            <a:r>
              <a:rPr lang="es-ES" dirty="0" err="1"/>
              <a:t>string_body</a:t>
            </a:r>
            <a:r>
              <a:rPr lang="es-ES" dirty="0"/>
              <a:t> para texto plano).</a:t>
            </a:r>
          </a:p>
          <a:p>
            <a:pPr lvl="1"/>
            <a:r>
              <a:rPr lang="es-ES" dirty="0"/>
              <a:t>Se usan para leer la petición del cliente y construir la respuesta.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371AD8-7055-56A2-DE50-B8DB99BD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674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ECE9-C79D-1D38-18B5-D779DAA2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Http - 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38329B-EEC9-A6ED-1FD0-835379802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beast</a:t>
            </a:r>
            <a:r>
              <a:rPr lang="es-ES" b="1" dirty="0"/>
              <a:t>::http::</a:t>
            </a:r>
            <a:r>
              <a:rPr lang="es-ES" b="1" dirty="0" err="1"/>
              <a:t>read</a:t>
            </a:r>
            <a:r>
              <a:rPr lang="es-ES" b="1" dirty="0"/>
              <a:t> y http::write</a:t>
            </a:r>
          </a:p>
          <a:p>
            <a:pPr lvl="1"/>
            <a:r>
              <a:rPr lang="es-ES" dirty="0"/>
              <a:t>Funciones para leer una petición HTTP desde el socket y escribir una respuesta.</a:t>
            </a:r>
          </a:p>
          <a:p>
            <a:pPr lvl="1"/>
            <a:r>
              <a:rPr lang="es-ES" dirty="0"/>
              <a:t>Son operaciones sincrónicas, pero también existen versiones asincrónicas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B24A9A-C423-8C25-F0D6-6D7C886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9390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BBD72-99FB-2582-004C-C32C7719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D47794-FD2B-C2E9-BC54-C0415310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1 - Inicialización</a:t>
            </a:r>
          </a:p>
          <a:p>
            <a:pPr lvl="1"/>
            <a:r>
              <a:rPr lang="es-ES" dirty="0" err="1"/>
              <a:t>HttpServer</a:t>
            </a:r>
            <a:r>
              <a:rPr lang="es-ES" dirty="0"/>
              <a:t> server(</a:t>
            </a:r>
            <a:r>
              <a:rPr lang="es-ES" dirty="0" err="1"/>
              <a:t>ioc</a:t>
            </a:r>
            <a:r>
              <a:rPr lang="es-ES" dirty="0"/>
              <a:t>, 8080);</a:t>
            </a:r>
          </a:p>
          <a:p>
            <a:pPr lvl="1"/>
            <a:endParaRPr lang="es-ES" dirty="0"/>
          </a:p>
          <a:p>
            <a:r>
              <a:rPr lang="es-ES" b="1" dirty="0"/>
              <a:t>2 - Escucha de conexiones: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El </a:t>
            </a:r>
            <a:r>
              <a:rPr lang="es-ES" dirty="0" err="1"/>
              <a:t>acceptor</a:t>
            </a:r>
            <a:r>
              <a:rPr lang="es-ES" dirty="0"/>
              <a:t> se configura para escuchar en IPv4 y en el puerto indicado</a:t>
            </a:r>
          </a:p>
          <a:p>
            <a:pPr lvl="1"/>
            <a:endParaRPr lang="es-ES" dirty="0"/>
          </a:p>
          <a:p>
            <a:r>
              <a:rPr lang="es-ES" b="1" dirty="0"/>
              <a:t>3 - Bucle de atención: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_);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</a:t>
            </a:r>
            <a:r>
              <a:rPr lang="es-ES" dirty="0"/>
              <a:t>_.</a:t>
            </a:r>
            <a:r>
              <a:rPr lang="es-ES" dirty="0" err="1"/>
              <a:t>accept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handle_request</a:t>
            </a:r>
            <a:r>
              <a:rPr lang="es-ES" dirty="0"/>
              <a:t>(socket);</a:t>
            </a:r>
          </a:p>
          <a:p>
            <a:pPr lvl="1"/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F36208-6EF0-B3F4-51B9-0DB56A48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27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A31D15-80BC-165C-973C-F9830D1A86E4}"/>
              </a:ext>
            </a:extLst>
          </p:cNvPr>
          <p:cNvSpPr txBox="1"/>
          <p:nvPr/>
        </p:nvSpPr>
        <p:spPr>
          <a:xfrm>
            <a:off x="5544152" y="4107137"/>
            <a:ext cx="5288564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El servidor entra en un bucle infinito:</a:t>
            </a:r>
          </a:p>
          <a:p>
            <a:endParaRPr lang="es-ES" dirty="0"/>
          </a:p>
          <a:p>
            <a:r>
              <a:rPr lang="es-ES" dirty="0"/>
              <a:t>Acepta una conexión entrante.</a:t>
            </a:r>
          </a:p>
          <a:p>
            <a:endParaRPr lang="es-ES" dirty="0"/>
          </a:p>
          <a:p>
            <a:r>
              <a:rPr lang="es-ES" dirty="0"/>
              <a:t>Crea un socket para comunicarse con el cliente.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handle_request</a:t>
            </a:r>
            <a:r>
              <a:rPr lang="es-ES" dirty="0"/>
              <a:t>() para procesar la petición.</a:t>
            </a:r>
          </a:p>
        </p:txBody>
      </p:sp>
    </p:spTree>
    <p:extLst>
      <p:ext uri="{BB962C8B-B14F-4D97-AF65-F5344CB8AC3E}">
        <p14:creationId xmlns:p14="http://schemas.microsoft.com/office/powerpoint/2010/main" val="799917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16FB1-1917-3D6B-726E-F100E67A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99DCE-D9C8-C9B8-B675-65C7903EA8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4 – Procesamiento de la petición:</a:t>
            </a:r>
          </a:p>
          <a:p>
            <a:pPr lvl="1"/>
            <a:r>
              <a:rPr lang="es-ES" dirty="0"/>
              <a:t>http::request&lt;http::string_body&gt; </a:t>
            </a:r>
            <a:r>
              <a:rPr lang="es-ES" dirty="0" err="1"/>
              <a:t>req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http::read(socket, buffer, 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lee la petición HTTP del cliente.</a:t>
            </a:r>
          </a:p>
          <a:p>
            <a:pPr lvl="1"/>
            <a:r>
              <a:rPr lang="es-ES" dirty="0"/>
              <a:t>Se almacena en el objeto </a:t>
            </a:r>
            <a:r>
              <a:rPr lang="es-ES" dirty="0" err="1"/>
              <a:t>req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C6C301-8BB0-65D3-B84F-2B070A3B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462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B8D59-C56C-361E-5EB2-60745DA4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A7F52F-1B2E-8194-EC8A-EF57014B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5 – Construcción de la respuesta: </a:t>
            </a:r>
          </a:p>
          <a:p>
            <a:pPr lvl="1"/>
            <a:r>
              <a:rPr lang="es-ES" dirty="0"/>
              <a:t>http::response&lt;http::string_body&gt; res{http::status::</a:t>
            </a:r>
            <a:r>
              <a:rPr lang="es-ES" b="1" dirty="0"/>
              <a:t>ok</a:t>
            </a:r>
            <a:r>
              <a:rPr lang="es-ES" dirty="0"/>
              <a:t>, </a:t>
            </a:r>
            <a:r>
              <a:rPr lang="es-ES" dirty="0" err="1"/>
              <a:t>req.version</a:t>
            </a:r>
            <a:r>
              <a:rPr lang="es-ES" dirty="0"/>
              <a:t>()};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(http::field::server, "</a:t>
            </a:r>
            <a:r>
              <a:rPr lang="es-ES" dirty="0" err="1"/>
              <a:t>Beast</a:t>
            </a:r>
            <a:r>
              <a:rPr lang="es-ES" dirty="0"/>
              <a:t>/1.0");</a:t>
            </a:r>
          </a:p>
          <a:p>
            <a:pPr lvl="1"/>
            <a:r>
              <a:rPr lang="es-ES" dirty="0" err="1"/>
              <a:t>res.set</a:t>
            </a:r>
            <a:r>
              <a:rPr lang="es-ES" dirty="0"/>
              <a:t>(http::field::content_type, "</a:t>
            </a:r>
            <a:r>
              <a:rPr lang="es-ES" dirty="0" err="1"/>
              <a:t>text</a:t>
            </a:r>
            <a:r>
              <a:rPr lang="es-ES" dirty="0"/>
              <a:t>/</a:t>
            </a:r>
            <a:r>
              <a:rPr lang="es-ES" dirty="0" err="1"/>
              <a:t>plain</a:t>
            </a:r>
            <a:r>
              <a:rPr lang="es-ES" dirty="0"/>
              <a:t>");</a:t>
            </a:r>
          </a:p>
          <a:p>
            <a:pPr lvl="1"/>
            <a:r>
              <a:rPr lang="es-ES" dirty="0" err="1"/>
              <a:t>res.body</a:t>
            </a:r>
            <a:r>
              <a:rPr lang="es-ES" dirty="0"/>
              <a:t>() = “Mensaje desde el Servidor";</a:t>
            </a:r>
          </a:p>
          <a:p>
            <a:pPr lvl="1"/>
            <a:r>
              <a:rPr lang="es-ES" dirty="0" err="1"/>
              <a:t>res.prepare_payload</a:t>
            </a:r>
            <a:r>
              <a:rPr lang="es-ES" dirty="0"/>
              <a:t>();</a:t>
            </a:r>
          </a:p>
          <a:p>
            <a:pPr lvl="1"/>
            <a:endParaRPr lang="es-ES" dirty="0"/>
          </a:p>
          <a:p>
            <a:pPr lvl="1"/>
            <a:r>
              <a:rPr lang="es-ES" i="1" dirty="0"/>
              <a:t>Se crea una respuesta con estado 200 OK.</a:t>
            </a:r>
          </a:p>
          <a:p>
            <a:pPr lvl="1"/>
            <a:r>
              <a:rPr lang="es-ES" i="1" dirty="0"/>
              <a:t>Se añaden encabezados como Server y Content-</a:t>
            </a:r>
            <a:r>
              <a:rPr lang="es-ES" i="1" dirty="0" err="1"/>
              <a:t>Type</a:t>
            </a:r>
            <a:r>
              <a:rPr lang="es-ES" i="1" dirty="0"/>
              <a:t>.</a:t>
            </a:r>
          </a:p>
          <a:p>
            <a:pPr lvl="1"/>
            <a:r>
              <a:rPr lang="es-ES" i="1" dirty="0"/>
              <a:t>Se asigna el cuerpo del mensaje.</a:t>
            </a:r>
          </a:p>
          <a:p>
            <a:pPr lvl="1"/>
            <a:r>
              <a:rPr lang="es-ES" i="1" dirty="0" err="1"/>
              <a:t>prepare_payload</a:t>
            </a:r>
            <a:r>
              <a:rPr lang="es-ES" i="1" dirty="0"/>
              <a:t>() calcula automáticamente el tamaño del cuerpo.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62443-7903-87CA-CA10-B2AB3AD6D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024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9B13EEE-7BD8-7D69-0EB6-46FC6F6FF6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1089E7E-F3C5-2144-7224-1E6D5C1106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481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092DD-2BCB-6C73-EFD8-EAD9D495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Pasos para implementar el Servidor Http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6A03C-9739-DCF5-6DB9-2F426F9A3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http::write(socket, res);</a:t>
            </a:r>
          </a:p>
          <a:p>
            <a:r>
              <a:rPr lang="es-ES" dirty="0"/>
              <a:t>Se envía la respuesta al cliente a través del socket.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C42544-C2DF-2085-159A-C592A013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6550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BF3EE95-34D4-2503-EA1D-F01B6C8AF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</a:t>
            </a:r>
            <a:r>
              <a:rPr lang="es-ES" b="1" dirty="0" err="1"/>
              <a:t>crow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E3A4148-E4A4-7021-9F9D-EACD134F24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Ojo, los proyectos con versión </a:t>
            </a:r>
            <a:r>
              <a:rPr lang="es-ES" b="1" dirty="0"/>
              <a:t>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EAA61-F84C-E998-2582-89E30454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94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E0DB0-130D-2C16-D2E0-50F8D302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D7CC8-D302-2582-0EF8-B6FFEFE44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crow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Crear servidores HTTP </a:t>
            </a:r>
          </a:p>
          <a:p>
            <a:pPr lvl="1"/>
            <a:r>
              <a:rPr lang="es-ES" dirty="0"/>
              <a:t>Diseñar </a:t>
            </a:r>
            <a:r>
              <a:rPr lang="es-ES" dirty="0" err="1"/>
              <a:t>APIs</a:t>
            </a:r>
            <a:r>
              <a:rPr lang="es-ES" dirty="0"/>
              <a:t> </a:t>
            </a:r>
            <a:r>
              <a:rPr lang="es-ES" dirty="0" err="1"/>
              <a:t>RESTful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Enviar y recibir JSON </a:t>
            </a:r>
          </a:p>
          <a:p>
            <a:pPr lvl="1"/>
            <a:r>
              <a:rPr lang="es-ES" dirty="0"/>
              <a:t>Soporte para </a:t>
            </a:r>
            <a:r>
              <a:rPr lang="es-ES" dirty="0" err="1"/>
              <a:t>WebSockets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Integración con Bases de datos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3A4CE2-B44E-2270-A436-517C0CEC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78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C8A10-F63F-E471-F386-9B093148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D4888-B604-3142-A59C-92BD8F7F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Crow</a:t>
            </a:r>
            <a:r>
              <a:rPr lang="es-ES" dirty="0"/>
              <a:t> es un </a:t>
            </a:r>
            <a:r>
              <a:rPr lang="es-ES" dirty="0" err="1"/>
              <a:t>microframework</a:t>
            </a:r>
            <a:r>
              <a:rPr lang="es-ES" dirty="0"/>
              <a:t> web para C++ que te permite construir </a:t>
            </a:r>
            <a:r>
              <a:rPr lang="es-ES" b="1" dirty="0" err="1"/>
              <a:t>APIs</a:t>
            </a:r>
            <a:r>
              <a:rPr lang="es-ES" b="1" dirty="0"/>
              <a:t> </a:t>
            </a:r>
            <a:r>
              <a:rPr lang="es-ES" b="1" dirty="0" err="1"/>
              <a:t>RESTful</a:t>
            </a:r>
            <a:r>
              <a:rPr lang="es-ES" dirty="0"/>
              <a:t>, </a:t>
            </a:r>
            <a:r>
              <a:rPr lang="es-ES" b="1" dirty="0"/>
              <a:t>servidores HTTP</a:t>
            </a:r>
            <a:r>
              <a:rPr lang="es-ES" dirty="0"/>
              <a:t>, y hasta </a:t>
            </a:r>
            <a:r>
              <a:rPr lang="es-ES" b="1" dirty="0" err="1"/>
              <a:t>WebSockets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Sintaxis muy parecida a </a:t>
            </a:r>
            <a:r>
              <a:rPr lang="es-ES" dirty="0" err="1"/>
              <a:t>frameworks</a:t>
            </a:r>
            <a:r>
              <a:rPr lang="es-ES" dirty="0"/>
              <a:t> como </a:t>
            </a:r>
            <a:r>
              <a:rPr lang="es-ES" dirty="0" err="1"/>
              <a:t>Flask</a:t>
            </a:r>
            <a:r>
              <a:rPr lang="es-ES" dirty="0"/>
              <a:t> (Python) o Express (Node.js).</a:t>
            </a:r>
          </a:p>
          <a:p>
            <a:endParaRPr lang="es-ES" dirty="0"/>
          </a:p>
          <a:p>
            <a:pPr lvl="1"/>
            <a:r>
              <a:rPr lang="es-ES" b="1" dirty="0" err="1"/>
              <a:t>Header-only</a:t>
            </a:r>
            <a:r>
              <a:rPr lang="es-ES" dirty="0"/>
              <a:t>: no necesitas compilar la librería, solo incluirla.</a:t>
            </a:r>
          </a:p>
          <a:p>
            <a:pPr lvl="1"/>
            <a:r>
              <a:rPr lang="es-ES" b="1" dirty="0"/>
              <a:t>Rápido</a:t>
            </a:r>
            <a:r>
              <a:rPr lang="es-ES" dirty="0"/>
              <a:t>: diseñado para alto rendimiento.</a:t>
            </a:r>
          </a:p>
          <a:p>
            <a:pPr lvl="1"/>
            <a:r>
              <a:rPr lang="es-ES" b="1" dirty="0"/>
              <a:t>Multihilo</a:t>
            </a:r>
            <a:r>
              <a:rPr lang="es-ES" dirty="0"/>
              <a:t>: soporta múltiples hilos para manejar peticiones concurrentes.</a:t>
            </a:r>
          </a:p>
          <a:p>
            <a:pPr lvl="1"/>
            <a:r>
              <a:rPr lang="es-ES" b="1" dirty="0"/>
              <a:t>JSON integrado</a:t>
            </a:r>
            <a:r>
              <a:rPr lang="es-ES" dirty="0"/>
              <a:t>: sin necesidad de librerías externas para manejar JSON.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D3B4AF-6BE8-115B-9E60-139EF338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847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7D08E-339D-D48C-ABD7-E0D973A2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5CC0B-F5CB-34F5-9727-98D60A9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crow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Sirve para:</a:t>
            </a:r>
          </a:p>
          <a:p>
            <a:pPr lvl="1"/>
            <a:r>
              <a:rPr lang="es-ES" dirty="0"/>
              <a:t>Definir operaciones CRUD</a:t>
            </a:r>
          </a:p>
          <a:p>
            <a:pPr lvl="1"/>
            <a:r>
              <a:rPr lang="es-ES" dirty="0"/>
              <a:t>Servidores HTTP</a:t>
            </a:r>
          </a:p>
          <a:p>
            <a:pPr lvl="1"/>
            <a:r>
              <a:rPr lang="es-ES" dirty="0" err="1"/>
              <a:t>WebSockets</a:t>
            </a:r>
            <a:endParaRPr lang="es-ES" dirty="0"/>
          </a:p>
          <a:p>
            <a:pPr lvl="1"/>
            <a:r>
              <a:rPr lang="es-ES" dirty="0"/>
              <a:t>Microservicios</a:t>
            </a:r>
          </a:p>
          <a:p>
            <a:pPr lvl="1"/>
            <a:r>
              <a:rPr lang="es-ES" dirty="0"/>
              <a:t>Integración con Base de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FBE16-0D5A-7CA6-1D7C-E18356FD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976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689-9EDA-19E5-246B-BC62132FB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22" y="105243"/>
            <a:ext cx="2367013" cy="491523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95ECAE-6EB4-C3CF-29A4-38D73C41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392" y="798897"/>
            <a:ext cx="10747408" cy="59538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crow.h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testCrow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CROW_ROUTE(app, "/")([]()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"</a:t>
            </a:r>
            <a:r>
              <a:rPr lang="es-ES" dirty="0" err="1"/>
              <a:t>Hello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";</a:t>
            </a:r>
          </a:p>
          <a:p>
            <a:pPr marL="0" indent="0">
              <a:buNone/>
            </a:pPr>
            <a:r>
              <a:rPr lang="es-ES" dirty="0"/>
              <a:t>        });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app.port</a:t>
            </a:r>
            <a:r>
              <a:rPr lang="es-ES" dirty="0"/>
              <a:t>(18080).run();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testCrow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3AE557-9EC6-189A-8E8C-88167157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171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75883-AC3F-9064-FF4E-C4F86050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5627"/>
          </a:xfrm>
        </p:spPr>
        <p:txBody>
          <a:bodyPr/>
          <a:lstStyle/>
          <a:p>
            <a:r>
              <a:rPr lang="es-ES" dirty="0"/>
              <a:t>Respuesta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D87B1A-4AB7-4663-5C93-D9986C9DA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1289785"/>
            <a:ext cx="10968789" cy="488717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http://localhost:8080/json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SimpleApp</a:t>
            </a:r>
            <a:r>
              <a:rPr lang="es-ES" dirty="0"/>
              <a:t> app;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CROW_ROUTE(app, "/</a:t>
            </a:r>
            <a:r>
              <a:rPr lang="es-ES" dirty="0" err="1"/>
              <a:t>json</a:t>
            </a:r>
            <a:r>
              <a:rPr lang="es-ES" dirty="0"/>
              <a:t>")([]() {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  respuesta["mensaje"] = "¡Hola desde </a:t>
            </a:r>
            <a:r>
              <a:rPr lang="es-ES" dirty="0" err="1"/>
              <a:t>Crow</a:t>
            </a:r>
            <a:r>
              <a:rPr lang="es-ES" dirty="0"/>
              <a:t>!";</a:t>
            </a:r>
          </a:p>
          <a:p>
            <a:pPr marL="0" indent="0">
              <a:buNone/>
            </a:pPr>
            <a:r>
              <a:rPr lang="es-ES" dirty="0"/>
              <a:t>      respuesta["estado"] = "ok";</a:t>
            </a:r>
          </a:p>
          <a:p>
            <a:pPr marL="0" indent="0">
              <a:buNone/>
            </a:pPr>
            <a:r>
              <a:rPr lang="es-ES" dirty="0"/>
              <a:t>      respuesta["</a:t>
            </a:r>
            <a:r>
              <a:rPr lang="es-ES" dirty="0" err="1"/>
              <a:t>codigo</a:t>
            </a:r>
            <a:r>
              <a:rPr lang="es-ES" dirty="0"/>
              <a:t>"] = 200;</a:t>
            </a:r>
          </a:p>
          <a:p>
            <a:pPr marL="0" indent="0">
              <a:buNone/>
            </a:pPr>
            <a:r>
              <a:rPr lang="es-ES" dirty="0"/>
              <a:t>  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::response{ respuesta };</a:t>
            </a:r>
          </a:p>
          <a:p>
            <a:pPr marL="0" indent="0">
              <a:buNone/>
            </a:pPr>
            <a:r>
              <a:rPr lang="es-ES" dirty="0"/>
              <a:t>      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app.bindaddr</a:t>
            </a:r>
            <a:r>
              <a:rPr lang="es-ES" dirty="0"/>
              <a:t>("127.0.0.1");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app.port</a:t>
            </a:r>
            <a:r>
              <a:rPr lang="es-ES" dirty="0"/>
              <a:t>(8080);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app.concurrency</a:t>
            </a:r>
            <a:r>
              <a:rPr lang="es-ES" dirty="0"/>
              <a:t>(2);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app.run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85B584-C8D1-44AA-FE98-4F628D8B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883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DEB34-6853-09F9-D0E7-7AA6F5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 CRUD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F384F-C7AF-E009-DABC-869F5202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0242" cy="4786931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POST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Subir un recurso en el servidor. 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recurso se envía en el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Read</a:t>
            </a:r>
            <a:r>
              <a:rPr lang="es-ES" dirty="0">
                <a:sym typeface="Wingdings" panose="05000000000000000000" pitchFamily="2" charset="2"/>
              </a:rPr>
              <a:t>  GET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Recuperar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Normalmente se enviará un parámetro: id en la URL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Update</a:t>
            </a:r>
            <a:r>
              <a:rPr lang="es-ES" dirty="0">
                <a:sym typeface="Wingdings" panose="05000000000000000000" pitchFamily="2" charset="2"/>
              </a:rPr>
              <a:t>  PUT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Actualizar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 recurso se envía en el </a:t>
            </a:r>
            <a:r>
              <a:rPr lang="es-ES" dirty="0" err="1">
                <a:sym typeface="Wingdings" panose="05000000000000000000" pitchFamily="2" charset="2"/>
              </a:rPr>
              <a:t>body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 err="1">
                <a:sym typeface="Wingdings" panose="05000000000000000000" pitchFamily="2" charset="2"/>
              </a:rPr>
              <a:t>Delete</a:t>
            </a:r>
            <a:r>
              <a:rPr lang="es-ES" dirty="0">
                <a:sym typeface="Wingdings" panose="05000000000000000000" pitchFamily="2" charset="2"/>
              </a:rPr>
              <a:t>  DELETE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Eliminar un recurso del servidor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Normalmente se enviará un parámetro: id en la URL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61540C-7D44-CEE8-6744-0663FD2B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2952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0F2EB-44A1-7B49-58E1-D9C69FD8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las peticiones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BAC00-1CBE-58CC-5DEA-A3E9D33B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24F4EC-D279-D9EB-8630-C85DDCFC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3293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21DFB-606B-E84D-E540-1238D47F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A277CF-A8F9-7FBB-EBC9-1BCB8CE9D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FDB5B9-9D91-F95A-EAB4-9D79D2E3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2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70241-0859-F83B-D1E5-D23980D8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8A6E2-54CE-B2C5-7401-74A26BBA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Nos proporciona manejo de peticiones </a:t>
            </a:r>
            <a:r>
              <a:rPr lang="es-ES" b="1" dirty="0"/>
              <a:t>Http</a:t>
            </a:r>
            <a:r>
              <a:rPr lang="es-ES" dirty="0"/>
              <a:t> y </a:t>
            </a:r>
            <a:r>
              <a:rPr lang="es-ES" b="1" dirty="0" err="1"/>
              <a:t>WebSockets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instalar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/>
              <a:t>Integrar</a:t>
            </a:r>
            <a:r>
              <a:rPr lang="es-ES" dirty="0"/>
              <a:t> en Visual Studio: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Listar librerías: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pPr lvl="1"/>
            <a:endParaRPr lang="es-ES" b="1" dirty="0"/>
          </a:p>
          <a:p>
            <a:r>
              <a:rPr lang="es-ES" dirty="0"/>
              <a:t>Comprobar si la tenemos instalada:</a:t>
            </a:r>
          </a:p>
          <a:p>
            <a:pPr lvl="1"/>
            <a:r>
              <a:rPr lang="es-ES" b="1" dirty="0" err="1"/>
              <a:t>ccpkg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r>
              <a:rPr lang="es-ES" b="1" dirty="0"/>
              <a:t> | </a:t>
            </a:r>
            <a:r>
              <a:rPr lang="es-ES" b="1" dirty="0" err="1"/>
              <a:t>findstr</a:t>
            </a:r>
            <a:r>
              <a:rPr lang="es-ES" b="1" dirty="0"/>
              <a:t> </a:t>
            </a:r>
            <a:r>
              <a:rPr lang="es-ES" b="1" dirty="0" err="1"/>
              <a:t>boost-beast</a:t>
            </a:r>
            <a:endParaRPr lang="es-E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0614ED7-B450-CB3D-CC48-FD5646AE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9602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C6999A-7A1C-8CC7-7D39-52F9148A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970775"/>
            <a:ext cx="9144000" cy="2387600"/>
          </a:xfrm>
        </p:spPr>
        <p:txBody>
          <a:bodyPr/>
          <a:lstStyle/>
          <a:p>
            <a:r>
              <a:rPr lang="es-ES" b="1" dirty="0"/>
              <a:t>Protocolos HTTP, </a:t>
            </a:r>
            <a:r>
              <a:rPr lang="es-ES" b="1" dirty="0" err="1"/>
              <a:t>HTTPs</a:t>
            </a:r>
            <a:r>
              <a:rPr lang="es-ES" b="1" dirty="0"/>
              <a:t> y </a:t>
            </a:r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54114-6E34-AFCD-E17D-AB24712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693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A297-DCE7-38AF-9582-22669B2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D52EE-11BA-B1CF-F3DB-58C21964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Es el protocolo base de la web. Permite la comunicación entre clientes (como navegadores) y servidores mediante un modelo solicitud-respuesta.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r>
              <a:rPr lang="es-ES" dirty="0"/>
              <a:t>Unidireccional: El cliente envía una solicitud, el servidor responde.</a:t>
            </a:r>
          </a:p>
          <a:p>
            <a:endParaRPr lang="es-ES" dirty="0"/>
          </a:p>
          <a:p>
            <a:r>
              <a:rPr lang="es-ES" dirty="0"/>
              <a:t>Sin estado: No guarda información entre solicitudes (aunque puede usarse con cookies o sesiones).</a:t>
            </a:r>
          </a:p>
          <a:p>
            <a:endParaRPr lang="es-ES" dirty="0"/>
          </a:p>
          <a:p>
            <a:r>
              <a:rPr lang="es-ES" dirty="0"/>
              <a:t>Usa el puerto 80 por defecto.</a:t>
            </a:r>
          </a:p>
          <a:p>
            <a:endParaRPr lang="es-ES" dirty="0"/>
          </a:p>
          <a:p>
            <a:r>
              <a:rPr lang="es-ES" dirty="0"/>
              <a:t>Formato textual: Las solicitudes y respuestas son legibles y estructuradas.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8E83-12A7-17A3-07C7-538C87A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9181-EC00-A77B-2E00-656CF13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EAAB4-1181-622E-EFB4-47981DE0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Http </a:t>
            </a:r>
            <a:r>
              <a:rPr lang="es-ES" dirty="0" err="1"/>
              <a:t>secure</a:t>
            </a:r>
            <a:endParaRPr lang="es-ES" dirty="0"/>
          </a:p>
          <a:p>
            <a:pPr lvl="1"/>
            <a:r>
              <a:rPr lang="es-ES" dirty="0"/>
              <a:t>Es la versión segura de HTTP. Utiliza TLS/SSL para cifrar la comunicación entre cliente y servidor.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Cifrado de extremo a extremo: Protege datos sensibles como contraseñas o tarjetas.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Autenticación: Verifica que estás hablando con el servidor correcto mediante certificados digitales.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Integridad: Evita que los datos sean modificados durante la transmisión.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443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7950A-5D59-B96A-3145-E3EC0B8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13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9DEF-D7E9-A444-2E53-68AF21CC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4953E-8FAB-CE3E-5A83-D995F16E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 protocolo de comunicación </a:t>
            </a:r>
            <a:r>
              <a:rPr lang="es-ES" b="1" dirty="0"/>
              <a:t>bidireccional y persistente</a:t>
            </a:r>
            <a:r>
              <a:rPr lang="es-ES" dirty="0"/>
              <a:t> que permite que cliente y servidor intercambien datos en tiempo real sin necesidad de múltiples solicitudes HTTP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Full-</a:t>
            </a:r>
            <a:r>
              <a:rPr lang="es-ES" dirty="0" err="1"/>
              <a:t>duplex</a:t>
            </a:r>
            <a:r>
              <a:rPr lang="es-ES" dirty="0"/>
              <a:t>: Ambos lados pueden enviar y recibir datos simultáneamente.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Conexión persistente: Se mantiene abierta, ideal para apps en tiempo real.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Menor latencia: Los datos se envían tan pronto como están disponibles.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80 (ws://) o 443 (wss://) dependiendo de si es seguro.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A084F-A5FA-008B-3E6D-D1D6E99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741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F459-8742-719B-59A6-D3DB19B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AE552-DAD3-7A88-938D-08AAA1C4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Casos de uso:</a:t>
            </a:r>
          </a:p>
          <a:p>
            <a:pPr lvl="1"/>
            <a:r>
              <a:rPr lang="es-ES" dirty="0"/>
              <a:t>Chats en vivo</a:t>
            </a:r>
          </a:p>
          <a:p>
            <a:pPr lvl="1"/>
            <a:r>
              <a:rPr lang="es-ES" dirty="0"/>
              <a:t>Juegos multijugador</a:t>
            </a:r>
          </a:p>
          <a:p>
            <a:pPr lvl="1"/>
            <a:r>
              <a:rPr lang="es-ES" dirty="0"/>
              <a:t>Notificaciones en tiempo real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9A03B-6BAE-D1BF-771B-E5E225D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91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0186A-3DFE-0B48-1974-910004A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18B23-7B56-E0B7-A2EF-B0BCA12B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1441D5-96AA-A1BC-F078-D84FF844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1" y="1782303"/>
            <a:ext cx="10208036" cy="32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A5A6B-94E1-F8A5-C0FA-E75ABA05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 HTTP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64B2C2-C998-D14A-0669-49DB9014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6FFFA2-C587-AD84-23C1-B69921B5C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26" y="1664219"/>
            <a:ext cx="10391174" cy="468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0178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965F4-B948-7834-635A-F8DBA9AE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222298-4B62-B1A4-9EC3-57B905586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GET</a:t>
            </a:r>
            <a:r>
              <a:rPr lang="es-ES" dirty="0"/>
              <a:t> /libros → devuelve la lista de libros.</a:t>
            </a:r>
          </a:p>
          <a:p>
            <a:endParaRPr lang="es-ES" dirty="0"/>
          </a:p>
          <a:p>
            <a:r>
              <a:rPr lang="es-ES" b="1" dirty="0"/>
              <a:t>GET</a:t>
            </a:r>
            <a:r>
              <a:rPr lang="es-ES" dirty="0"/>
              <a:t> /libros/123 → devuelve el libro con ID 123.</a:t>
            </a:r>
          </a:p>
          <a:p>
            <a:endParaRPr lang="es-ES" dirty="0"/>
          </a:p>
          <a:p>
            <a:r>
              <a:rPr lang="es-ES" b="1" dirty="0"/>
              <a:t>POST</a:t>
            </a:r>
            <a:r>
              <a:rPr lang="es-ES" dirty="0"/>
              <a:t> /libros → crea un nuevo libro (con datos en el cuerpo).</a:t>
            </a:r>
          </a:p>
          <a:p>
            <a:endParaRPr lang="es-ES" dirty="0"/>
          </a:p>
          <a:p>
            <a:r>
              <a:rPr lang="es-ES" b="1" dirty="0"/>
              <a:t>PUT</a:t>
            </a:r>
            <a:r>
              <a:rPr lang="es-ES" dirty="0"/>
              <a:t> /libros/123 → actualiza el libro con ID 123.</a:t>
            </a:r>
          </a:p>
          <a:p>
            <a:endParaRPr lang="es-ES" dirty="0"/>
          </a:p>
          <a:p>
            <a:r>
              <a:rPr lang="es-ES" b="1" dirty="0"/>
              <a:t>DELETE</a:t>
            </a:r>
            <a:r>
              <a:rPr lang="es-ES" dirty="0"/>
              <a:t> /libros/123 → elimina el libro con ID 123.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62681-EA3E-C9D9-8FED-3C39AAED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1676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9683-B4CD-FBB5-1978-2064899F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7137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Serialización  / Deserialización con JSON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8EB8E6-7293-B599-9557-C43F185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73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E716-0CD4-B975-45DE-B0BC7C04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A018E-4290-D7B0-B519-09B20D72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Librería: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nlohmann</a:t>
            </a:r>
            <a:r>
              <a:rPr lang="es-ES" b="1" dirty="0"/>
              <a:t>/json.hpp&gt;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7B480-7C4B-2232-31C7-AD8F958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4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01376-8342-4B48-B12F-FD13990F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B51C-0D87-EC2A-3EC4-0DC40C523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Boost.Beast</a:t>
            </a:r>
            <a:r>
              <a:rPr lang="es-ES" dirty="0"/>
              <a:t> es una biblioteca </a:t>
            </a:r>
            <a:r>
              <a:rPr lang="es-ES" b="1" dirty="0" err="1"/>
              <a:t>header-only</a:t>
            </a:r>
            <a:r>
              <a:rPr lang="es-ES" dirty="0"/>
              <a:t> (solo incluye cabeceras, no requiere compilación previa) que proporciona componentes de bajo nivel para manejar protocolos de red como </a:t>
            </a:r>
            <a:r>
              <a:rPr lang="es-ES" b="1" dirty="0"/>
              <a:t>HTTP/1</a:t>
            </a:r>
            <a:r>
              <a:rPr lang="es-ES" dirty="0"/>
              <a:t> y </a:t>
            </a:r>
            <a:r>
              <a:rPr lang="es-ES" b="1" dirty="0" err="1"/>
              <a:t>WebSocket</a:t>
            </a:r>
            <a:r>
              <a:rPr lang="es-ES" dirty="0"/>
              <a:t>, </a:t>
            </a:r>
          </a:p>
          <a:p>
            <a:endParaRPr lang="es-ES" dirty="0"/>
          </a:p>
          <a:p>
            <a:r>
              <a:rPr lang="es-ES" dirty="0"/>
              <a:t>Con soporte para operaciones </a:t>
            </a:r>
            <a:r>
              <a:rPr lang="es-ES" b="1" dirty="0"/>
              <a:t>síncronas</a:t>
            </a:r>
            <a:r>
              <a:rPr lang="es-ES" dirty="0"/>
              <a:t> y </a:t>
            </a:r>
            <a:r>
              <a:rPr lang="es-ES" b="1" dirty="0"/>
              <a:t>asíncronas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E9BCCB-0FE7-90D1-92A5-5D2B007F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0178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B1A-867E-003C-D332-005F2D8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388" y="0"/>
            <a:ext cx="2067612" cy="492714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470A9-CB26-A2D8-918F-BDCFB679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719062" cy="6452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#include &lt;iostream&gt;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sstream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nlohmann</a:t>
            </a:r>
            <a:r>
              <a:rPr lang="es-ES" sz="2400" dirty="0"/>
              <a:t>/json.hpp&gt;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dirty="0" err="1"/>
              <a:t>testJson</a:t>
            </a:r>
            <a:r>
              <a:rPr lang="es-ES" sz="2400" dirty="0"/>
              <a:t>() {</a:t>
            </a:r>
          </a:p>
          <a:p>
            <a:pPr marL="0" indent="0">
              <a:buNone/>
            </a:pPr>
            <a:r>
              <a:rPr lang="es-ES" sz="2400" b="1" dirty="0"/>
              <a:t>    </a:t>
            </a:r>
            <a:r>
              <a:rPr lang="es-ES" sz="2400" b="1" dirty="0" err="1"/>
              <a:t>nlohmann</a:t>
            </a:r>
            <a:r>
              <a:rPr lang="es-ES" sz="2400" b="1" dirty="0"/>
              <a:t>::</a:t>
            </a:r>
            <a:r>
              <a:rPr lang="es-ES" sz="2400" b="1" dirty="0" err="1"/>
              <a:t>json</a:t>
            </a:r>
            <a:r>
              <a:rPr lang="es-ES" sz="2400" b="1" dirty="0"/>
              <a:t> </a:t>
            </a:r>
            <a:r>
              <a:rPr lang="es-ES" sz="2400" b="1" dirty="0" err="1"/>
              <a:t>doc</a:t>
            </a:r>
            <a:r>
              <a:rPr lang="es-ES" sz="2400" b="1" dirty="0"/>
              <a:t>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["curso"] = "Microservicios en C++";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["horas"] = 25;</a:t>
            </a:r>
          </a:p>
          <a:p>
            <a:pPr marL="0" indent="0">
              <a:buNone/>
            </a:pPr>
            <a:r>
              <a:rPr lang="sv-SE" sz="2400" dirty="0"/>
              <a:t>    doc["tecnologias"] = { "xml", "json", "rest", "soap" };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Json</a:t>
            </a:r>
            <a:r>
              <a:rPr lang="es-ES" sz="2400" dirty="0"/>
              <a:t>: " &lt;&lt; </a:t>
            </a:r>
            <a:r>
              <a:rPr lang="es-ES" sz="2400" dirty="0" err="1"/>
              <a:t>doc.</a:t>
            </a:r>
            <a:r>
              <a:rPr lang="es-ES" sz="2400" b="1" dirty="0" err="1"/>
              <a:t>dump</a:t>
            </a:r>
            <a:r>
              <a:rPr lang="es-ES" sz="2400" b="1" dirty="0"/>
              <a:t>(4) </a:t>
            </a:r>
            <a:r>
              <a:rPr lang="es-ES" sz="2400" dirty="0"/>
              <a:t>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"curso: " &lt;&lt; </a:t>
            </a:r>
            <a:r>
              <a:rPr lang="es-ES" sz="2400" dirty="0" err="1"/>
              <a:t>doc</a:t>
            </a:r>
            <a:r>
              <a:rPr lang="es-ES" sz="2400" dirty="0"/>
              <a:t>["curso"] 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50AC7-9935-49B4-BDB6-AA040E2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076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52513-BBF4-BFDE-CA2D-C15AA2CD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249" y="0"/>
            <a:ext cx="2473751" cy="57755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8DB1B-1C9E-8B8F-FE61-55EAD0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301658"/>
            <a:ext cx="11133056" cy="6202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strJson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it-IT" dirty="0"/>
              <a:t>    // Se define una cadena Raw: con formato json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istringstream</a:t>
            </a:r>
            <a:r>
              <a:rPr lang="es-ES" dirty="0"/>
              <a:t> </a:t>
            </a:r>
            <a:r>
              <a:rPr lang="es-ES" dirty="0" err="1"/>
              <a:t>ss</a:t>
            </a:r>
            <a:r>
              <a:rPr lang="es-ES" dirty="0"/>
              <a:t>(R"({"nombre":"Ana","edad":28,</a:t>
            </a:r>
          </a:p>
          <a:p>
            <a:pPr marL="457200" lvl="1" indent="0">
              <a:buNone/>
            </a:pPr>
            <a:r>
              <a:rPr lang="es-ES" dirty="0"/>
              <a:t>"intereses":["</a:t>
            </a:r>
            <a:r>
              <a:rPr lang="es-ES" dirty="0" err="1"/>
              <a:t>programacion</a:t>
            </a:r>
            <a:r>
              <a:rPr lang="es-ES" dirty="0"/>
              <a:t>","</a:t>
            </a:r>
            <a:r>
              <a:rPr lang="es-ES" dirty="0" err="1"/>
              <a:t>musica</a:t>
            </a:r>
            <a:r>
              <a:rPr lang="es-ES" dirty="0"/>
              <a:t>","senderismo"]})");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Se convierte a </a:t>
            </a:r>
            <a:r>
              <a:rPr lang="es-ES" dirty="0" err="1"/>
              <a:t>json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ss</a:t>
            </a:r>
            <a:r>
              <a:rPr lang="es-ES" dirty="0"/>
              <a:t> </a:t>
            </a:r>
            <a:r>
              <a:rPr lang="es-ES" b="1" dirty="0"/>
              <a:t>&gt;&gt;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fr-FR" dirty="0"/>
              <a:t>    std::cout &lt;&lt; "nombre: " &lt;&lt; doc["nombre"] &lt;&lt; std::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doc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5CEE5-C739-0597-3075-E5208C6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93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2644-74A7-E8C7-5296-1A056871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828E9-5B2C-B719-FED4-C09CDF96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pueden definir vectores del tipo: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/>
              <a:t>para almacenar  objetos </a:t>
            </a:r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::vector&lt;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&gt; array;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grupo;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grupo = array;  // Se convierte automáticamente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grupo.dump</a:t>
            </a:r>
            <a:r>
              <a:rPr lang="es-ES" b="1" dirty="0"/>
              <a:t>(4) </a:t>
            </a:r>
            <a:r>
              <a:rPr lang="es-ES" dirty="0"/>
              <a:t>// Añade </a:t>
            </a:r>
            <a:r>
              <a:rPr lang="es-ES" dirty="0" err="1"/>
              <a:t>indentación</a:t>
            </a:r>
            <a:r>
              <a:rPr lang="es-ES" dirty="0"/>
              <a:t>, el resultado se puede grabar en un fichero o se imprime por la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Utilizar operador </a:t>
            </a:r>
            <a:r>
              <a:rPr lang="es-ES" b="1" dirty="0"/>
              <a:t>&lt;&lt;</a:t>
            </a:r>
            <a:r>
              <a:rPr lang="es-ES" dirty="0"/>
              <a:t>, con un objeto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ofstream</a:t>
            </a:r>
            <a:r>
              <a:rPr lang="es-ES" b="1" dirty="0"/>
              <a:t> </a:t>
            </a:r>
            <a:r>
              <a:rPr lang="es-ES" dirty="0"/>
              <a:t>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cout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AFD7B-3643-4A83-0872-490B482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041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727-DA11-53B5-73E7-2EC419A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5987-095A-06F2-47EB-DBA1FFE1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Pedido::</a:t>
            </a:r>
            <a:r>
              <a:rPr lang="es-ES" dirty="0" err="1"/>
              <a:t>to_json</a:t>
            </a:r>
            <a:r>
              <a:rPr lang="es-ES" dirty="0"/>
              <a:t>()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{ {"</a:t>
            </a:r>
            <a:r>
              <a:rPr lang="es-ES" dirty="0" err="1"/>
              <a:t>idpedido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</a:t>
            </a:r>
            <a:r>
              <a:rPr lang="es-ES" dirty="0"/>
              <a:t>},</a:t>
            </a:r>
          </a:p>
          <a:p>
            <a:pPr marL="457200" lvl="1" indent="0">
              <a:buNone/>
            </a:pPr>
            <a:r>
              <a:rPr lang="es-ES" dirty="0"/>
              <a:t>{"cliente", </a:t>
            </a:r>
            <a:r>
              <a:rPr lang="es-ES" dirty="0" err="1"/>
              <a:t>this</a:t>
            </a:r>
            <a:r>
              <a:rPr lang="es-ES" dirty="0"/>
              <a:t>-&gt;cliente},</a:t>
            </a:r>
          </a:p>
          <a:p>
            <a:pPr marL="457200" lvl="1" indent="0">
              <a:buNone/>
            </a:pPr>
            <a:r>
              <a:rPr lang="es-ES" dirty="0"/>
              <a:t>{"empresa", </a:t>
            </a:r>
            <a:r>
              <a:rPr lang="es-ES" dirty="0" err="1"/>
              <a:t>this</a:t>
            </a:r>
            <a:r>
              <a:rPr lang="es-ES" dirty="0"/>
              <a:t>-&gt;empresa},</a:t>
            </a:r>
          </a:p>
          <a:p>
            <a:pPr marL="457200" lvl="1" indent="0">
              <a:buNone/>
            </a:pPr>
            <a:r>
              <a:rPr lang="es-ES" dirty="0"/>
              <a:t>{"empleado", </a:t>
            </a:r>
            <a:r>
              <a:rPr lang="es-ES" dirty="0" err="1"/>
              <a:t>this</a:t>
            </a:r>
            <a:r>
              <a:rPr lang="es-ES" dirty="0"/>
              <a:t>-&gt;empleado},</a:t>
            </a:r>
          </a:p>
          <a:p>
            <a:pPr marL="457200" lvl="1" indent="0">
              <a:buNone/>
            </a:pPr>
            <a:r>
              <a:rPr lang="es-ES" dirty="0"/>
              <a:t>{"importe", </a:t>
            </a:r>
            <a:r>
              <a:rPr lang="es-ES" dirty="0" err="1"/>
              <a:t>this</a:t>
            </a:r>
            <a:r>
              <a:rPr lang="es-ES" dirty="0"/>
              <a:t>-&gt;importe},</a:t>
            </a:r>
          </a:p>
          <a:p>
            <a:pPr marL="457200" lvl="1" indent="0">
              <a:buNone/>
            </a:pPr>
            <a:r>
              <a:rPr lang="es-ES" dirty="0"/>
              <a:t>{"</a:t>
            </a:r>
            <a:r>
              <a:rPr lang="es-ES" dirty="0" err="1"/>
              <a:t>pais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pais</a:t>
            </a:r>
            <a:r>
              <a:rPr lang="es-ES" dirty="0"/>
              <a:t>}};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66131-FB6C-494C-891F-F7BCC6D9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473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776B-437E-4340-49D0-EB021EEE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JSON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F5160-36BB-A374-6187-BF468E8A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7DB9F-426E-4697-EBCB-45BB935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51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E974CFD-7153-9938-FB38-C64B9FD5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3134"/>
            <a:ext cx="9144000" cy="2387600"/>
          </a:xfrm>
        </p:spPr>
        <p:txBody>
          <a:bodyPr/>
          <a:lstStyle/>
          <a:p>
            <a:r>
              <a:rPr lang="es-ES" b="1" dirty="0"/>
              <a:t>Gestión de errores y excepciones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17217E-A631-B147-B47D-D3970427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621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66CDD4-EDB6-893B-60CA-4B0AE3C7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Manejo de códigos de error y optimización del flujo de datos.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8056EE-E35B-3B5E-BE59-4AD1A09B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D499BB-E425-E0C9-0687-0331BB1A6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8505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855D-3888-02C8-89FF-756139B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Implementación de registros de errores y mensajes de diagnóstico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241D2C-B2AE-A47F-A403-E91AA6221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55DB55-4558-77E3-020F-D0B54475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1616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1EF0DB-760B-F32B-9093-522ECA80F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143" y="1029903"/>
            <a:ext cx="10003857" cy="3592897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br>
              <a:rPr lang="es-ES" dirty="0"/>
            </a:br>
            <a:br>
              <a:rPr lang="es-ES" dirty="0"/>
            </a:br>
            <a:br>
              <a:rPr lang="es-ES" dirty="0"/>
            </a:br>
            <a:r>
              <a:rPr lang="es-ES" b="1" dirty="0"/>
              <a:t>Apéndice</a:t>
            </a:r>
            <a:br>
              <a:rPr lang="es-ES" dirty="0"/>
            </a:br>
            <a:r>
              <a:rPr lang="es-ES" dirty="0"/>
              <a:t>Comparación y selección de herramientas según el tipo de aplicación</a:t>
            </a:r>
          </a:p>
        </p:txBody>
      </p:sp>
    </p:spTree>
    <p:extLst>
      <p:ext uri="{BB962C8B-B14F-4D97-AF65-F5344CB8AC3E}">
        <p14:creationId xmlns:p14="http://schemas.microsoft.com/office/powerpoint/2010/main" val="984160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917-17EC-0BC0-9910-B0D3D501D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utilizar una u otra tecnología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C66A3-8371-D597-C505-03023D07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WebSocket</a:t>
            </a:r>
            <a:r>
              <a:rPr lang="es-ES" dirty="0"/>
              <a:t> ideal cuando necesitemos:</a:t>
            </a:r>
          </a:p>
          <a:p>
            <a:pPr lvl="1"/>
            <a:r>
              <a:rPr lang="es-ES" dirty="0"/>
              <a:t>Comunicación bidireccional en tiempo real.</a:t>
            </a:r>
          </a:p>
          <a:p>
            <a:pPr lvl="1"/>
            <a:r>
              <a:rPr lang="es-ES" dirty="0"/>
              <a:t>Actualizaciones instantáneas sin tener que hacer </a:t>
            </a:r>
            <a:r>
              <a:rPr lang="es-ES" b="1" dirty="0" err="1"/>
              <a:t>polling</a:t>
            </a:r>
            <a:r>
              <a:rPr lang="es-ES" dirty="0"/>
              <a:t> constante.</a:t>
            </a:r>
          </a:p>
          <a:p>
            <a:pPr lvl="1"/>
            <a:r>
              <a:rPr lang="es-ES" dirty="0"/>
              <a:t>Menor sobrecarga que HTTP con conexiones persistentes.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8E8D6A-CCA3-8C84-1FC6-2F3056FB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101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BF23D-8BE9-145B-56A0-1F57EBAE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 la librería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12AB8-8680-A087-6579-157911DDF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Basada en </a:t>
            </a:r>
            <a:r>
              <a:rPr lang="es-ES" b="1" dirty="0" err="1"/>
              <a:t>Boost.Asio</a:t>
            </a:r>
            <a:endParaRPr lang="es-ES" b="1" dirty="0"/>
          </a:p>
          <a:p>
            <a:pPr lvl="1"/>
            <a:r>
              <a:rPr lang="es-ES" dirty="0"/>
              <a:t>Usa el modelo asincrónico de </a:t>
            </a:r>
            <a:r>
              <a:rPr lang="es-ES" dirty="0" err="1"/>
              <a:t>Boost.Asio</a:t>
            </a:r>
            <a:r>
              <a:rPr lang="es-ES" dirty="0"/>
              <a:t>, lo que permite construir aplicaciones altamente concurrentes.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io_context</a:t>
            </a:r>
            <a:r>
              <a:rPr lang="es-ES" dirty="0"/>
              <a:t>, </a:t>
            </a:r>
            <a:r>
              <a:rPr lang="es-ES" dirty="0" err="1"/>
              <a:t>executors</a:t>
            </a:r>
            <a:r>
              <a:rPr lang="es-ES" dirty="0"/>
              <a:t>, y operaciones compuestas.</a:t>
            </a:r>
          </a:p>
          <a:p>
            <a:pPr lvl="1"/>
            <a:endParaRPr lang="es-ES" dirty="0"/>
          </a:p>
          <a:p>
            <a:r>
              <a:rPr lang="es-ES" dirty="0"/>
              <a:t>Protocolos soportados</a:t>
            </a:r>
          </a:p>
          <a:p>
            <a:pPr lvl="1"/>
            <a:r>
              <a:rPr lang="es-ES" b="1" dirty="0"/>
              <a:t>HTTP/1.1</a:t>
            </a:r>
            <a:r>
              <a:rPr lang="es-ES" dirty="0"/>
              <a:t>: Lectura, escritura, serialización y análisis de mensajes HTTP.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WebSocket</a:t>
            </a:r>
            <a:r>
              <a:rPr lang="es-ES" dirty="0"/>
              <a:t>: Comunicación bidireccional en tiempo real, incluyendo control </a:t>
            </a:r>
            <a:r>
              <a:rPr lang="es-ES" dirty="0" err="1"/>
              <a:t>frames</a:t>
            </a:r>
            <a:r>
              <a:rPr lang="es-ES" dirty="0"/>
              <a:t> y compresión (</a:t>
            </a:r>
            <a:r>
              <a:rPr lang="es-ES" dirty="0" err="1"/>
              <a:t>permessage-deflate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A0C23A-2E54-EC5A-D707-28CE9C42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304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04648-22AD-A7B8-27A0-BEB0B5E2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0270" y="320605"/>
            <a:ext cx="3919330" cy="5492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boost.beast</a:t>
            </a:r>
            <a:r>
              <a:rPr lang="es-ES" dirty="0"/>
              <a:t> </a:t>
            </a:r>
            <a:br>
              <a:rPr lang="es-ES" dirty="0"/>
            </a:br>
            <a:r>
              <a:rPr lang="es-ES" dirty="0"/>
              <a:t>vs </a:t>
            </a:r>
            <a:r>
              <a:rPr lang="es-ES" dirty="0" err="1"/>
              <a:t>crow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139059-6494-E79A-B67A-36961347F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344BEF-877F-CB36-7BFB-84296C09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82" y="320605"/>
            <a:ext cx="66579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877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5DFE-E51F-4664-E6CB-067ED63B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crow</a:t>
            </a:r>
            <a:r>
              <a:rPr lang="es-ES" dirty="0"/>
              <a:t> cuando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3E3731-7250-A129-2AAF-64FB69FC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Quieres montar una API </a:t>
            </a:r>
            <a:r>
              <a:rPr lang="es-ES" dirty="0" err="1"/>
              <a:t>RESTful</a:t>
            </a:r>
            <a:r>
              <a:rPr lang="es-ES" dirty="0"/>
              <a:t> rápida y sencilla.</a:t>
            </a:r>
          </a:p>
          <a:p>
            <a:r>
              <a:rPr lang="es-ES" dirty="0"/>
              <a:t>Prefieres una sintaxis clara y moderna.</a:t>
            </a:r>
          </a:p>
          <a:p>
            <a:r>
              <a:rPr lang="es-ES" dirty="0"/>
              <a:t>No necesitas control de bajo nivel sobre sockets o buffers.</a:t>
            </a:r>
          </a:p>
          <a:p>
            <a:r>
              <a:rPr lang="es-ES" dirty="0"/>
              <a:t>Estás trabajando en un microservicio o </a:t>
            </a:r>
            <a:r>
              <a:rPr lang="es-ES" dirty="0" err="1"/>
              <a:t>backend</a:t>
            </a:r>
            <a:r>
              <a:rPr lang="es-ES" dirty="0"/>
              <a:t> ligero.</a:t>
            </a:r>
          </a:p>
          <a:p>
            <a:r>
              <a:rPr lang="es-ES" dirty="0"/>
              <a:t>Quieres algo que funcione bien en Windows y Linux con </a:t>
            </a:r>
            <a:r>
              <a:rPr lang="es-ES" dirty="0" err="1"/>
              <a:t>vcpkg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05536C-45CF-E69A-85C8-5FED19B9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528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A7201-11A1-D8BD-04D2-F5C1ABC7A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Elegir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B6F7DB-DBA6-5A37-73CC-053844B6F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Necesitas control total sobre el protocolo HTTP.</a:t>
            </a:r>
          </a:p>
          <a:p>
            <a:r>
              <a:rPr lang="es-ES" dirty="0"/>
              <a:t>Estás construyendo un servidor de alto rendimiento o personalizado.</a:t>
            </a:r>
          </a:p>
          <a:p>
            <a:r>
              <a:rPr lang="es-ES" dirty="0"/>
              <a:t>Quieres integrar con otros componentes de </a:t>
            </a:r>
            <a:r>
              <a:rPr lang="es-ES" dirty="0" err="1"/>
              <a:t>Boost</a:t>
            </a:r>
            <a:r>
              <a:rPr lang="es-ES" dirty="0"/>
              <a:t> (</a:t>
            </a:r>
            <a:r>
              <a:rPr lang="es-ES" dirty="0" err="1"/>
              <a:t>Asio</a:t>
            </a:r>
            <a:r>
              <a:rPr lang="es-ES" dirty="0"/>
              <a:t>, SSL, etc.).</a:t>
            </a:r>
          </a:p>
          <a:p>
            <a:r>
              <a:rPr lang="es-ES" dirty="0"/>
              <a:t>Estás trabajando en aplicaciones que requieren </a:t>
            </a:r>
            <a:r>
              <a:rPr lang="es-ES" dirty="0" err="1"/>
              <a:t>WebSockets</a:t>
            </a:r>
            <a:r>
              <a:rPr lang="es-ES" dirty="0"/>
              <a:t> avanzados.</a:t>
            </a:r>
          </a:p>
          <a:p>
            <a:r>
              <a:rPr lang="es-ES" dirty="0"/>
              <a:t>Buscas máxima flexibilidad y rendimiento.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FC546B-C38A-6F57-60AC-ADCC2238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4182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967D-E7AB-874D-C890-58E4BBEDE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EA769-2F52-70D3-1841-020A26DE4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un CRUD de una entidad de la BD con rutas del estilo: /empleados/&lt;id&gt; y respuesta en JSON: </a:t>
            </a:r>
            <a:r>
              <a:rPr lang="es-ES" b="1" dirty="0" err="1"/>
              <a:t>crow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un servidor que maneja miles de conexiones simultaneas, con control de </a:t>
            </a:r>
            <a:r>
              <a:rPr lang="es-ES" dirty="0" err="1"/>
              <a:t>headers</a:t>
            </a:r>
            <a:r>
              <a:rPr lang="es-ES" dirty="0"/>
              <a:t>, </a:t>
            </a:r>
            <a:r>
              <a:rPr lang="es-ES" dirty="0" err="1"/>
              <a:t>trailers</a:t>
            </a:r>
            <a:r>
              <a:rPr lang="es-ES" dirty="0"/>
              <a:t> y buffers: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DCCFC1-96FE-A70C-2385-40D554DB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9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6A9D8-7635-B5C0-54AB-5A39E949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2079"/>
          </a:xfrm>
        </p:spPr>
        <p:txBody>
          <a:bodyPr/>
          <a:lstStyle/>
          <a:p>
            <a:r>
              <a:rPr lang="es-ES" dirty="0"/>
              <a:t>Características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1E70C-3F25-E4F8-677F-0E39B4EA7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97204"/>
            <a:ext cx="10709635" cy="5260157"/>
          </a:xfrm>
        </p:spPr>
        <p:txBody>
          <a:bodyPr>
            <a:normAutofit fontScale="77500" lnSpcReduction="20000"/>
          </a:bodyPr>
          <a:lstStyle/>
          <a:p>
            <a:r>
              <a:rPr lang="es-ES" dirty="0"/>
              <a:t>Abstracciones de flujo (</a:t>
            </a:r>
            <a:r>
              <a:rPr lang="es-ES" dirty="0" err="1"/>
              <a:t>Streams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basic_stream</a:t>
            </a:r>
            <a:r>
              <a:rPr lang="es-ES" dirty="0"/>
              <a:t>, </a:t>
            </a:r>
            <a:r>
              <a:rPr lang="es-ES" dirty="0" err="1"/>
              <a:t>tcp_stream</a:t>
            </a:r>
            <a:r>
              <a:rPr lang="es-ES" dirty="0"/>
              <a:t>, </a:t>
            </a:r>
            <a:r>
              <a:rPr lang="es-ES" dirty="0" err="1"/>
              <a:t>ssl_stream</a:t>
            </a:r>
            <a:r>
              <a:rPr lang="es-ES" dirty="0"/>
              <a:t>: para manejar conexiones TCP/IP, con o sin cifrado.</a:t>
            </a:r>
          </a:p>
          <a:p>
            <a:endParaRPr lang="es-ES" dirty="0"/>
          </a:p>
          <a:p>
            <a:r>
              <a:rPr lang="es-ES" dirty="0"/>
              <a:t>Soporte para SSL/TLS mediante integración con OpenSSL.</a:t>
            </a:r>
          </a:p>
          <a:p>
            <a:endParaRPr lang="es-ES" dirty="0"/>
          </a:p>
          <a:p>
            <a:r>
              <a:rPr lang="es-ES" dirty="0"/>
              <a:t>Gestión de buffers</a:t>
            </a:r>
          </a:p>
          <a:p>
            <a:pPr lvl="1"/>
            <a:r>
              <a:rPr lang="es-ES" dirty="0" err="1"/>
              <a:t>flat_buffer</a:t>
            </a:r>
            <a:r>
              <a:rPr lang="es-ES" dirty="0"/>
              <a:t>, </a:t>
            </a:r>
            <a:r>
              <a:rPr lang="es-ES" dirty="0" err="1"/>
              <a:t>multi_buffer</a:t>
            </a:r>
            <a:r>
              <a:rPr lang="es-ES" dirty="0"/>
              <a:t>, </a:t>
            </a:r>
            <a:r>
              <a:rPr lang="es-ES" dirty="0" err="1"/>
              <a:t>static_buffer</a:t>
            </a:r>
            <a:r>
              <a:rPr lang="es-ES" dirty="0"/>
              <a:t>: para optimizar el manejo de datos en red.</a:t>
            </a:r>
          </a:p>
          <a:p>
            <a:endParaRPr lang="es-ES" dirty="0"/>
          </a:p>
          <a:p>
            <a:r>
              <a:rPr lang="es-ES" dirty="0"/>
              <a:t>Flexibilidad</a:t>
            </a:r>
          </a:p>
          <a:p>
            <a:pPr lvl="1"/>
            <a:r>
              <a:rPr lang="es-ES" dirty="0"/>
              <a:t>El desarrollador controla aspectos como el manejo de buffers, hilos, y políticas de tasa de transferencia.</a:t>
            </a:r>
          </a:p>
          <a:p>
            <a:pPr lvl="1"/>
            <a:r>
              <a:rPr lang="es-ES" dirty="0"/>
              <a:t>Ideal para construir tanto clientes como servidores, gracias a su diseño simétrico.</a:t>
            </a:r>
          </a:p>
          <a:p>
            <a:endParaRPr lang="es-ES" dirty="0"/>
          </a:p>
          <a:p>
            <a:r>
              <a:rPr lang="es-ES" dirty="0"/>
              <a:t>Extensibilidad</a:t>
            </a:r>
          </a:p>
          <a:p>
            <a:pPr lvl="1"/>
            <a:r>
              <a:rPr lang="es-ES" dirty="0"/>
              <a:t>Sirve como base para construir bibliotecas de red más complejas.</a:t>
            </a:r>
          </a:p>
          <a:p>
            <a:pPr lvl="1"/>
            <a:r>
              <a:rPr lang="es-ES" dirty="0"/>
              <a:t>Bien adaptada para integrarse en arquitecturas de microservicios o sistemas distribuidos.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06299F-A338-8277-7595-39014233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17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D510CD-C7D9-9948-16B0-2AE9EBE5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A5959-7BAC-8858-30E4-5A24EF50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Página oficial: </a:t>
            </a:r>
            <a:r>
              <a:rPr lang="es-ES" dirty="0">
                <a:hlinkClick r:id="rId2"/>
              </a:rPr>
              <a:t>https://www.boost.org/library/latest/beast/</a:t>
            </a:r>
            <a:endParaRPr lang="es-ES" dirty="0"/>
          </a:p>
          <a:p>
            <a:r>
              <a:rPr lang="es-ES" dirty="0"/>
              <a:t>Wiki: </a:t>
            </a:r>
            <a:r>
              <a:rPr lang="es-ES" dirty="0">
                <a:hlinkClick r:id="rId3"/>
              </a:rPr>
              <a:t>https://deepwiki.com/boostorg/beast</a:t>
            </a:r>
            <a:endParaRPr lang="es-ES" dirty="0"/>
          </a:p>
          <a:p>
            <a:endParaRPr lang="es-ES" dirty="0"/>
          </a:p>
          <a:p>
            <a:r>
              <a:rPr lang="es-ES" dirty="0"/>
              <a:t>Necesitamos versiones </a:t>
            </a:r>
            <a:r>
              <a:rPr lang="es-ES" b="1" dirty="0"/>
              <a:t>&gt;= C++11 </a:t>
            </a:r>
          </a:p>
          <a:p>
            <a:endParaRPr lang="es-ES" b="1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y otras partes de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OpenSSL</a:t>
            </a:r>
            <a:r>
              <a:rPr lang="es-ES" dirty="0"/>
              <a:t> si se desea soporte para conexiones seguras.</a:t>
            </a:r>
          </a:p>
          <a:p>
            <a:endParaRPr lang="es-ES" dirty="0"/>
          </a:p>
          <a:p>
            <a:r>
              <a:rPr lang="es-ES" dirty="0"/>
              <a:t>Compatible con Visual Studio 2017+, </a:t>
            </a:r>
            <a:r>
              <a:rPr lang="es-ES" dirty="0" err="1"/>
              <a:t>CMake</a:t>
            </a:r>
            <a:r>
              <a:rPr lang="es-ES" dirty="0"/>
              <a:t> ≥ 3.5.1, para construir ejemplos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73E7C9-A5D7-2639-7202-52DB590B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279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119ED09-9D3A-F432-8819-B6C341384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Desglose de la librería </a:t>
            </a:r>
            <a:r>
              <a:rPr lang="es-ES" b="1" dirty="0" err="1"/>
              <a:t>Boost.Beast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D682BF68-CA35-2DA3-6E2F-9449DE96C3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7A598A-6C62-21CA-893E-615C9BA46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375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3156</Words>
  <Application>Microsoft Office PowerPoint</Application>
  <PresentationFormat>Panorámica</PresentationFormat>
  <Paragraphs>506</Paragraphs>
  <Slides>63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63</vt:i4>
      </vt:variant>
    </vt:vector>
  </HeadingPairs>
  <TitlesOfParts>
    <vt:vector size="68" baseType="lpstr">
      <vt:lpstr>Aptos</vt:lpstr>
      <vt:lpstr>Aptos Display</vt:lpstr>
      <vt:lpstr>Arial</vt:lpstr>
      <vt:lpstr>Wingdings</vt:lpstr>
      <vt:lpstr>Tema de Office</vt:lpstr>
      <vt:lpstr>  Creación de APIs RESTful con C++ </vt:lpstr>
      <vt:lpstr>Contenidos</vt:lpstr>
      <vt:lpstr>Boost.Beast</vt:lpstr>
      <vt:lpstr>Boost.Beast</vt:lpstr>
      <vt:lpstr>Características de la librería</vt:lpstr>
      <vt:lpstr>Características de la librería II</vt:lpstr>
      <vt:lpstr>Características III</vt:lpstr>
      <vt:lpstr>Requisitos</vt:lpstr>
      <vt:lpstr>Desglose de la librería Boost.Beast</vt:lpstr>
      <vt:lpstr>Núcleo de Boost.Beast</vt:lpstr>
      <vt:lpstr>Manejo de HTTP</vt:lpstr>
      <vt:lpstr>Manejo de WebSockets</vt:lpstr>
      <vt:lpstr>Manejo de WebSockets 2</vt:lpstr>
      <vt:lpstr>Seguridad y SSL</vt:lpstr>
      <vt:lpstr>Utilidades y Extras</vt:lpstr>
      <vt:lpstr>Organización interna</vt:lpstr>
      <vt:lpstr>Tipos de aplicaciones Http con Boost.Beast</vt:lpstr>
      <vt:lpstr>Tipos de aplicaciones Http con Boost.Beast</vt:lpstr>
      <vt:lpstr>Tipos de aplicaciones Http con Boost.Beast</vt:lpstr>
      <vt:lpstr>Tipos de aplicaciones Http con Boost.Beast</vt:lpstr>
      <vt:lpstr>Peticiones Http</vt:lpstr>
      <vt:lpstr>Ejemplo: Servidor Http</vt:lpstr>
      <vt:lpstr>Servidor Http - Tipos</vt:lpstr>
      <vt:lpstr>Servidor Http - Tipos</vt:lpstr>
      <vt:lpstr>Servidor Http - Tipos</vt:lpstr>
      <vt:lpstr>Servidor Http - Tipos</vt:lpstr>
      <vt:lpstr>Pasos para implementar el Servidor Http I</vt:lpstr>
      <vt:lpstr>Pasos para implementar el Servidor Http II</vt:lpstr>
      <vt:lpstr>Pasos para implementar el Servidor Http III</vt:lpstr>
      <vt:lpstr>Pasos para implementar el Servidor Http IV</vt:lpstr>
      <vt:lpstr>Librería crow</vt:lpstr>
      <vt:lpstr>Contenidos</vt:lpstr>
      <vt:lpstr>Introducción</vt:lpstr>
      <vt:lpstr>Instalación</vt:lpstr>
      <vt:lpstr>Ejemplo</vt:lpstr>
      <vt:lpstr>Respuesta en json</vt:lpstr>
      <vt:lpstr>Operaciones CRUD</vt:lpstr>
      <vt:lpstr>Formato de las peticiones</vt:lpstr>
      <vt:lpstr>Presentación de PowerPoint</vt:lpstr>
      <vt:lpstr>Protocolos HTTP, HTTPs y WebSockets</vt:lpstr>
      <vt:lpstr>HTTP</vt:lpstr>
      <vt:lpstr>HTTPs</vt:lpstr>
      <vt:lpstr>WebSockets</vt:lpstr>
      <vt:lpstr>WebSockets</vt:lpstr>
      <vt:lpstr>Comparativa</vt:lpstr>
      <vt:lpstr>Peticiones HTTP</vt:lpstr>
      <vt:lpstr>Ejemplos</vt:lpstr>
      <vt:lpstr>Serialización  / Deserialización con JSON</vt:lpstr>
      <vt:lpstr>Parsear datos en Json</vt:lpstr>
      <vt:lpstr>Ejemplo</vt:lpstr>
      <vt:lpstr>Ejemplo 2</vt:lpstr>
      <vt:lpstr>Vector / Grabar a fichero</vt:lpstr>
      <vt:lpstr>Objetos a Json</vt:lpstr>
      <vt:lpstr>De JSON a Objeto</vt:lpstr>
      <vt:lpstr>Gestión de errores y excepciones</vt:lpstr>
      <vt:lpstr>  Manejo de códigos de error y optimización del flujo de datos.  </vt:lpstr>
      <vt:lpstr>  Implementación de registros de errores y mensajes de diagnóstico  </vt:lpstr>
      <vt:lpstr>      Apéndice Comparación y selección de herramientas según el tipo de aplicación</vt:lpstr>
      <vt:lpstr>Cuando utilizar una u otra tecnología</vt:lpstr>
      <vt:lpstr>boost.beast  vs crow</vt:lpstr>
      <vt:lpstr>Elegir crow cuando</vt:lpstr>
      <vt:lpstr>Elegir Boost.Beast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113</cp:revision>
  <dcterms:created xsi:type="dcterms:W3CDTF">2025-08-20T09:46:31Z</dcterms:created>
  <dcterms:modified xsi:type="dcterms:W3CDTF">2025-09-08T16:48:08Z</dcterms:modified>
</cp:coreProperties>
</file>