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257" r:id="rId3"/>
    <p:sldId id="258" r:id="rId4"/>
    <p:sldId id="259" r:id="rId5"/>
    <p:sldId id="324" r:id="rId6"/>
    <p:sldId id="327" r:id="rId7"/>
    <p:sldId id="328" r:id="rId8"/>
    <p:sldId id="329" r:id="rId9"/>
    <p:sldId id="330" r:id="rId10"/>
    <p:sldId id="331" r:id="rId11"/>
    <p:sldId id="325" r:id="rId12"/>
    <p:sldId id="364" r:id="rId13"/>
    <p:sldId id="332" r:id="rId14"/>
    <p:sldId id="333" r:id="rId15"/>
    <p:sldId id="334" r:id="rId16"/>
    <p:sldId id="335" r:id="rId17"/>
    <p:sldId id="337" r:id="rId18"/>
    <p:sldId id="336" r:id="rId19"/>
    <p:sldId id="326" r:id="rId20"/>
    <p:sldId id="338" r:id="rId21"/>
    <p:sldId id="339" r:id="rId22"/>
    <p:sldId id="340" r:id="rId23"/>
    <p:sldId id="341" r:id="rId24"/>
    <p:sldId id="342" r:id="rId25"/>
    <p:sldId id="343" r:id="rId26"/>
    <p:sldId id="323" r:id="rId27"/>
    <p:sldId id="322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291" r:id="rId38"/>
    <p:sldId id="293" r:id="rId39"/>
    <p:sldId id="294" r:id="rId40"/>
    <p:sldId id="300" r:id="rId41"/>
    <p:sldId id="299" r:id="rId42"/>
    <p:sldId id="298" r:id="rId43"/>
    <p:sldId id="297" r:id="rId44"/>
    <p:sldId id="296" r:id="rId45"/>
    <p:sldId id="295" r:id="rId46"/>
    <p:sldId id="301" r:id="rId47"/>
    <p:sldId id="302" r:id="rId48"/>
    <p:sldId id="303" r:id="rId49"/>
    <p:sldId id="304" r:id="rId50"/>
    <p:sldId id="305" r:id="rId51"/>
    <p:sldId id="306" r:id="rId52"/>
    <p:sldId id="320" r:id="rId53"/>
    <p:sldId id="307" r:id="rId54"/>
    <p:sldId id="308" r:id="rId55"/>
    <p:sldId id="310" r:id="rId56"/>
    <p:sldId id="311" r:id="rId57"/>
    <p:sldId id="312" r:id="rId58"/>
    <p:sldId id="309" r:id="rId59"/>
    <p:sldId id="314" r:id="rId60"/>
    <p:sldId id="313" r:id="rId61"/>
    <p:sldId id="317" r:id="rId62"/>
    <p:sldId id="318" r:id="rId63"/>
    <p:sldId id="319" r:id="rId64"/>
    <p:sldId id="315" r:id="rId65"/>
    <p:sldId id="316" r:id="rId66"/>
    <p:sldId id="321" r:id="rId67"/>
    <p:sldId id="344" r:id="rId68"/>
    <p:sldId id="348" r:id="rId69"/>
    <p:sldId id="345" r:id="rId70"/>
    <p:sldId id="346" r:id="rId71"/>
    <p:sldId id="347" r:id="rId72"/>
    <p:sldId id="260" r:id="rId73"/>
    <p:sldId id="261" r:id="rId74"/>
    <p:sldId id="262" r:id="rId75"/>
    <p:sldId id="263" r:id="rId76"/>
    <p:sldId id="264" r:id="rId77"/>
    <p:sldId id="265" r:id="rId78"/>
    <p:sldId id="266" r:id="rId79"/>
    <p:sldId id="279" r:id="rId80"/>
    <p:sldId id="267" r:id="rId81"/>
    <p:sldId id="269" r:id="rId82"/>
    <p:sldId id="268" r:id="rId83"/>
    <p:sldId id="270" r:id="rId84"/>
    <p:sldId id="272" r:id="rId85"/>
    <p:sldId id="277" r:id="rId86"/>
    <p:sldId id="271" r:id="rId87"/>
    <p:sldId id="274" r:id="rId88"/>
    <p:sldId id="275" r:id="rId89"/>
    <p:sldId id="273" r:id="rId90"/>
    <p:sldId id="276" r:id="rId91"/>
    <p:sldId id="278" r:id="rId92"/>
    <p:sldId id="349" r:id="rId93"/>
    <p:sldId id="350" r:id="rId94"/>
    <p:sldId id="351" r:id="rId95"/>
    <p:sldId id="352" r:id="rId96"/>
    <p:sldId id="353" r:id="rId97"/>
    <p:sldId id="354" r:id="rId9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3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DF38-58C2-4131-9DBF-7A3EE757594D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C6C7-788B-430D-AE1D-BE1104381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A25CA-FFF1-5B34-ED78-ABEDAEDE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4CEF6-F017-7705-3FC5-162BEA07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DCE5-4005-7E95-9248-B198383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D6D-02CB-4020-BA3F-7CBF9B90D55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B541B-BFC7-FDE2-01C8-D92D13B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1D7FE-7795-EAEE-250C-E7F4F1D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A9A-3561-5BDF-F06B-79EBF0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FE12A-E8E8-DEC8-ED43-9ADF89F1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AE11-85B3-E4A3-FC6B-3EF0F40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8F6-26EB-43A9-98D8-132BA20EA1A0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1C0B9-2A44-7DE2-795E-B851061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C9971-B10C-6F88-0DA2-02FA798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830AE-3768-F726-7C91-3FEC1CFE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B4180-EB15-109E-CFAC-76335E6F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83AE-F699-C65C-A3D3-1763A0D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DE-3400-4974-8439-4D43C67B7525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DC0AA-1EF9-985D-8BC8-6399FE5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EE46-6AA6-ADBB-A021-427357A9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5EE4-F792-B283-AF4E-747838B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44721-BE63-AC48-9D3D-3C0562BB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4CA3-1C69-E482-8457-1246783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5AC2-B092-4E30-93AF-64C7DF7D78DB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2A809-9975-6ED5-1163-D91D8F5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91C6-D8B0-BCEA-168A-BAE20CD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2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CB5-08D5-5147-F12D-0CA58EAD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969B1-09E4-5B70-528F-14B09AA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ACAC-A055-F280-1F07-26D7BC7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80F-6674-411B-8C15-5A22F9414B92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A9BEE-86FA-50A2-5B99-7457CDC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0B559-541D-6008-8F5A-20C0E1A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DA90-F34E-EABB-AC70-D51334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BE24-6A84-36BB-6EDB-92C6FE4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97A16-9FCE-89C2-74CD-B6B8F83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4DCE6-79D1-7C3C-6B06-7AC5892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636B-E6D2-448A-9684-07A258E529AE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61E04-FF9E-BC47-2BFB-FC3A47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6B00F-D8E7-86FB-253C-5C7A60A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350-7DBB-409E-7F0C-F9AE7D4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EB19D-7C83-1C7C-FE4D-F73679F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AD035-90C0-A4A3-AA7F-CD4FE87D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388444-6BEB-B4EA-2B0D-E436813E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6B27C-9722-002F-BB55-9D32CBA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CB7C2-77DC-F742-3FA0-26A93A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858-2232-45DC-A991-3A6A87FC70F5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CF552-9902-5C21-6C7C-02D526F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6FFC7-6A68-47DC-91C8-57ADF32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F8E-624E-5BBA-343B-FF50B9B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65133-CF7F-05AA-A2A3-A0B9B73F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F3-F663-4BFC-BF2B-17313E21FE95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F8B9F-0B1A-75D7-28FA-CA02F4B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36DA5-6FCD-2FD4-0A02-E2BCC0A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0493A-FB92-2C6E-4337-B67AEE9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C444-E63F-40E2-B07B-D944BB9330D0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B0159-CDC9-41A4-F2FE-6F21B20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E19B8-18E5-62FB-72AD-5FB2DB8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C6C7-1981-DECB-93D6-25B72EE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8F763-E542-F804-C690-7496651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B668B-65DF-DAF9-2CED-796087F0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7009C-3AB9-9D43-B491-F79E3F9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6779-8BF3-452B-BCD4-1523FB894102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FA2E-8114-869C-CA8A-28DBC8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4A815-BD6E-6584-32D6-4CFE802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5057-4A0E-8697-4211-2233865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40E8E-0E70-FD4D-B0B8-B2348730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416EA-C7CC-27DE-1323-5F1335FE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3FC56-9EDB-D544-04A8-D410192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881F-458B-4856-B44F-32D2DE26B082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AE402-984A-CE14-27C2-D329AE3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C316F-383D-CDF9-A036-0738702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B4038-D2C6-4A39-F1CD-6D74A54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D6495-7359-6B6B-CD68-4E3C6F1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A6BFA-1AF6-3B07-D1F7-7789549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5D16E-4E04-4D90-8A80-B6065B944015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DE66-27DD-9554-3CA1-EDF3382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E5BAA-02EF-01D8-D04E-EB4F4A22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BA6C-954D-B2E1-7AA4-83CD9736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16"/>
            <a:ext cx="9144000" cy="2387600"/>
          </a:xfrm>
        </p:spPr>
        <p:txBody>
          <a:bodyPr/>
          <a:lstStyle/>
          <a:p>
            <a:r>
              <a:rPr lang="es-ES" b="1" dirty="0"/>
              <a:t>Comunicación entre Microservicios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3F7B-AEB1-FB70-62C9-255DFD67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5746"/>
            <a:ext cx="9144000" cy="782053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47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ED3-FD71-F861-3216-ED8FB62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D9CBC-C820-A63C-BC2D-2F6ADC4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esto Visual Studio ya detectará la librería en los proyectos:</a:t>
            </a:r>
          </a:p>
          <a:p>
            <a:r>
              <a:rPr lang="es-ES" b="1" dirty="0"/>
              <a:t>#include &lt;zmq.hpp&gt;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F6B52-4E10-5C92-A68B-336A2A7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2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995-8239-603C-25C7-C34CC09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5254-7D51-5870-B200-23E68305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Google Remote </a:t>
            </a:r>
            <a:r>
              <a:rPr lang="es-ES" b="1" dirty="0" err="1"/>
              <a:t>Procedore</a:t>
            </a:r>
            <a:r>
              <a:rPr lang="es-ES" b="1" dirty="0"/>
              <a:t> </a:t>
            </a:r>
            <a:r>
              <a:rPr lang="es-ES" b="1" dirty="0" err="1"/>
              <a:t>Call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comunicación de alto rendimiento y código abierto que permite a aplicaciones intercambiar datos entre sí de forma eficiente, rápida y estructurada. </a:t>
            </a:r>
          </a:p>
          <a:p>
            <a:endParaRPr lang="es-ES" dirty="0"/>
          </a:p>
          <a:p>
            <a:r>
              <a:rPr lang="es-ES" dirty="0"/>
              <a:t>Fue desarrollado por Google y se basa en el protocolo </a:t>
            </a:r>
            <a:r>
              <a:rPr lang="es-ES" b="1" dirty="0"/>
              <a:t>HTTP/2</a:t>
            </a:r>
            <a:r>
              <a:rPr lang="es-ES" dirty="0"/>
              <a:t> y en </a:t>
            </a:r>
            <a:r>
              <a:rPr lang="es-ES" b="1" dirty="0" err="1"/>
              <a:t>Protocol</a:t>
            </a:r>
            <a:r>
              <a:rPr lang="es-ES" b="1" dirty="0"/>
              <a:t> Buffers (</a:t>
            </a:r>
            <a:r>
              <a:rPr lang="es-ES" b="1" dirty="0" err="1"/>
              <a:t>protobuf</a:t>
            </a:r>
            <a:r>
              <a:rPr lang="es-ES" b="1" dirty="0"/>
              <a:t>)</a:t>
            </a:r>
            <a:r>
              <a:rPr lang="es-ES" dirty="0"/>
              <a:t> para la serialización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BA65D-6FA0-2392-5136-064DB42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4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3607-DC6C-F196-F8B5-3D18595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E1A-3AD5-515D-8C6E-7E15AB5E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Streaming</a:t>
            </a:r>
            <a:r>
              <a:rPr lang="es-ES" b="1" dirty="0"/>
              <a:t> bidireccional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permite: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servidor</a:t>
            </a:r>
            <a:r>
              <a:rPr lang="es-ES" dirty="0"/>
              <a:t>: el servidor envía múltiples respuestas.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cliente</a:t>
            </a:r>
            <a:r>
              <a:rPr lang="es-ES" dirty="0"/>
              <a:t>: el cliente envía múltiples peticiones.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bidireccional</a:t>
            </a:r>
            <a:r>
              <a:rPr lang="es-ES" dirty="0"/>
              <a:t>: ambos envían y reciben datos en tiempo real.</a:t>
            </a:r>
          </a:p>
          <a:p>
            <a:pPr lvl="1"/>
            <a:r>
              <a:rPr lang="es-ES" dirty="0"/>
              <a:t>Ideal para chats, </a:t>
            </a:r>
            <a:r>
              <a:rPr lang="es-ES" dirty="0" err="1"/>
              <a:t>dashboards</a:t>
            </a:r>
            <a:r>
              <a:rPr lang="es-ES" dirty="0"/>
              <a:t> en vivo, sensores, etc.</a:t>
            </a:r>
          </a:p>
          <a:p>
            <a:pPr lvl="1"/>
            <a:endParaRPr lang="es-ES" dirty="0"/>
          </a:p>
          <a:p>
            <a:r>
              <a:rPr lang="es-ES" b="1" dirty="0"/>
              <a:t>Interoperabilidad entre lenguajes</a:t>
            </a:r>
          </a:p>
          <a:p>
            <a:pPr lvl="1"/>
            <a:r>
              <a:rPr lang="es-ES" dirty="0"/>
              <a:t>Puedes tener:</a:t>
            </a:r>
          </a:p>
          <a:p>
            <a:pPr lvl="1"/>
            <a:r>
              <a:rPr lang="es-ES" dirty="0"/>
              <a:t>Un servidor en C++</a:t>
            </a:r>
          </a:p>
          <a:p>
            <a:pPr lvl="1"/>
            <a:r>
              <a:rPr lang="es-ES" dirty="0"/>
              <a:t>Un cliente en Python, </a:t>
            </a:r>
            <a:r>
              <a:rPr lang="es-ES" dirty="0" err="1"/>
              <a:t>Go</a:t>
            </a:r>
            <a:r>
              <a:rPr lang="es-ES" dirty="0"/>
              <a:t>, JavaScript, etc.</a:t>
            </a:r>
          </a:p>
          <a:p>
            <a:pPr lvl="1"/>
            <a:r>
              <a:rPr lang="es-ES" dirty="0"/>
              <a:t>Todo gracias a que comparten el mismo .proto.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EB66B-2DE3-A4FC-01F2-1F312B18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E706-0A7C-B940-D9B7-CDB2441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8355-575B-1905-DD8B-C05BFD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definir </a:t>
            </a:r>
            <a:r>
              <a:rPr lang="es-ES" b="1" dirty="0"/>
              <a:t>servicios</a:t>
            </a:r>
            <a:r>
              <a:rPr lang="es-ES" dirty="0"/>
              <a:t> y sus métodos usando archivos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Genera automáticamente el código cliente y servidor en múltiples lenguajes (C++, </a:t>
            </a:r>
            <a:r>
              <a:rPr lang="es-ES" dirty="0" err="1"/>
              <a:t>Go</a:t>
            </a:r>
            <a:r>
              <a:rPr lang="es-ES" dirty="0"/>
              <a:t>, Java, Python, etc.).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/>
              <a:t>llamadas a procedimientos remotos (RPC)</a:t>
            </a:r>
            <a:r>
              <a:rPr lang="es-ES" dirty="0"/>
              <a:t> para que una aplicación pueda ejecutar funciones en otra como si fueran locales.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BF1C2-6EE3-A28F-4901-B2B83B2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7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4EEC-680A-00CE-D83F-95469F5C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5CD64-921A-BA5E-9783-419F2AD5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804"/>
          </a:xfrm>
        </p:spPr>
        <p:txBody>
          <a:bodyPr>
            <a:normAutofit/>
          </a:bodyPr>
          <a:lstStyle/>
          <a:p>
            <a:r>
              <a:rPr lang="es-ES" b="1" dirty="0"/>
              <a:t>Comunicación eficiente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, lo que permite multiplexación de conexiones, compresión de cabeceras y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r>
              <a:rPr lang="es-ES" b="1" dirty="0"/>
              <a:t>Serialización rápida</a:t>
            </a:r>
          </a:p>
          <a:p>
            <a:pPr lvl="1"/>
            <a:r>
              <a:rPr lang="es-ES" dirty="0"/>
              <a:t>Utiliza </a:t>
            </a:r>
            <a:r>
              <a:rPr lang="es-ES" b="1" dirty="0" err="1"/>
              <a:t>Protocol</a:t>
            </a:r>
            <a:r>
              <a:rPr lang="es-ES" b="1" dirty="0"/>
              <a:t> Buffers</a:t>
            </a:r>
            <a:r>
              <a:rPr lang="es-ES" dirty="0"/>
              <a:t>, que son más compactos y rápidos que JSON o XML.</a:t>
            </a:r>
          </a:p>
          <a:p>
            <a:r>
              <a:rPr lang="es-ES" b="1" dirty="0"/>
              <a:t>Multilenguaje</a:t>
            </a:r>
          </a:p>
          <a:p>
            <a:pPr lvl="1"/>
            <a:r>
              <a:rPr lang="es-ES" dirty="0"/>
              <a:t>Compatible con muchos lenguajes: ideal para arquitecturas de microservicios heterogéneas.</a:t>
            </a:r>
          </a:p>
          <a:p>
            <a:r>
              <a:rPr lang="es-ES" b="1" dirty="0"/>
              <a:t>Seguridad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</a:t>
            </a:r>
            <a:r>
              <a:rPr lang="es-ES" dirty="0"/>
              <a:t> para cifrado de extremo a extremo.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FF2A4-1B30-0BF1-A194-09E153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CE5A-E476-9D67-80A2-5927CB0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23869-BB49-6B8B-67A1-8986EC5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2D39E-EA6F-2F38-6CE1-9CA475EB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77"/>
            <a:ext cx="10596992" cy="3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98B-8A2A-F304-EA25-5DCBD6A3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A2BC9-2AE5-DFBD-E179-7FF6556C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instala con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Visual Studio debería de reconocer: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grpcpp.h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server_builder.h</a:t>
            </a:r>
            <a:r>
              <a:rPr lang="es-ES" dirty="0"/>
              <a:t>&gt;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8E0B-B44E-698F-D66A-DB88F8A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0130-ED8D-8BDA-DF8C-47D86A52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F323-A2B1-2FC8-881D-285A1F17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compilación de archivos .proto</a:t>
            </a:r>
          </a:p>
          <a:p>
            <a:endParaRPr lang="es-ES" dirty="0"/>
          </a:p>
          <a:p>
            <a:r>
              <a:rPr lang="es-ES" dirty="0"/>
              <a:t>Necesitamos instalar: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protobuf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61C8C-F6B4-C0C9-2408-D8233EC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1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DF12-A400-0EF6-1B7C-1D94BB6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F300-F06B-71FF-E972-217E2E1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servicio se define en un archivo </a:t>
            </a:r>
            <a:r>
              <a:rPr lang="es-ES" b="1" dirty="0"/>
              <a:t>.proto</a:t>
            </a:r>
          </a:p>
          <a:p>
            <a:pPr marL="457200" lvl="1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(Mensaje) </a:t>
            </a:r>
            <a:r>
              <a:rPr lang="es-ES" dirty="0" err="1"/>
              <a:t>returns</a:t>
            </a:r>
            <a:r>
              <a:rPr lang="es-ES" dirty="0"/>
              <a:t> (Respuesta);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Se compila con </a:t>
            </a:r>
            <a:r>
              <a:rPr lang="es-ES" b="1" dirty="0" err="1"/>
              <a:t>protoc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Implementar el servidor y el cliente en el lenguaje elegido.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6418-CB64-CE50-4A3B-1954140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3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3AF6-F019-BE83-5BAF-2C4D5DF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0AC6-62B3-12C9-19B1-4ED234F6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 es un sistema de </a:t>
            </a:r>
            <a:r>
              <a:rPr lang="es-ES" b="1" dirty="0"/>
              <a:t>mensajería intermedia (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broker</a:t>
            </a:r>
            <a:r>
              <a:rPr lang="es-ES" b="1" dirty="0"/>
              <a:t>)</a:t>
            </a:r>
            <a:r>
              <a:rPr lang="es-ES" dirty="0"/>
              <a:t> que permite a diferentes aplicaciones comunicarse entre sí de forma </a:t>
            </a:r>
            <a:r>
              <a:rPr lang="es-ES" b="1" dirty="0"/>
              <a:t>asíncrona, confiable y escalable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Funciona como un </a:t>
            </a:r>
            <a:r>
              <a:rPr lang="es-ES" b="1" dirty="0"/>
              <a:t>intermediario</a:t>
            </a:r>
            <a:r>
              <a:rPr lang="es-ES" dirty="0"/>
              <a:t> que recibe mensajes de un productor (emisor) y los entrega a uno o varios consumidores (receptores), siguiendo distintos patrones de distribución.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FBFEE-4C3C-329C-3791-2F35C48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9A01-22B6-BAC0-F70B-5D48D64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EA9F3-D629-365E-AC4B-195F4AC4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patrones de mensajería: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, </a:t>
            </a:r>
            <a:r>
              <a:rPr lang="es-ES" dirty="0" err="1"/>
              <a:t>gRPC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 para comunicación asincrónica. </a:t>
            </a:r>
          </a:p>
          <a:p>
            <a:pPr lvl="1"/>
            <a:r>
              <a:rPr lang="es-ES" dirty="0"/>
              <a:t>Comparativa entre REST y </a:t>
            </a:r>
            <a:r>
              <a:rPr lang="es-ES" dirty="0" err="1"/>
              <a:t>gRPC</a:t>
            </a:r>
            <a:r>
              <a:rPr lang="es-ES" dirty="0"/>
              <a:t> en sistemas de alto rendimiento. </a:t>
            </a:r>
          </a:p>
          <a:p>
            <a:pPr lvl="1"/>
            <a:r>
              <a:rPr lang="es-ES" dirty="0"/>
              <a:t>Implementación de </a:t>
            </a:r>
            <a:r>
              <a:rPr lang="es-ES" dirty="0" err="1"/>
              <a:t>WebSockets</a:t>
            </a:r>
            <a:r>
              <a:rPr lang="es-ES" dirty="0"/>
              <a:t> para la comunicación en tiempo real. </a:t>
            </a:r>
          </a:p>
          <a:p>
            <a:endParaRPr lang="es-ES" dirty="0"/>
          </a:p>
          <a:p>
            <a:r>
              <a:rPr lang="es-ES" dirty="0"/>
              <a:t>Gestión de la concurrencia y el </a:t>
            </a:r>
            <a:r>
              <a:rPr lang="es-ES" dirty="0" err="1"/>
              <a:t>multithreading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y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 para manejar múltiples solicitudes. </a:t>
            </a:r>
          </a:p>
          <a:p>
            <a:pPr lvl="1"/>
            <a:r>
              <a:rPr lang="es-ES" dirty="0"/>
              <a:t>Estrategias de sincronización y control de acceso concurrente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DDDE5-9B55-1375-6CCF-A7BB0A3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BAD8-8FA8-BE36-3373-01F46C7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7EDEF-76B2-BF02-8C4D-DF920FD5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Desacoplar servicios</a:t>
            </a:r>
            <a:r>
              <a:rPr lang="es-ES" dirty="0"/>
              <a:t>: los emisores no necesitan saber quién consume los mensajes.</a:t>
            </a:r>
          </a:p>
          <a:p>
            <a:endParaRPr lang="es-ES" dirty="0"/>
          </a:p>
          <a:p>
            <a:r>
              <a:rPr lang="es-ES" b="1" dirty="0"/>
              <a:t>Distribuir carga</a:t>
            </a:r>
            <a:r>
              <a:rPr lang="es-ES" dirty="0"/>
              <a:t>: balancea el trabajo entre múltiples consumidores.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 puede almacenar mensajes hasta que sean entregados.</a:t>
            </a:r>
          </a:p>
          <a:p>
            <a:endParaRPr lang="es-ES" dirty="0"/>
          </a:p>
          <a:p>
            <a:r>
              <a:rPr lang="es-ES" b="1" dirty="0"/>
              <a:t>Escalabilidad</a:t>
            </a:r>
            <a:r>
              <a:rPr lang="es-ES" dirty="0"/>
              <a:t>: permite añadir más productores o consumidores sin cambiar la lógica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8A245-6CD0-B7B3-5F42-2FB46FD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1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408D-3687-E7DE-84AA-B1B6D43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6E90-F733-9B9D-C130-2BB4BF2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RabbitMQ</a:t>
            </a:r>
            <a:r>
              <a:rPr lang="es-ES" sz="3600" dirty="0"/>
              <a:t> se basa en el protocolo </a:t>
            </a:r>
            <a:r>
              <a:rPr lang="es-ES" sz="3600" b="1" dirty="0"/>
              <a:t>AMQP (</a:t>
            </a:r>
            <a:r>
              <a:rPr lang="es-ES" sz="3600" b="1" dirty="0" err="1"/>
              <a:t>Advanced</a:t>
            </a:r>
            <a:r>
              <a:rPr lang="es-ES" sz="3600" b="1" dirty="0"/>
              <a:t> </a:t>
            </a:r>
            <a:r>
              <a:rPr lang="es-ES" sz="3600" b="1" dirty="0" err="1"/>
              <a:t>Message</a:t>
            </a:r>
            <a:r>
              <a:rPr lang="es-ES" sz="3600" b="1" dirty="0"/>
              <a:t> </a:t>
            </a:r>
            <a:r>
              <a:rPr lang="es-ES" sz="3600" b="1" dirty="0" err="1"/>
              <a:t>Queuing</a:t>
            </a:r>
            <a:r>
              <a:rPr lang="es-ES" sz="3600" b="1" dirty="0"/>
              <a:t> </a:t>
            </a:r>
            <a:r>
              <a:rPr lang="es-ES" sz="3600" b="1" dirty="0" err="1"/>
              <a:t>Protocol</a:t>
            </a:r>
            <a:r>
              <a:rPr lang="es-ES" sz="3600" b="1" dirty="0"/>
              <a:t>)</a:t>
            </a:r>
            <a:r>
              <a:rPr lang="es-ES" sz="3600" dirty="0"/>
              <a:t> y utiliza tres componentes clave:</a:t>
            </a:r>
          </a:p>
          <a:p>
            <a:pPr lvl="1"/>
            <a:r>
              <a:rPr lang="es-ES" sz="3600" b="1" dirty="0"/>
              <a:t>Producer</a:t>
            </a:r>
            <a:r>
              <a:rPr lang="es-ES" sz="3600" dirty="0"/>
              <a:t>: envía mensajes.</a:t>
            </a:r>
          </a:p>
          <a:p>
            <a:pPr lvl="1"/>
            <a:r>
              <a:rPr lang="es-ES" sz="3600" b="1" dirty="0"/>
              <a:t>Exchange</a:t>
            </a:r>
            <a:r>
              <a:rPr lang="es-ES" sz="3600" dirty="0"/>
              <a:t>: decide cómo enrutar los mensajes.</a:t>
            </a:r>
          </a:p>
          <a:p>
            <a:pPr lvl="1"/>
            <a:r>
              <a:rPr lang="es-ES" sz="3600" b="1" dirty="0" err="1"/>
              <a:t>Queue</a:t>
            </a:r>
            <a:r>
              <a:rPr lang="es-ES" sz="3600" dirty="0"/>
              <a:t>: almacena los mensajes hasta que un consumidor los procesa.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085F7-8E59-1D47-CA1E-7C6EAF7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9830-18EF-FEF2-9673-252E5DC2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393C1-B90A-9767-3E3B-ED54A7B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2511CA-BC0E-3BF7-0CD7-7942F2B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115"/>
            <a:ext cx="10524497" cy="3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DE5-42A4-B440-2309-E946CF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F9D77-F9D2-CAAC-1A5F-4118386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23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EDFD2-0E14-6215-265C-9252938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Procesamiento de tareas en segundo plano (ej. generación de </a:t>
            </a:r>
            <a:r>
              <a:rPr lang="es-ES" dirty="0" err="1"/>
              <a:t>PDFs</a:t>
            </a:r>
            <a:r>
              <a:rPr lang="es-ES" dirty="0"/>
              <a:t>, envío de correos).</a:t>
            </a:r>
          </a:p>
          <a:p>
            <a:endParaRPr lang="es-ES" dirty="0"/>
          </a:p>
          <a:p>
            <a:r>
              <a:rPr lang="es-ES" dirty="0"/>
              <a:t>Comunicación entre microservicios.</a:t>
            </a:r>
          </a:p>
          <a:p>
            <a:endParaRPr lang="es-ES" dirty="0"/>
          </a:p>
          <a:p>
            <a:r>
              <a:rPr lang="es-ES" dirty="0"/>
              <a:t>Sistemas de monitoreo y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Integración entre sistemas heterogéneos (Java, Python, C++, etc.).</a:t>
            </a:r>
          </a:p>
          <a:p>
            <a:endParaRPr lang="es-ES" dirty="0"/>
          </a:p>
          <a:p>
            <a:r>
              <a:rPr lang="es-ES" dirty="0"/>
              <a:t>Control de flujo en sistemas embebidos o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5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3CB9-F803-AD1D-E3FD-60E3C299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que soportan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FC026-6FDB-0A83-2B67-7B1AD8BA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RabbitMQ</a:t>
            </a:r>
            <a:r>
              <a:rPr lang="es-ES" dirty="0"/>
              <a:t> tiene clientes oficiales y comunitarios para:</a:t>
            </a:r>
          </a:p>
          <a:p>
            <a:endParaRPr lang="es-ES" dirty="0"/>
          </a:p>
          <a:p>
            <a:r>
              <a:rPr lang="es-ES" dirty="0"/>
              <a:t>C++</a:t>
            </a:r>
          </a:p>
          <a:p>
            <a:endParaRPr lang="es-ES" dirty="0"/>
          </a:p>
          <a:p>
            <a:r>
              <a:rPr lang="es-ES" dirty="0"/>
              <a:t>Python</a:t>
            </a:r>
          </a:p>
          <a:p>
            <a:endParaRPr lang="es-ES" dirty="0"/>
          </a:p>
          <a:p>
            <a:r>
              <a:rPr lang="es-ES" dirty="0"/>
              <a:t>Java</a:t>
            </a:r>
          </a:p>
          <a:p>
            <a:endParaRPr lang="es-ES" dirty="0"/>
          </a:p>
          <a:p>
            <a:r>
              <a:rPr lang="es-ES" dirty="0" err="1"/>
              <a:t>Go</a:t>
            </a:r>
            <a:endParaRPr lang="es-ES" dirty="0"/>
          </a:p>
          <a:p>
            <a:endParaRPr lang="es-ES" dirty="0"/>
          </a:p>
          <a:p>
            <a:r>
              <a:rPr lang="es-ES" dirty="0"/>
              <a:t>Node.js</a:t>
            </a:r>
          </a:p>
          <a:p>
            <a:endParaRPr lang="es-ES" dirty="0"/>
          </a:p>
          <a:p>
            <a:r>
              <a:rPr lang="es-ES" dirty="0" err="1"/>
              <a:t>Rust</a:t>
            </a:r>
            <a:r>
              <a:rPr lang="es-ES" dirty="0"/>
              <a:t>, entre otros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57E34-1B55-3104-7823-97AAEEF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5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143A-87F6-BFB7-8D57-1C800708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25"/>
            <a:ext cx="10515600" cy="53901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77710-5BEE-F7E3-1BA5-3D21A7E6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885524"/>
            <a:ext cx="10949539" cy="5291439"/>
          </a:xfrm>
        </p:spPr>
        <p:txBody>
          <a:bodyPr>
            <a:normAutofit fontScale="92500"/>
          </a:bodyPr>
          <a:lstStyle/>
          <a:p>
            <a:r>
              <a:rPr lang="es-ES" dirty="0"/>
              <a:t>A diferencia de </a:t>
            </a:r>
            <a:r>
              <a:rPr lang="es-ES" dirty="0" err="1"/>
              <a:t>ZeroMQ</a:t>
            </a:r>
            <a:r>
              <a:rPr lang="es-ES" dirty="0"/>
              <a:t> y </a:t>
            </a:r>
            <a:r>
              <a:rPr lang="es-ES" dirty="0" err="1"/>
              <a:t>gRPC</a:t>
            </a:r>
            <a:r>
              <a:rPr lang="es-ES" dirty="0"/>
              <a:t>, </a:t>
            </a:r>
            <a:r>
              <a:rPr lang="es-ES" dirty="0" err="1"/>
              <a:t>RabbitMQ</a:t>
            </a:r>
            <a:r>
              <a:rPr lang="es-ES" dirty="0"/>
              <a:t> no es una librería, es un servidor de mensajería.</a:t>
            </a:r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vcpkg</a:t>
            </a:r>
            <a:r>
              <a:rPr lang="es-ES" dirty="0"/>
              <a:t> se pueden instalar librerías cliente compatibles con </a:t>
            </a:r>
            <a:r>
              <a:rPr lang="es-ES" dirty="0" err="1"/>
              <a:t>RabbitMQ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simpleamqpclient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librabbitmq</a:t>
            </a:r>
            <a:r>
              <a:rPr lang="es-ES" b="1" dirty="0"/>
              <a:t> (librería oficial)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r>
              <a:rPr lang="es-ES" dirty="0"/>
              <a:t>Depende de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-c pero el gestor </a:t>
            </a:r>
            <a:r>
              <a:rPr lang="es-ES" dirty="0" err="1"/>
              <a:t>vcpkg</a:t>
            </a:r>
            <a:r>
              <a:rPr lang="es-ES" dirty="0"/>
              <a:t> ya instala las dependencias.</a:t>
            </a:r>
          </a:p>
          <a:p>
            <a:pPr lvl="1"/>
            <a:r>
              <a:rPr lang="es-ES" dirty="0"/>
              <a:t>Se puede instalar en Docker.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SimpleAmqpClient</a:t>
            </a:r>
            <a:r>
              <a:rPr lang="es-ES" b="1" dirty="0"/>
              <a:t>/</a:t>
            </a:r>
            <a:r>
              <a:rPr lang="es-ES" b="1" dirty="0" err="1"/>
              <a:t>SimpleAmqpClient.h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FB69C-8644-34D8-8943-BFD7460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0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E84A3-8E2C-6F8E-7E56-D149EB9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1122363"/>
            <a:ext cx="11136429" cy="2387600"/>
          </a:xfrm>
        </p:spPr>
        <p:txBody>
          <a:bodyPr/>
          <a:lstStyle/>
          <a:p>
            <a:r>
              <a:rPr lang="es-ES" b="1" dirty="0"/>
              <a:t>Comparativa entre REST y </a:t>
            </a:r>
            <a:r>
              <a:rPr lang="es-ES" b="1" dirty="0" err="1"/>
              <a:t>gRPC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7942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EC0F-87B2-1F35-3ECA-F8CD919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CC3A-6E52-79B4-EC66-83102EF0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dos enfoques típicos para la comunicación entre servicios, especialmente en arquitecturas distribuidas y microservicios: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569E6-B305-A072-5F5B-9D24A82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9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8CFCD-8C24-9F89-6E9C-79E5D294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DFA6-C7FA-86AC-FD3E-D9465F1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136525"/>
            <a:ext cx="852526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4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957C-BC87-9467-97EF-D71BA0B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7ADE-E4E9-1C92-880F-E7D06F9A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4667250"/>
          </a:xfrm>
        </p:spPr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 err="1"/>
              <a:t>APIs</a:t>
            </a:r>
            <a:r>
              <a:rPr lang="es-ES" dirty="0"/>
              <a:t> públicas o abiertas.</a:t>
            </a:r>
          </a:p>
          <a:p>
            <a:pPr lvl="1"/>
            <a:r>
              <a:rPr lang="es-ES" dirty="0"/>
              <a:t>Aplicaciones web y móviles.</a:t>
            </a:r>
          </a:p>
          <a:p>
            <a:pPr lvl="1"/>
            <a:r>
              <a:rPr lang="es-ES" dirty="0"/>
              <a:t>Sistemas donde la compatibilidad con navegadores es clave.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rendimiento extremo o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r>
              <a:rPr lang="es-ES" dirty="0"/>
              <a:t>Quieres evitar la sobrecarga de JSON en servicios internos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7D8B7-1552-FCB7-9FA6-0758C14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DA52CC-C8F7-526B-231A-FE4F80753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Patrones de mensajería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C4BE28-D891-96FD-9198-DFE55F05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6E7A-D640-4CAB-4FB3-D63932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E6E73-6A9E-06E0-AF8A-DE79B8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/>
              <a:t>Comunicación entre microservicios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Sistemas embebidos, telecomunicaciones, alto rendimiento.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 en tiempo real (</a:t>
            </a:r>
            <a:r>
              <a:rPr lang="es-ES" dirty="0" err="1"/>
              <a:t>IoT</a:t>
            </a:r>
            <a:r>
              <a:rPr lang="es-ES" dirty="0"/>
              <a:t>, juegos, ML).</a:t>
            </a:r>
          </a:p>
          <a:p>
            <a:pPr lvl="1"/>
            <a:endParaRPr lang="es-ES" dirty="0"/>
          </a:p>
          <a:p>
            <a:r>
              <a:rPr lang="es-ES" b="1" dirty="0"/>
              <a:t> Evítalo si:</a:t>
            </a:r>
            <a:endParaRPr lang="es-ES" dirty="0"/>
          </a:p>
          <a:p>
            <a:pPr lvl="1"/>
            <a:r>
              <a:rPr lang="es-ES" dirty="0"/>
              <a:t>Tu cliente es un navegador (</a:t>
            </a:r>
            <a:r>
              <a:rPr lang="es-ES" dirty="0" err="1"/>
              <a:t>gRPC</a:t>
            </a:r>
            <a:r>
              <a:rPr lang="es-ES" dirty="0"/>
              <a:t> no funciona directamente en ellos).</a:t>
            </a:r>
          </a:p>
          <a:p>
            <a:pPr lvl="1"/>
            <a:r>
              <a:rPr lang="es-ES" dirty="0"/>
              <a:t>No quieres depender de herramientas como </a:t>
            </a:r>
            <a:r>
              <a:rPr lang="es-ES" dirty="0" err="1"/>
              <a:t>protoc</a:t>
            </a:r>
            <a:r>
              <a:rPr lang="es-ES" dirty="0"/>
              <a:t> para generar código.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2BC35-6F9B-241F-EA8F-BF84045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5728-E6AC-8FF3-6BC0-E5FAB6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por sectores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F07356-BC22-BDD9-21BE-D0E0A8A2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101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50416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53788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09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gRPC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Web 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Limitado en navegadores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Sistemas Embebidos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Ligero 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, binario,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 /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</a:t>
                      </a:r>
                      <a:r>
                        <a:rPr lang="es-ES" dirty="0" err="1"/>
                        <a:t>Dashboards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inferencia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704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5C5AC-5827-D2DC-F820-DE5F6E7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69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75AC-6A10-7BE7-5069-1666A54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9409-4EA4-DAAF-3F07-B84A584B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r>
              <a:rPr lang="es-ES" b="1" dirty="0"/>
              <a:t> no usa directamente los verbos HTTP como POST, GET, PUT o DELETE.</a:t>
            </a:r>
            <a:r>
              <a:rPr lang="es-ES" dirty="0"/>
              <a:t> </a:t>
            </a:r>
          </a:p>
          <a:p>
            <a:endParaRPr lang="es-ES" b="1" dirty="0"/>
          </a:p>
          <a:p>
            <a:r>
              <a:rPr lang="es-ES" b="1" dirty="0"/>
              <a:t>Se puede modelar esas operaciones típicas de un microservicio</a:t>
            </a:r>
            <a:r>
              <a:rPr lang="es-ES" dirty="0"/>
              <a:t> en C++ usando </a:t>
            </a:r>
            <a:r>
              <a:rPr lang="es-ES" dirty="0" err="1"/>
              <a:t>gRPC</a:t>
            </a:r>
            <a:r>
              <a:rPr lang="es-ES" dirty="0"/>
              <a:t>, pero con un enfoque diferente.</a:t>
            </a:r>
          </a:p>
          <a:p>
            <a:pPr lvl="1"/>
            <a:r>
              <a:rPr lang="es-ES" dirty="0"/>
              <a:t>Hay que diseñar un fichero .proto que sea equivalente a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4DAC8-ED28-B45C-1E87-511CF77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2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6EA3-F209-A9FE-984E-287B5D9A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44C62-497F-72FF-AC25-56106F2D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CrearProducto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    // POST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ObtenerProducto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(Producto);     // GET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ActualizarProducto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// PUT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EliminarProducto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(Respuesta);   // DELETE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7D4F-67C3-9551-E8D3-6DCC4D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3499-AB57-8C15-4374-8405C3F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85B4C-F830-2E90-4343-079B931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5A11A-74F5-2716-AFD5-DE414449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4" y="1947069"/>
            <a:ext cx="10323484" cy="3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2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8470-E843-22E9-3C73-2D3A6B8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fichero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40C21-D633-F6C0-6017-D939D31A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compilar se generan clases C++ con métodos virtuales para su implementación: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ProductoServiceImpl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grpc</a:t>
            </a:r>
            <a:r>
              <a:rPr lang="es-ES" dirty="0"/>
              <a:t>::Status </a:t>
            </a:r>
            <a:r>
              <a:rPr lang="es-ES" dirty="0" err="1"/>
              <a:t>CrearProducto</a:t>
            </a:r>
            <a:r>
              <a:rPr lang="es-ES" dirty="0"/>
              <a:t>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</a:t>
            </a:r>
            <a:r>
              <a:rPr lang="es-ES" dirty="0" err="1"/>
              <a:t>const</a:t>
            </a:r>
            <a:r>
              <a:rPr lang="es-ES" dirty="0"/>
              <a:t> Producto* </a:t>
            </a:r>
            <a:r>
              <a:rPr lang="es-ES" dirty="0" err="1"/>
              <a:t>request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Respuesta* response)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// lógica de creación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grpc</a:t>
            </a:r>
            <a:r>
              <a:rPr lang="es-ES" dirty="0"/>
              <a:t>::Status::OK;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4944B-0DE6-19DB-C237-267E6CE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75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0317-DC17-B5C3-6548-753FB82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6FDD2-D7E5-5101-A285-05A4B7E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Tipado fuerte y validación automática.</a:t>
            </a:r>
          </a:p>
          <a:p>
            <a:r>
              <a:rPr lang="es-ES" dirty="0"/>
              <a:t>Comunicación binaria, más rápida que JSON.</a:t>
            </a:r>
          </a:p>
          <a:p>
            <a:r>
              <a:rPr lang="es-ES" dirty="0" err="1"/>
              <a:t>Streaming</a:t>
            </a:r>
            <a:r>
              <a:rPr lang="es-ES" dirty="0"/>
              <a:t> bidireccional si lo necesitas.</a:t>
            </a:r>
          </a:p>
          <a:p>
            <a:r>
              <a:rPr lang="es-ES" dirty="0"/>
              <a:t>Generación automática de cliente y servidor.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6C323-9633-1443-A8D8-DF3312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8727E87-7FF7-D25F-6943-1C97892ED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7DAD-7EE5-525B-F903-0AE71B79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asincrónica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1564-385D-FDE0-7BC0-0A24BA12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B7FA0-DAF3-903B-C7F0-658A7B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5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43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7F9C-8F8B-4F58-6490-FF4AD3D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7CE5-914E-F14F-79B6-BE81A422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librería de mensajería ultrarrápida y asíncrona</a:t>
            </a:r>
            <a:r>
              <a:rPr lang="es-ES" dirty="0"/>
              <a:t> que permite construir sistemas distribuidos, escalables y concurrentes. </a:t>
            </a:r>
          </a:p>
          <a:p>
            <a:endParaRPr lang="es-ES" dirty="0"/>
          </a:p>
          <a:p>
            <a:r>
              <a:rPr lang="es-ES" dirty="0"/>
              <a:t>A diferencia de los sistemas tradicionales de colas de mensajes como </a:t>
            </a:r>
            <a:r>
              <a:rPr lang="es-ES" dirty="0" err="1"/>
              <a:t>RabbitMQ</a:t>
            </a:r>
            <a:r>
              <a:rPr lang="es-ES" dirty="0"/>
              <a:t> o Kafka, </a:t>
            </a:r>
            <a:r>
              <a:rPr lang="es-ES" b="1" dirty="0" err="1"/>
              <a:t>ZeroMQ</a:t>
            </a:r>
            <a:r>
              <a:rPr lang="es-ES" b="1" dirty="0"/>
              <a:t> no necesita un servidor intermedio</a:t>
            </a:r>
            <a:r>
              <a:rPr lang="es-ES" dirty="0"/>
              <a:t>: los procesos se comunican directamente entre sí.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EADDC-EE85-08A8-A5E9-210881A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15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7D998-1B24-E430-8E38-E0B5FFB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D524F-819B-898C-003C-5C3476EE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Proporciona </a:t>
            </a:r>
            <a:r>
              <a:rPr lang="es-ES" b="1" dirty="0"/>
              <a:t>sockets inteligentes</a:t>
            </a:r>
            <a:r>
              <a:rPr lang="es-ES" dirty="0"/>
              <a:t> que pueden manejar múltiples patrones de comunicación:</a:t>
            </a:r>
          </a:p>
          <a:p>
            <a:pPr lvl="1"/>
            <a:r>
              <a:rPr lang="es-ES" b="1" dirty="0"/>
              <a:t>pub-sub</a:t>
            </a:r>
            <a:r>
              <a:rPr lang="es-ES" dirty="0"/>
              <a:t> (publicador-suscriptor)</a:t>
            </a:r>
          </a:p>
          <a:p>
            <a:pPr lvl="1"/>
            <a:r>
              <a:rPr lang="es-ES" b="1" dirty="0" err="1"/>
              <a:t>req-rep</a:t>
            </a:r>
            <a:r>
              <a:rPr lang="es-ES" dirty="0"/>
              <a:t> (petición-respuesta)</a:t>
            </a:r>
          </a:p>
          <a:p>
            <a:pPr lvl="1"/>
            <a:r>
              <a:rPr lang="es-ES" b="1" dirty="0" err="1"/>
              <a:t>push-pull</a:t>
            </a:r>
            <a:r>
              <a:rPr lang="es-ES" dirty="0"/>
              <a:t> (pipeline)</a:t>
            </a:r>
          </a:p>
          <a:p>
            <a:pPr lvl="1"/>
            <a:r>
              <a:rPr lang="es-ES" b="1" dirty="0"/>
              <a:t>dealer-</a:t>
            </a:r>
            <a:r>
              <a:rPr lang="es-ES" b="1" dirty="0" err="1"/>
              <a:t>router</a:t>
            </a:r>
            <a:r>
              <a:rPr lang="es-ES" dirty="0"/>
              <a:t> (para patrones más complejos)</a:t>
            </a:r>
          </a:p>
          <a:p>
            <a:pPr lvl="1"/>
            <a:endParaRPr lang="es-ES" dirty="0"/>
          </a:p>
          <a:p>
            <a:r>
              <a:rPr lang="es-ES" dirty="0"/>
              <a:t>Soporta múltiples </a:t>
            </a:r>
            <a:r>
              <a:rPr lang="es-ES" b="1" dirty="0"/>
              <a:t>protocolos de transporte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TCP</a:t>
            </a:r>
          </a:p>
          <a:p>
            <a:pPr lvl="1"/>
            <a:r>
              <a:rPr lang="es-ES" dirty="0"/>
              <a:t>IPC (comunicación entre procesos)</a:t>
            </a:r>
          </a:p>
          <a:p>
            <a:pPr lvl="1"/>
            <a:r>
              <a:rPr lang="es-ES" dirty="0" err="1"/>
              <a:t>Inproc</a:t>
            </a:r>
            <a:r>
              <a:rPr lang="es-ES" dirty="0"/>
              <a:t> (dentro del mismo proceso)</a:t>
            </a:r>
          </a:p>
          <a:p>
            <a:pPr lvl="1"/>
            <a:r>
              <a:rPr lang="es-ES" dirty="0" err="1"/>
              <a:t>Multicast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795AC-D3BA-1DF3-28F1-B3B6C90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5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E2996-CFE8-2E47-74C9-A30FC4D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69" y="1834632"/>
            <a:ext cx="9144000" cy="2387600"/>
          </a:xfrm>
        </p:spPr>
        <p:txBody>
          <a:bodyPr/>
          <a:lstStyle/>
          <a:p>
            <a:r>
              <a:rPr lang="es-ES" b="1" dirty="0"/>
              <a:t>Concurrencia &amp; </a:t>
            </a:r>
            <a:r>
              <a:rPr lang="es-ES" b="1" dirty="0" err="1"/>
              <a:t>multithreading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387719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71E-EE95-16C6-C553-11AACB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5CC5-0B3B-2B75-F41F-54905D5F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690688"/>
            <a:ext cx="11117178" cy="4902617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dirty="0"/>
              <a:t> es la clase estándar de C++ para crear y manejar hilos. Te permite ejecutar funciones en paralelo.</a:t>
            </a:r>
          </a:p>
          <a:p>
            <a:pPr lvl="1"/>
            <a:r>
              <a:rPr lang="es-ES" dirty="0"/>
              <a:t>Necesitas manejar sincronización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No escala bien para miles de conexiones simultáneas (como en servidores web).</a:t>
            </a:r>
          </a:p>
          <a:p>
            <a:pPr lvl="1"/>
            <a:endParaRPr lang="es-ES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es una librería para </a:t>
            </a:r>
            <a:r>
              <a:rPr lang="es-ES" b="1" dirty="0"/>
              <a:t>programación asíncrona y basada en eventos</a:t>
            </a:r>
            <a:r>
              <a:rPr lang="es-ES" dirty="0"/>
              <a:t>, ideal para manejar múltiples conexiones de red sin bloquear hilos.</a:t>
            </a:r>
          </a:p>
          <a:p>
            <a:pPr lvl="1"/>
            <a:r>
              <a:rPr lang="es-ES" dirty="0"/>
              <a:t>Manejo eficiente de miles de conexiones con pocos hilos.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::future.</a:t>
            </a:r>
          </a:p>
          <a:p>
            <a:pPr lvl="1"/>
            <a:r>
              <a:rPr lang="es-ES" dirty="0"/>
              <a:t>Ideal para microservicios, servidores HTTP, y sistemas embebidos.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AB269-5502-5BE1-05AA-1600E99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68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7D4F-51C4-A9B2-FE85-BBCA95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76AC-FD32-DD5A-1823-C47D42D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D2786-78DE-B6E1-355F-58E6398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1690688"/>
            <a:ext cx="11065920" cy="27703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5CD386-422C-8949-B4B5-E9A484B1A6B3}"/>
              </a:ext>
            </a:extLst>
          </p:cNvPr>
          <p:cNvSpPr txBox="1"/>
          <p:nvPr/>
        </p:nvSpPr>
        <p:spPr>
          <a:xfrm>
            <a:off x="567891" y="4841507"/>
            <a:ext cx="96729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CPU-</a:t>
            </a:r>
            <a:r>
              <a:rPr lang="es-ES" b="1" dirty="0" err="1"/>
              <a:t>bound</a:t>
            </a:r>
            <a:r>
              <a:rPr lang="es-ES" b="1" dirty="0"/>
              <a:t>:</a:t>
            </a:r>
          </a:p>
          <a:p>
            <a:r>
              <a:rPr lang="es-ES" dirty="0"/>
              <a:t>El programa </a:t>
            </a:r>
            <a:r>
              <a:rPr lang="es-ES" b="1" dirty="0"/>
              <a:t>consume mucho tiempo de CPU</a:t>
            </a:r>
            <a:r>
              <a:rPr lang="es-ES" dirty="0"/>
              <a:t> realizando cálculos intensivos.</a:t>
            </a:r>
          </a:p>
          <a:p>
            <a:r>
              <a:rPr lang="es-ES" dirty="0"/>
              <a:t>El cuello de botella está en la </a:t>
            </a:r>
            <a:r>
              <a:rPr lang="es-ES" b="1" dirty="0"/>
              <a:t>velocidad de procesamiento</a:t>
            </a:r>
            <a:r>
              <a:rPr lang="es-ES" dirty="0"/>
              <a:t>, no en la espera por datos externos.</a:t>
            </a:r>
          </a:p>
          <a:p>
            <a:r>
              <a:rPr lang="es-ES" dirty="0"/>
              <a:t>Aumentar el número de núcleos o la frecuencia del procesador puede mejorar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3903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8AB10-6E16-F222-9731-CEE47590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std:thread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6B900EF-BE75-CCD3-1D73-77B7CB22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D9FE-7B8E-4628-3581-7D122B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1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9D4-2928-D59B-FE94-61CE85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940F-2A9C-E52D-368A-29996AA6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Ventajas clave</a:t>
            </a:r>
          </a:p>
          <a:p>
            <a:pPr lvl="1"/>
            <a:r>
              <a:rPr lang="es-ES" sz="2800" b="1" dirty="0"/>
              <a:t>Velocidad extrema</a:t>
            </a:r>
            <a:r>
              <a:rPr lang="es-ES" sz="2800" dirty="0"/>
              <a:t>: diseñado para alto rendimiento y baja latencia.</a:t>
            </a:r>
          </a:p>
          <a:p>
            <a:pPr lvl="1"/>
            <a:r>
              <a:rPr lang="es-ES" sz="2800" b="1" dirty="0"/>
              <a:t>Ligero y sin servidor</a:t>
            </a:r>
            <a:r>
              <a:rPr lang="es-ES" sz="2800" dirty="0"/>
              <a:t>: no requiere </a:t>
            </a:r>
            <a:r>
              <a:rPr lang="es-ES" sz="2800" dirty="0" err="1"/>
              <a:t>broker</a:t>
            </a:r>
            <a:r>
              <a:rPr lang="es-ES" sz="2800" dirty="0"/>
              <a:t> central.</a:t>
            </a:r>
          </a:p>
          <a:p>
            <a:pPr lvl="1"/>
            <a:r>
              <a:rPr lang="es-ES" sz="2800" b="1" dirty="0"/>
              <a:t>Multilenguaje</a:t>
            </a:r>
            <a:r>
              <a:rPr lang="es-ES" sz="2800" dirty="0"/>
              <a:t>: disponible en C++, Python, </a:t>
            </a:r>
            <a:r>
              <a:rPr lang="es-ES" sz="2800" dirty="0" err="1"/>
              <a:t>Go</a:t>
            </a:r>
            <a:r>
              <a:rPr lang="es-ES" sz="2800" dirty="0"/>
              <a:t>, Java, </a:t>
            </a:r>
            <a:r>
              <a:rPr lang="es-ES" sz="2800" dirty="0" err="1"/>
              <a:t>Rust</a:t>
            </a:r>
            <a:r>
              <a:rPr lang="es-ES" sz="2800" dirty="0"/>
              <a:t>, entre otros.</a:t>
            </a:r>
          </a:p>
          <a:p>
            <a:pPr lvl="1"/>
            <a:r>
              <a:rPr lang="es-ES" sz="2800" b="1" dirty="0"/>
              <a:t>Flexible</a:t>
            </a:r>
            <a:r>
              <a:rPr lang="es-ES" sz="2800" dirty="0"/>
              <a:t>: ideal para arquitecturas de microservicios, sistemas embebidos y telecomunicaciones.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C6F90-5CF7-5237-C914-B2BD413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992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720-A915-42EE-8EDC-89846A4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A89DC-9F27-4F5B-9B62-9CEA05B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/>
              <a:t>Paso de parámetros a los hilos.</a:t>
            </a:r>
          </a:p>
          <a:p>
            <a:r>
              <a:rPr lang="es-ES" dirty="0"/>
              <a:t>Regiones críticas, interbloqueos, condiciones de carrera.</a:t>
            </a:r>
          </a:p>
          <a:p>
            <a:r>
              <a:rPr lang="es-ES" dirty="0"/>
              <a:t>Mecanismos de sincronización en hilos:</a:t>
            </a:r>
          </a:p>
          <a:p>
            <a:pPr lvl="1"/>
            <a:r>
              <a:rPr lang="es-ES" dirty="0" err="1"/>
              <a:t>Mutex</a:t>
            </a:r>
            <a:endParaRPr lang="es-ES" dirty="0"/>
          </a:p>
          <a:p>
            <a:r>
              <a:rPr lang="es-ES" dirty="0"/>
              <a:t>Variables de condición.</a:t>
            </a:r>
          </a:p>
          <a:p>
            <a:r>
              <a:rPr lang="es-ES" dirty="0"/>
              <a:t>Esquema productor / consumidor.</a:t>
            </a:r>
          </a:p>
          <a:p>
            <a:r>
              <a:rPr lang="es-ES" dirty="0" err="1"/>
              <a:t>Futures</a:t>
            </a:r>
            <a:r>
              <a:rPr lang="es-ES" dirty="0"/>
              <a:t> y tareas asíncronas.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8485-1515-4156-893B-41700C5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25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F2E40-0043-4BD9-BBD6-2F0F9930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DDF1F-678F-4F46-B5CC-3AB5CF9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Soporte en C++11</a:t>
            </a:r>
          </a:p>
          <a:p>
            <a:r>
              <a:rPr lang="es-ES" dirty="0"/>
              <a:t>Para trabajar con hilos, incluir el fichero .H</a:t>
            </a:r>
          </a:p>
          <a:p>
            <a:pPr lvl="1"/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&lt;</a:t>
            </a:r>
            <a:r>
              <a:rPr lang="es-ES" b="1" dirty="0" err="1"/>
              <a:t>thread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r>
              <a:rPr lang="es-ES" dirty="0"/>
              <a:t>Para compilar con g++:</a:t>
            </a:r>
          </a:p>
          <a:p>
            <a:pPr lvl="1"/>
            <a:r>
              <a:rPr lang="es-ES" b="1" dirty="0"/>
              <a:t>g++ –</a:t>
            </a:r>
            <a:r>
              <a:rPr lang="es-ES" b="1" dirty="0" err="1"/>
              <a:t>std</a:t>
            </a:r>
            <a:r>
              <a:rPr lang="es-ES" b="1" dirty="0"/>
              <a:t>=</a:t>
            </a:r>
            <a:r>
              <a:rPr lang="es-ES" b="1" dirty="0" err="1"/>
              <a:t>c++</a:t>
            </a:r>
            <a:r>
              <a:rPr lang="es-ES" b="1" dirty="0"/>
              <a:t>11  fichero.cpp –o fichero –</a:t>
            </a:r>
            <a:r>
              <a:rPr lang="es-ES" b="1" dirty="0" err="1"/>
              <a:t>lpthread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compilar con </a:t>
            </a:r>
            <a:r>
              <a:rPr lang="es-ES" dirty="0" err="1"/>
              <a:t>make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set(CMAKE_CXX_FLAGS "${CMAKE_CXX_FLAGS} -</a:t>
            </a:r>
            <a:r>
              <a:rPr lang="en-US" dirty="0" err="1"/>
              <a:t>lpthread</a:t>
            </a:r>
            <a:r>
              <a:rPr lang="en-US" dirty="0"/>
              <a:t>")</a:t>
            </a:r>
          </a:p>
          <a:p>
            <a:pPr lvl="1"/>
            <a:r>
              <a:rPr lang="es-ES" dirty="0"/>
              <a:t>set (CMAKE_CXX_STANDARD 11)</a:t>
            </a:r>
          </a:p>
          <a:p>
            <a:pPr lvl="1"/>
            <a:r>
              <a:rPr lang="en-US" dirty="0"/>
              <a:t>set (CMAKE_CXX_STANDARD_REQUIRED ON)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F1EE0-F6FE-4858-B277-49D9090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071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827C-0815-4443-89CE-C7CB786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C9888-6349-42EF-A649-1CE15F1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s-ES" dirty="0"/>
              <a:t>En C++11 un hilo se puede lanzar de 3 formas distintas:</a:t>
            </a:r>
          </a:p>
          <a:p>
            <a:endParaRPr lang="es-ES" dirty="0"/>
          </a:p>
          <a:p>
            <a:pPr lvl="1"/>
            <a:r>
              <a:rPr lang="es-ES" dirty="0"/>
              <a:t>Con una función.</a:t>
            </a:r>
          </a:p>
          <a:p>
            <a:pPr lvl="2"/>
            <a:r>
              <a:rPr lang="es-ES" dirty="0"/>
              <a:t>La función puede tener parámetros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 objeto de una clase que implemente el operador ()</a:t>
            </a:r>
          </a:p>
          <a:p>
            <a:pPr lvl="2"/>
            <a:r>
              <a:rPr lang="es-ES" dirty="0"/>
              <a:t>También puede ser una estructura con la implementación de dicho operador.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una función lambda.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46794-7D0D-4A08-8259-175F4D2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9903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0286-D767-4288-8A99-C491985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Con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4EA93-942D-42D4-ADF6-6B1FEFA4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6"/>
            <a:ext cx="10515600" cy="52048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Primero se define una función: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funcion_hello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i;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Hello</a:t>
            </a:r>
            <a:r>
              <a:rPr lang="es-ES" dirty="0"/>
              <a:t>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h1(</a:t>
            </a:r>
            <a:r>
              <a:rPr lang="es-ES" dirty="0" err="1"/>
              <a:t>funcion_hello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h1.join();</a:t>
            </a:r>
          </a:p>
          <a:p>
            <a:endParaRPr lang="es-ES" dirty="0"/>
          </a:p>
          <a:p>
            <a:r>
              <a:rPr lang="es-ES" dirty="0"/>
              <a:t>También se puede inicializar el hilo con las {}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 {</a:t>
            </a:r>
            <a:r>
              <a:rPr lang="es-ES" dirty="0" err="1"/>
              <a:t>función_hello</a:t>
            </a: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933AF-A9E8-428F-B604-6777259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236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12CF-07CD-477C-B9CC-9A023C2B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867"/>
          </a:xfrm>
        </p:spPr>
        <p:txBody>
          <a:bodyPr/>
          <a:lstStyle/>
          <a:p>
            <a:r>
              <a:rPr lang="es-ES" dirty="0"/>
              <a:t>Con una clase + operador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AA30-0B64-49A4-B1C1-04F5F812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30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MiFuncion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"Operador ()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h2(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 err="1"/>
              <a:t>MiFuncion</a:t>
            </a:r>
            <a:r>
              <a:rPr lang="es-ES" dirty="0"/>
              <a:t>()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r>
              <a:rPr lang="es-ES" dirty="0"/>
              <a:t> ); </a:t>
            </a:r>
          </a:p>
          <a:p>
            <a:pPr marL="0" indent="0">
              <a:buNone/>
            </a:pPr>
            <a:r>
              <a:rPr lang="es-ES" dirty="0"/>
              <a:t>h2.join();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Ojo, se instancia la clase </a:t>
            </a:r>
            <a:r>
              <a:rPr lang="es-ES" dirty="0" err="1"/>
              <a:t>MiFuncion</a:t>
            </a:r>
            <a:r>
              <a:rPr lang="es-ES" dirty="0"/>
              <a:t>() se necesitan los paréntesis extras.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53DF8-71E8-4F3F-A649-ECAA8E7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564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E6A-00D8-4159-A7F8-7BDA2E6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una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7C76-493B-4227-9E6F-0E92E4D0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h3([]{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"Lambda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h3.join();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066543-6BD5-4EF3-9635-CE52798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01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3B2B-0BBF-4B23-A952-AE916A5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s-ES" dirty="0"/>
              <a:t>Condiciones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053C-CBAC-4B6D-AACB-EEFF965F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6"/>
            <a:ext cx="10515600" cy="5503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dirty="0"/>
              <a:t>= 42;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 </a:t>
            </a:r>
            <a:r>
              <a:rPr lang="es-ES" b="1" dirty="0">
                <a:solidFill>
                  <a:srgbClr val="FF0000"/>
                </a:solidFill>
              </a:rPr>
              <a:t>++x;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g() { </a:t>
            </a:r>
            <a:r>
              <a:rPr lang="es-ES" b="1" dirty="0">
                <a:solidFill>
                  <a:srgbClr val="FF0000"/>
                </a:solidFill>
              </a:rPr>
              <a:t>x=0;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h() { </a:t>
            </a:r>
            <a:r>
              <a:rPr lang="en-US" dirty="0" err="1"/>
              <a:t>cout</a:t>
            </a:r>
            <a:r>
              <a:rPr lang="en-US" dirty="0"/>
              <a:t> &lt;&lt; "Hola"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i () {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Adios</a:t>
            </a:r>
            <a:r>
              <a:rPr lang="es-ES" dirty="0"/>
              <a:t>" &lt;&lt; </a:t>
            </a:r>
            <a:r>
              <a:rPr lang="es-ES" dirty="0" err="1"/>
              <a:t>endl</a:t>
            </a:r>
            <a:r>
              <a:rPr lang="es-ES" dirty="0"/>
              <a:t>;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La variable x las comparten dos hilos sin ningún tipo de protección.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carrera() {</a:t>
            </a:r>
          </a:p>
          <a:p>
            <a:pPr marL="457200" lvl="1" indent="0">
              <a:buNone/>
            </a:pPr>
            <a:r>
              <a:rPr lang="en-US" dirty="0"/>
              <a:t>thread t1{ f }; </a:t>
            </a:r>
          </a:p>
          <a:p>
            <a:pPr marL="457200" lvl="1" indent="0">
              <a:buNone/>
            </a:pPr>
            <a:r>
              <a:rPr lang="en-US" dirty="0"/>
              <a:t>thread t2{g};</a:t>
            </a:r>
          </a:p>
          <a:p>
            <a:pPr marL="457200" lvl="1" indent="0">
              <a:buNone/>
            </a:pPr>
            <a:r>
              <a:rPr lang="es-ES" dirty="0"/>
              <a:t>t1.join () ; </a:t>
            </a:r>
          </a:p>
          <a:p>
            <a:pPr marL="457200" lvl="1" indent="0">
              <a:buNone/>
            </a:pPr>
            <a:r>
              <a:rPr lang="es-ES" dirty="0"/>
              <a:t>t2.join () ;</a:t>
            </a:r>
          </a:p>
          <a:p>
            <a:pPr marL="457200" lvl="1" indent="0">
              <a:buNone/>
            </a:pPr>
            <a:r>
              <a:rPr lang="en-US" dirty="0"/>
              <a:t>thread t3{h}; </a:t>
            </a:r>
          </a:p>
          <a:p>
            <a:pPr marL="457200" lvl="1" indent="0">
              <a:buNone/>
            </a:pPr>
            <a:r>
              <a:rPr lang="en-US" dirty="0"/>
              <a:t>thread t4{ 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pPr marL="457200" lvl="1" indent="0">
              <a:buNone/>
            </a:pPr>
            <a:r>
              <a:rPr lang="es-ES" dirty="0"/>
              <a:t>t3.join (); </a:t>
            </a:r>
          </a:p>
          <a:p>
            <a:pPr marL="457200" lvl="1" indent="0">
              <a:buNone/>
            </a:pPr>
            <a:r>
              <a:rPr lang="es-ES" dirty="0"/>
              <a:t>t4.join () 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73E3E-EFC2-4784-B841-DB9C3F2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36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A1B5-CF45-4A38-A0C4-3993CE03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B216-31BB-47BB-ABC4-48EFF7EC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461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un hilo se le pueden pasar un número indeterminado de argumentos.</a:t>
            </a:r>
          </a:p>
          <a:p>
            <a:endParaRPr lang="es-ES" dirty="0"/>
          </a:p>
          <a:p>
            <a:r>
              <a:rPr lang="es-ES" dirty="0"/>
              <a:t>La función que ejecute el hilo tiene que tener todos esos argumentos.</a:t>
            </a:r>
          </a:p>
          <a:p>
            <a:endParaRPr lang="es-ES" dirty="0"/>
          </a:p>
          <a:p>
            <a:r>
              <a:rPr lang="es-ES" dirty="0"/>
              <a:t>Al instanciar el hilo se le manda como primer parámetro la función que tiene que ejecutar.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s){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: " &lt;&lt; x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 " &lt;&lt; 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suele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r>
              <a:rPr lang="en-US" dirty="0">
                <a:solidFill>
                  <a:srgbClr val="FF0000"/>
                </a:solidFill>
              </a:rPr>
              <a:t> un casting </a:t>
            </a:r>
            <a:r>
              <a:rPr lang="en-US" dirty="0" err="1">
                <a:solidFill>
                  <a:srgbClr val="FF0000"/>
                </a:solidFill>
              </a:rPr>
              <a:t>automático</a:t>
            </a:r>
            <a:r>
              <a:rPr lang="en-US" dirty="0">
                <a:solidFill>
                  <a:srgbClr val="FF0000"/>
                </a:solidFill>
              </a:rPr>
              <a:t> de const char * a std::string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std::thread </a:t>
            </a:r>
            <a:r>
              <a:rPr lang="en-US" dirty="0" err="1"/>
              <a:t>hilo</a:t>
            </a:r>
            <a:r>
              <a:rPr lang="en-US" dirty="0"/>
              <a:t>(</a:t>
            </a:r>
            <a:r>
              <a:rPr lang="en-US" dirty="0" err="1"/>
              <a:t>funcion</a:t>
            </a:r>
            <a:r>
              <a:rPr lang="en-US" dirty="0"/>
              <a:t>, 1, std::string("</a:t>
            </a:r>
            <a:r>
              <a:rPr lang="en-US" dirty="0" err="1"/>
              <a:t>hola</a:t>
            </a:r>
            <a:r>
              <a:rPr lang="en-US" dirty="0"/>
              <a:t>")); </a:t>
            </a:r>
          </a:p>
          <a:p>
            <a:pPr marL="457200" lvl="1" indent="0">
              <a:buNone/>
            </a:pPr>
            <a:r>
              <a:rPr lang="en-US" dirty="0" err="1"/>
              <a:t>hilo.join</a:t>
            </a:r>
            <a:r>
              <a:rPr lang="en-US" dirty="0"/>
              <a:t>()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81B15-A274-454F-8510-21D0178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5125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759E-8975-4ED3-970B-1B5AF7B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"/>
            <a:ext cx="10515600" cy="642408"/>
          </a:xfrm>
        </p:spPr>
        <p:txBody>
          <a:bodyPr>
            <a:normAutofit fontScale="90000"/>
          </a:bodyPr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9D0A-D1AA-4BE1-A992-202F3CD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s-ES" sz="3600" dirty="0"/>
              <a:t>La definición de la clase </a:t>
            </a:r>
            <a:r>
              <a:rPr lang="es-ES" sz="3600" dirty="0" err="1"/>
              <a:t>thread</a:t>
            </a:r>
            <a:r>
              <a:rPr lang="es-ES" sz="3600" dirty="0"/>
              <a:t>:</a:t>
            </a:r>
          </a:p>
          <a:p>
            <a:r>
              <a:rPr lang="en-US" sz="3600" dirty="0"/>
              <a:t>El constructor </a:t>
            </a:r>
            <a:r>
              <a:rPr lang="en-US" sz="3600" dirty="0" err="1"/>
              <a:t>recibe</a:t>
            </a:r>
            <a:r>
              <a:rPr lang="en-US" sz="3600" dirty="0"/>
              <a:t> una </a:t>
            </a:r>
            <a:r>
              <a:rPr lang="en-US" sz="3600" dirty="0" err="1"/>
              <a:t>función</a:t>
            </a:r>
            <a:r>
              <a:rPr lang="en-US" sz="3600" dirty="0"/>
              <a:t> y un </a:t>
            </a:r>
            <a:r>
              <a:rPr lang="en-US" sz="3600" dirty="0" err="1"/>
              <a:t>número</a:t>
            </a:r>
            <a:r>
              <a:rPr lang="en-US" sz="3600" dirty="0"/>
              <a:t> </a:t>
            </a:r>
            <a:r>
              <a:rPr lang="en-US" sz="3600" dirty="0" err="1"/>
              <a:t>indeterminado</a:t>
            </a:r>
            <a:r>
              <a:rPr lang="en-US" sz="3600" dirty="0"/>
              <a:t> de </a:t>
            </a:r>
            <a:r>
              <a:rPr lang="en-US" sz="3600" dirty="0" err="1"/>
              <a:t>argumentos</a:t>
            </a:r>
            <a:r>
              <a:rPr lang="en-US" sz="3600" dirty="0"/>
              <a:t>, que </a:t>
            </a:r>
            <a:r>
              <a:rPr lang="en-US" sz="3600" dirty="0" err="1"/>
              <a:t>pueden</a:t>
            </a:r>
            <a:r>
              <a:rPr lang="en-US" sz="3600" dirty="0"/>
              <a:t> ser 0 o n</a:t>
            </a:r>
          </a:p>
          <a:p>
            <a:r>
              <a:rPr lang="en-US" sz="3600" b="1" dirty="0"/>
              <a:t>thread thread( Function&amp;&amp; </a:t>
            </a:r>
            <a:r>
              <a:rPr lang="en-US" sz="3600" b="1" i="1" dirty="0"/>
              <a:t>f</a:t>
            </a:r>
            <a:r>
              <a:rPr lang="en-US" sz="3600" b="1" dirty="0"/>
              <a:t>, </a:t>
            </a:r>
            <a:r>
              <a:rPr lang="en-US" sz="3600" b="1" dirty="0" err="1"/>
              <a:t>Args</a:t>
            </a:r>
            <a:r>
              <a:rPr lang="en-US" sz="3600" b="1" dirty="0"/>
              <a:t>&amp;&amp;... </a:t>
            </a:r>
            <a:r>
              <a:rPr lang="en-US" sz="3600" b="1" i="1" dirty="0" err="1"/>
              <a:t>args</a:t>
            </a:r>
            <a:r>
              <a:rPr lang="en-US" sz="3600" b="1" i="1" dirty="0"/>
              <a:t> </a:t>
            </a:r>
            <a:r>
              <a:rPr lang="en-US" sz="3600" b="1" dirty="0"/>
              <a:t>);</a:t>
            </a:r>
          </a:p>
          <a:p>
            <a:endParaRPr lang="en-US" sz="3600" b="1" dirty="0"/>
          </a:p>
          <a:p>
            <a:r>
              <a:rPr lang="en-US" sz="3600" dirty="0"/>
              <a:t>Un </a:t>
            </a:r>
            <a:r>
              <a:rPr lang="en-US" sz="3600" dirty="0" err="1"/>
              <a:t>hilo</a:t>
            </a:r>
            <a:r>
              <a:rPr lang="en-US" sz="3600" dirty="0"/>
              <a:t> </a:t>
            </a:r>
            <a:r>
              <a:rPr lang="en-US" sz="3600" dirty="0" err="1"/>
              <a:t>termina</a:t>
            </a:r>
            <a:r>
              <a:rPr lang="en-US" sz="3600" dirty="0"/>
              <a:t> </a:t>
            </a:r>
            <a:r>
              <a:rPr lang="en-US" sz="3600" dirty="0" err="1"/>
              <a:t>cuando</a:t>
            </a:r>
            <a:r>
              <a:rPr lang="en-US" sz="3600" dirty="0"/>
              <a:t> </a:t>
            </a:r>
            <a:r>
              <a:rPr lang="en-US" sz="3600" dirty="0" err="1"/>
              <a:t>finaliza</a:t>
            </a:r>
            <a:r>
              <a:rPr lang="en-US" sz="3600" dirty="0"/>
              <a:t> la </a:t>
            </a:r>
            <a:r>
              <a:rPr lang="en-US" sz="3600" dirty="0" err="1"/>
              <a:t>rutina</a:t>
            </a:r>
            <a:r>
              <a:rPr lang="en-US" sz="3600" dirty="0"/>
              <a:t> que </a:t>
            </a:r>
            <a:r>
              <a:rPr lang="en-US" sz="3600" dirty="0" err="1"/>
              <a:t>ejecuta</a:t>
            </a:r>
            <a:r>
              <a:rPr lang="en-US" sz="3600" dirty="0"/>
              <a:t> (por </a:t>
            </a:r>
            <a:r>
              <a:rPr lang="en-US" sz="3600" dirty="0" err="1"/>
              <a:t>ejemplo</a:t>
            </a:r>
            <a:r>
              <a:rPr lang="en-US" sz="3600" dirty="0"/>
              <a:t>, </a:t>
            </a:r>
            <a:r>
              <a:rPr lang="en-US" sz="3600" dirty="0" err="1"/>
              <a:t>realiza</a:t>
            </a:r>
            <a:r>
              <a:rPr lang="en-US" sz="3600" dirty="0"/>
              <a:t> un </a:t>
            </a:r>
            <a:r>
              <a:rPr lang="en-US" sz="3600" dirty="0" err="1"/>
              <a:t>proceso</a:t>
            </a:r>
            <a:r>
              <a:rPr lang="en-US" sz="3600" dirty="0"/>
              <a:t> n </a:t>
            </a:r>
            <a:r>
              <a:rPr lang="en-US" sz="3600" dirty="0" err="1"/>
              <a:t>veces</a:t>
            </a:r>
            <a:r>
              <a:rPr lang="en-US" sz="3600" dirty="0"/>
              <a:t> y </a:t>
            </a:r>
            <a:r>
              <a:rPr lang="en-US" sz="3600" dirty="0" err="1"/>
              <a:t>termina</a:t>
            </a:r>
            <a:r>
              <a:rPr lang="en-US" sz="3600" dirty="0"/>
              <a:t>) y llama a la </a:t>
            </a:r>
            <a:r>
              <a:rPr lang="en-US" sz="3600" dirty="0" err="1"/>
              <a:t>instrucción</a:t>
            </a:r>
            <a:r>
              <a:rPr lang="en-US" sz="3600" dirty="0"/>
              <a:t> </a:t>
            </a:r>
            <a:r>
              <a:rPr lang="en-US" sz="3600" b="1" dirty="0"/>
              <a:t>return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202E9-6FB9-431A-81FA-7411ABA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476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2D9C-A95D-478F-A86E-107872B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3552-AA09-4713-8019-CDA36B0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queremos pasar un parámetro a un hilo por referencia se tiene que indicar en la construcción del hilo.</a:t>
            </a:r>
          </a:p>
          <a:p>
            <a:r>
              <a:rPr lang="es-ES" dirty="0"/>
              <a:t>Para ello se dispone de la función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(</a:t>
            </a:r>
            <a:r>
              <a:rPr lang="es-ES" dirty="0" err="1"/>
              <a:t>param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functional</a:t>
            </a:r>
            <a:r>
              <a:rPr lang="es-ES" dirty="0"/>
              <a:t>&gt;</a:t>
            </a:r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 registro &amp; r) 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 registro &amp; s) {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t1{ f ,s}; // Copia de s</a:t>
            </a:r>
          </a:p>
          <a:p>
            <a:pPr lvl="1"/>
            <a:r>
              <a:rPr lang="en-US" dirty="0"/>
              <a:t>thread t2{ f , std::ref (s) }; // </a:t>
            </a:r>
            <a:r>
              <a:rPr lang="en-US" dirty="0" err="1"/>
              <a:t>Referencia</a:t>
            </a:r>
            <a:r>
              <a:rPr lang="en-US" dirty="0"/>
              <a:t> a s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pt-BR" dirty="0"/>
              <a:t>t3 {[&amp;] { f (s) ; }}; // Referencia a s, con la lambda también se puede indicar.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03E06-188B-4E34-939A-72B3DF1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7A5-6856-09A6-9447-8454FF1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ABD83D-AB66-5865-5C6F-549C499A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8" y="1776763"/>
            <a:ext cx="10855581" cy="39502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29314-8794-7F6B-3FDB-37172AB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71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480-0C62-4871-91F8-965FE17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Esperar a que termine un hilo: </a:t>
            </a:r>
            <a:r>
              <a:rPr lang="es-ES" b="1" dirty="0" err="1"/>
              <a:t>join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40DD4-586E-4213-8401-FEDC66C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principal (</a:t>
            </a:r>
            <a:r>
              <a:rPr lang="en-US" dirty="0" err="1"/>
              <a:t>desde</a:t>
            </a:r>
            <a:r>
              <a:rPr lang="en-US" dirty="0"/>
              <a:t> main) y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 van </a:t>
            </a:r>
            <a:r>
              <a:rPr lang="en-US" dirty="0" err="1"/>
              <a:t>creando</a:t>
            </a:r>
            <a:r>
              <a:rPr lang="en-US" dirty="0"/>
              <a:t> el resto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esperar</a:t>
            </a:r>
            <a:r>
              <a:rPr lang="en-US" dirty="0"/>
              <a:t> a que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se dispone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u="sng" dirty="0" err="1"/>
              <a:t>llamar</a:t>
            </a:r>
            <a:r>
              <a:rPr lang="en-US" u="sng" dirty="0"/>
              <a:t> una </a:t>
            </a:r>
            <a:r>
              <a:rPr lang="en-US" u="sng" dirty="0" err="1"/>
              <a:t>vez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dispone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thread: </a:t>
            </a:r>
            <a:r>
              <a:rPr lang="en-US" b="1" dirty="0"/>
              <a:t>joinable</a:t>
            </a:r>
            <a:r>
              <a:rPr lang="en-US" dirty="0"/>
              <a:t>() 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thread y </a:t>
            </a:r>
            <a:r>
              <a:rPr lang="en-US" dirty="0" err="1"/>
              <a:t>devuelve</a:t>
            </a:r>
            <a:r>
              <a:rPr lang="en-US" dirty="0"/>
              <a:t> true / false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join a un </a:t>
            </a:r>
            <a:r>
              <a:rPr lang="en-US" dirty="0" err="1"/>
              <a:t>hilo</a:t>
            </a:r>
            <a:r>
              <a:rPr lang="en-US" dirty="0"/>
              <a:t> o no.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B959C-47F6-403D-84F0-EAFC41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617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6CF5-3323-4433-BF1E-D892B31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408"/>
          </a:xfrm>
        </p:spPr>
        <p:txBody>
          <a:bodyPr/>
          <a:lstStyle/>
          <a:p>
            <a:r>
              <a:rPr lang="es-ES" dirty="0"/>
              <a:t>Vectores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982DD-1A7C-4749-BADD-A741BF70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97467"/>
            <a:ext cx="11582399" cy="58240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Los hilos se pueden combinar con la clase </a:t>
            </a:r>
            <a:r>
              <a:rPr lang="es-ES" b="1" dirty="0"/>
              <a:t>vector</a:t>
            </a:r>
            <a:r>
              <a:rPr lang="es-ES" dirty="0"/>
              <a:t> para tener varios hilos.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&lt;vector&gt;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Hilo {</a:t>
            </a:r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	        	</a:t>
            </a:r>
            <a:r>
              <a:rPr lang="es-ES" dirty="0">
                <a:solidFill>
                  <a:srgbClr val="FF0000"/>
                </a:solidFill>
              </a:rPr>
              <a:t>// Muestra el identificador del hilo</a:t>
            </a:r>
            <a:r>
              <a:rPr lang="es-ES" dirty="0"/>
              <a:t>	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"Dentro del hilo: " &lt;&lt;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this_thread</a:t>
            </a:r>
            <a:r>
              <a:rPr lang="es-ES" b="1" dirty="0"/>
              <a:t>::</a:t>
            </a:r>
            <a:r>
              <a:rPr lang="es-ES" b="1" dirty="0" err="1"/>
              <a:t>get_id</a:t>
            </a:r>
            <a:r>
              <a:rPr lang="es-ES" b="1" dirty="0"/>
              <a:t>() </a:t>
            </a:r>
            <a:r>
              <a:rPr lang="es-ES" dirty="0"/>
              <a:t>&lt;&lt; " esta ejecutando"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std</a:t>
            </a:r>
            <a:r>
              <a:rPr lang="es-ES" b="1" dirty="0"/>
              <a:t>::vector&lt;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&gt; hilos;</a:t>
            </a:r>
          </a:p>
          <a:p>
            <a:pPr marL="0" indent="0">
              <a:buNone/>
            </a:pPr>
            <a:r>
              <a:rPr lang="es-ES" dirty="0"/>
              <a:t>// Creamos 10 hilos y se añaden al vector: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457200" lvl="1" indent="0">
              <a:buNone/>
            </a:pPr>
            <a:r>
              <a:rPr lang="es-ES" dirty="0" err="1"/>
              <a:t>hilos.push_back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( (Hilo()) 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Ahora esperamos a que acaben todos los hilos: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 &lt;&lt; "Esperamos por todos los hilos"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(auto &amp;h : hilos)</a:t>
            </a:r>
          </a:p>
          <a:p>
            <a:pPr marL="457200" lvl="1" indent="0">
              <a:buNone/>
            </a:pPr>
            <a:r>
              <a:rPr lang="es-ES" dirty="0" err="1"/>
              <a:t>h.join</a:t>
            </a:r>
            <a:r>
              <a:rPr lang="es-ES" dirty="0"/>
              <a:t>();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1024A-4283-437E-92B6-FA6B860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5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C759-33F2-4D9A-91BE-E53BEF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6878"/>
          </a:xfrm>
        </p:spPr>
        <p:txBody>
          <a:bodyPr/>
          <a:lstStyle/>
          <a:p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C5C5-8E2A-442E-BC52-57F23F29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55134"/>
            <a:ext cx="11540065" cy="570653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Al igual que en POSIX los </a:t>
            </a:r>
            <a:r>
              <a:rPr lang="es-ES" b="1" dirty="0" err="1"/>
              <a:t>mutex</a:t>
            </a:r>
            <a:r>
              <a:rPr lang="es-ES" dirty="0"/>
              <a:t> (cerrojo) nos sirven para sincronizar el acceso de varios hilos a un recurso compartido para evitar condiciones de carrera y que se corrompa la memoria.</a:t>
            </a:r>
          </a:p>
          <a:p>
            <a:endParaRPr lang="es-ES" dirty="0"/>
          </a:p>
          <a:p>
            <a:pPr lvl="1"/>
            <a:r>
              <a:rPr lang="es-ES" dirty="0"/>
              <a:t>La 1ª forma: más propensa a errores se puede olvidar el desbloqueo del </a:t>
            </a:r>
            <a:r>
              <a:rPr lang="es-ES" dirty="0" err="1"/>
              <a:t>mutex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lock</a:t>
            </a:r>
            <a:r>
              <a:rPr lang="es-ES" dirty="0"/>
              <a:t>();  	</a:t>
            </a:r>
            <a:r>
              <a:rPr lang="es-ES" dirty="0">
                <a:solidFill>
                  <a:srgbClr val="FF0000"/>
                </a:solidFill>
              </a:rPr>
              <a:t>// Adquiere el cerrojo</a:t>
            </a:r>
          </a:p>
          <a:p>
            <a:pPr marL="457200" lvl="1" indent="0">
              <a:buNone/>
            </a:pPr>
            <a:r>
              <a:rPr lang="es-ES" dirty="0"/>
              <a:t>// Actualizar el recurso;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unlock</a:t>
            </a:r>
            <a:r>
              <a:rPr lang="es-ES" dirty="0"/>
              <a:t>(); 	</a:t>
            </a:r>
            <a:r>
              <a:rPr lang="es-ES" dirty="0">
                <a:solidFill>
                  <a:srgbClr val="FF0000"/>
                </a:solidFill>
              </a:rPr>
              <a:t>// Libera el cerrojo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2ª forma: es más segura, se evita el posible error de la primera forma. El </a:t>
            </a:r>
            <a:r>
              <a:rPr lang="es-ES" dirty="0" err="1"/>
              <a:t>mutex</a:t>
            </a:r>
            <a:r>
              <a:rPr lang="es-ES" dirty="0"/>
              <a:t> se libera automáticamente.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 </a:t>
            </a:r>
            <a:r>
              <a:rPr lang="es-ES" dirty="0" err="1"/>
              <a:t>guard</a:t>
            </a:r>
            <a:r>
              <a:rPr lang="es-ES" dirty="0"/>
              <a:t>(</a:t>
            </a:r>
            <a:r>
              <a:rPr lang="es-ES" dirty="0" err="1"/>
              <a:t>miMutex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r>
              <a:rPr lang="es-ES" dirty="0"/>
              <a:t>// Actualizar el recurso y después se libera automáticamente.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3ª forma: es equivalente a </a:t>
            </a:r>
            <a:r>
              <a:rPr lang="es-ES" dirty="0" err="1"/>
              <a:t>lock_guard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unique_lock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unique</a:t>
            </a:r>
            <a:r>
              <a:rPr lang="es-ES" dirty="0" err="1">
                <a:sym typeface="Wingdings" panose="05000000000000000000" pitchFamily="2" charset="2"/>
              </a:rPr>
              <a:t>_</a:t>
            </a:r>
            <a:r>
              <a:rPr lang="es-ES" b="1" dirty="0" err="1">
                <a:sym typeface="Wingdings" panose="05000000000000000000" pitchFamily="2" charset="2"/>
              </a:rPr>
              <a:t>lock</a:t>
            </a:r>
            <a:r>
              <a:rPr lang="es-ES" dirty="0">
                <a:sym typeface="Wingdings" panose="05000000000000000000" pitchFamily="2" charset="2"/>
              </a:rPr>
              <a:t>&lt;</a:t>
            </a:r>
            <a:r>
              <a:rPr lang="es-ES" dirty="0" err="1">
                <a:sym typeface="Wingdings" panose="05000000000000000000" pitchFamily="2" charset="2"/>
              </a:rPr>
              <a:t>mutex</a:t>
            </a:r>
            <a:r>
              <a:rPr lang="es-ES" dirty="0">
                <a:sym typeface="Wingdings" panose="05000000000000000000" pitchFamily="2" charset="2"/>
              </a:rPr>
              <a:t>&gt; </a:t>
            </a:r>
            <a:r>
              <a:rPr lang="es-ES" dirty="0" err="1">
                <a:sym typeface="Wingdings" panose="05000000000000000000" pitchFamily="2" charset="2"/>
              </a:rPr>
              <a:t>milock</a:t>
            </a:r>
            <a:r>
              <a:rPr lang="es-ES" dirty="0">
                <a:sym typeface="Wingdings" panose="05000000000000000000" pitchFamily="2" charset="2"/>
              </a:rPr>
              <a:t> {</a:t>
            </a:r>
            <a:r>
              <a:rPr lang="es-ES" dirty="0" err="1">
                <a:sym typeface="Wingdings" panose="05000000000000000000" pitchFamily="2" charset="2"/>
              </a:rPr>
              <a:t>miMutex</a:t>
            </a:r>
            <a:r>
              <a:rPr lang="es-ES" dirty="0">
                <a:sym typeface="Wingdings" panose="05000000000000000000" pitchFamily="2" charset="2"/>
              </a:rPr>
              <a:t>};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// Actualizar el recurso y después se libera automáticamente.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5564-90E0-47C3-8C3B-4F419C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170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351F-C1CE-4847-B18A-7F7B171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lock_guard</a:t>
            </a:r>
            <a:r>
              <a:rPr lang="es-ES" dirty="0"/>
              <a:t> vs </a:t>
            </a:r>
            <a:r>
              <a:rPr lang="es-ES" dirty="0" err="1"/>
              <a:t>unique_lock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588E-E438-4D9A-85AA-A4D3EC7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lock</a:t>
            </a:r>
            <a:r>
              <a:rPr lang="es-ES" dirty="0" err="1"/>
              <a:t>_</a:t>
            </a:r>
            <a:r>
              <a:rPr lang="es-ES" b="1" dirty="0" err="1"/>
              <a:t>guard</a:t>
            </a:r>
            <a:r>
              <a:rPr lang="es-ES" dirty="0"/>
              <a:t> y </a:t>
            </a:r>
            <a:r>
              <a:rPr lang="es-ES" b="1" dirty="0" err="1"/>
              <a:t>unique</a:t>
            </a:r>
            <a:r>
              <a:rPr lang="es-ES" dirty="0" err="1"/>
              <a:t>_</a:t>
            </a:r>
            <a:r>
              <a:rPr lang="es-ES" b="1" dirty="0" err="1"/>
              <a:t>lock</a:t>
            </a:r>
            <a:r>
              <a:rPr lang="es-ES" dirty="0"/>
              <a:t> son más o menos lo mismo; </a:t>
            </a:r>
            <a:r>
              <a:rPr lang="es-ES" dirty="0" err="1"/>
              <a:t>lock_guard</a:t>
            </a:r>
            <a:r>
              <a:rPr lang="es-ES" dirty="0"/>
              <a:t> es una versión restringida con una interfaz limitada.</a:t>
            </a:r>
          </a:p>
          <a:p>
            <a:endParaRPr lang="es-ES" dirty="0"/>
          </a:p>
          <a:p>
            <a:r>
              <a:rPr lang="es-ES" b="1" dirty="0" err="1"/>
              <a:t>lock_guard</a:t>
            </a:r>
            <a:r>
              <a:rPr lang="es-ES" b="1" dirty="0"/>
              <a:t> </a:t>
            </a:r>
            <a:r>
              <a:rPr lang="es-ES" dirty="0"/>
              <a:t>siempre tiene un candado desde su construcción hasta su destrucción. </a:t>
            </a:r>
          </a:p>
          <a:p>
            <a:endParaRPr lang="es-ES" dirty="0"/>
          </a:p>
          <a:p>
            <a:r>
              <a:rPr lang="es-ES" b="1" dirty="0" err="1"/>
              <a:t>unique_lock</a:t>
            </a:r>
            <a:r>
              <a:rPr lang="es-ES" b="1" dirty="0"/>
              <a:t> </a:t>
            </a:r>
            <a:r>
              <a:rPr lang="es-ES" dirty="0"/>
              <a:t>puede crearse sin bloqueo inmediato, puede desbloquearse en cualquier momento de su existencia y puede transferir la propiedad del bloqueo de una instancia a otra.</a:t>
            </a:r>
          </a:p>
          <a:p>
            <a:endParaRPr lang="es-ES" dirty="0"/>
          </a:p>
          <a:p>
            <a:r>
              <a:rPr lang="es-ES" dirty="0"/>
              <a:t>Por lo tanto, siempre utilizaremos </a:t>
            </a:r>
            <a:r>
              <a:rPr lang="es-ES" dirty="0" err="1"/>
              <a:t>lock_guard</a:t>
            </a:r>
            <a:r>
              <a:rPr lang="es-ES" dirty="0"/>
              <a:t>, a menos que se necesiten las capacidades de </a:t>
            </a:r>
            <a:r>
              <a:rPr lang="es-ES" dirty="0" err="1"/>
              <a:t>unique_lock</a:t>
            </a:r>
            <a:r>
              <a:rPr lang="es-ES" dirty="0"/>
              <a:t>. </a:t>
            </a:r>
          </a:p>
          <a:p>
            <a:r>
              <a:rPr lang="es-ES" dirty="0"/>
              <a:t>Una variable </a:t>
            </a:r>
            <a:r>
              <a:rPr lang="es-ES" dirty="0" err="1"/>
              <a:t>condition_variable</a:t>
            </a:r>
            <a:r>
              <a:rPr lang="es-ES" dirty="0"/>
              <a:t> necesita a </a:t>
            </a:r>
            <a:r>
              <a:rPr lang="es-ES" dirty="0" err="1"/>
              <a:t>unique_lock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AABC2-BF27-4A34-8498-60BDFB5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4063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2DD4-6A45-4E76-AB18-6083A5C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67"/>
          </a:xfrm>
        </p:spPr>
        <p:txBody>
          <a:bodyPr/>
          <a:lstStyle/>
          <a:p>
            <a:r>
              <a:rPr lang="es-ES" b="1" dirty="0" err="1"/>
              <a:t>detach</a:t>
            </a:r>
            <a:r>
              <a:rPr lang="es-ES" dirty="0"/>
              <a:t>: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5AD9-D9B6-48EB-9F7D-1FD469B3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954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indicar que un hilo sigue ejecutando después de que el destructor se ejecute con </a:t>
            </a:r>
            <a:r>
              <a:rPr lang="es-ES" b="1" dirty="0" err="1"/>
              <a:t>detach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Útil para tareas que se ejecutan como demonios.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actualiza 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457200" lvl="1" indent="0">
              <a:buNone/>
            </a:pPr>
            <a:r>
              <a:rPr lang="en-US" dirty="0" err="1"/>
              <a:t>muestra_reloj</a:t>
            </a:r>
            <a:r>
              <a:rPr lang="en-US" dirty="0"/>
              <a:t>(</a:t>
            </a:r>
            <a:r>
              <a:rPr lang="en-US" dirty="0" err="1"/>
              <a:t>stead_clock</a:t>
            </a:r>
            <a:r>
              <a:rPr lang="en-US" dirty="0"/>
              <a:t>::now());</a:t>
            </a:r>
          </a:p>
          <a:p>
            <a:pPr marL="457200" lvl="1" indent="0">
              <a:buNone/>
            </a:pPr>
            <a:r>
              <a:rPr lang="en-US" dirty="0" err="1"/>
              <a:t>this_thread</a:t>
            </a:r>
            <a:r>
              <a:rPr lang="en-US" dirty="0"/>
              <a:t> :: </a:t>
            </a:r>
            <a:r>
              <a:rPr lang="en-US" dirty="0" err="1"/>
              <a:t>sleep_for</a:t>
            </a:r>
            <a:r>
              <a:rPr lang="en-US" dirty="0"/>
              <a:t>(second{1});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</a:t>
            </a:r>
          </a:p>
          <a:p>
            <a:pPr marL="457200" lvl="1" indent="0">
              <a:buNone/>
            </a:pPr>
            <a:r>
              <a:rPr lang="es-ES" dirty="0" err="1"/>
              <a:t>thread</a:t>
            </a:r>
            <a:r>
              <a:rPr lang="es-ES" dirty="0"/>
              <a:t> t { actualiza };</a:t>
            </a:r>
          </a:p>
          <a:p>
            <a:pPr marL="457200" lvl="1" indent="0">
              <a:buNone/>
            </a:pPr>
            <a:r>
              <a:rPr lang="es-ES" dirty="0"/>
              <a:t>t .</a:t>
            </a:r>
            <a:r>
              <a:rPr lang="es-ES" dirty="0" err="1"/>
              <a:t>detach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F7A07-A837-43F6-AEBF-9DBD2D3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147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508-D779-4C10-A886-30A3546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79D5-CB1C-4DCF-B319-5E47BACB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Se pierde el control de qué hilos están activos.</a:t>
            </a:r>
          </a:p>
          <a:p>
            <a:pPr lvl="1"/>
            <a:r>
              <a:rPr lang="es-ES" dirty="0"/>
              <a:t>No se sabe si se puede usar el resultado generado por un hilo.</a:t>
            </a:r>
          </a:p>
          <a:p>
            <a:pPr lvl="1"/>
            <a:r>
              <a:rPr lang="es-ES" dirty="0"/>
              <a:t>No se sabe si un hilo ha liberado sus recursos.</a:t>
            </a:r>
          </a:p>
          <a:p>
            <a:pPr lvl="1"/>
            <a:r>
              <a:rPr lang="es-ES" dirty="0"/>
              <a:t>Se podría acabar accediendo a objetos que han sido destruidos.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46A5-F3C9-4AA2-B56F-4B0EFE9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993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B60F-7677-4A6E-8248-BA9ECBC6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condición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E20A-CE28-463E-AA7C-CB3511B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Mecanismo para sincronizar hilos en acceso a recursos compartidos:</a:t>
            </a:r>
          </a:p>
          <a:p>
            <a:pPr lvl="1"/>
            <a:r>
              <a:rPr lang="es-ES" dirty="0" err="1"/>
              <a:t>wait</a:t>
            </a:r>
            <a:r>
              <a:rPr lang="es-ES" dirty="0"/>
              <a:t>(): Espera en un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notify_one</a:t>
            </a:r>
            <a:r>
              <a:rPr lang="es-ES" dirty="0"/>
              <a:t>(): Despierta a un hilo en espera.</a:t>
            </a:r>
          </a:p>
          <a:p>
            <a:pPr lvl="1"/>
            <a:r>
              <a:rPr lang="es-ES" dirty="0" err="1"/>
              <a:t>notify_all</a:t>
            </a:r>
            <a:r>
              <a:rPr lang="es-ES" dirty="0"/>
              <a:t>(): Despierta a todos los hilos en espera.</a:t>
            </a:r>
          </a:p>
          <a:p>
            <a:pPr lvl="1"/>
            <a:endParaRPr lang="es-ES" dirty="0"/>
          </a:p>
          <a:p>
            <a:r>
              <a:rPr lang="es-ES" dirty="0"/>
              <a:t>Productor / Consumidor</a:t>
            </a:r>
          </a:p>
          <a:p>
            <a:pPr lvl="1"/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 err="1"/>
              <a:t>peticion</a:t>
            </a:r>
            <a:r>
              <a:rPr lang="es-ES" dirty="0"/>
              <a:t> ;</a:t>
            </a:r>
          </a:p>
          <a:p>
            <a:pPr lvl="1"/>
            <a:r>
              <a:rPr lang="es-ES" dirty="0" err="1"/>
              <a:t>queue</a:t>
            </a:r>
            <a:r>
              <a:rPr lang="es-ES" dirty="0"/>
              <a:t>&lt;</a:t>
            </a:r>
            <a:r>
              <a:rPr lang="es-ES" dirty="0" err="1"/>
              <a:t>peticion</a:t>
            </a:r>
            <a:r>
              <a:rPr lang="es-ES" dirty="0"/>
              <a:t>&gt; cola; // Cola de peticiones</a:t>
            </a:r>
          </a:p>
          <a:p>
            <a:pPr lvl="1"/>
            <a:r>
              <a:rPr lang="es-ES" dirty="0" err="1"/>
              <a:t>condition_variable</a:t>
            </a:r>
            <a:r>
              <a:rPr lang="es-ES" dirty="0"/>
              <a:t> </a:t>
            </a:r>
            <a:r>
              <a:rPr lang="es-ES" dirty="0" err="1"/>
              <a:t>cv</a:t>
            </a:r>
            <a:r>
              <a:rPr lang="es-ES" dirty="0"/>
              <a:t>; 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m;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8E11-934E-46F3-87AB-8570B45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410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4EAA-5113-4F94-8CC0-07B9AFE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B378B-4CEA-4638-B60E-CD38DA52E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914400" lvl="2" indent="0">
              <a:buNone/>
            </a:pPr>
            <a:r>
              <a:rPr lang="fr-FR" dirty="0"/>
              <a:t>unique_lock&lt;mutex&gt; l{m};</a:t>
            </a:r>
          </a:p>
          <a:p>
            <a:pPr marL="914400" lvl="2" indent="0">
              <a:buNone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cv.wait</a:t>
            </a:r>
            <a:r>
              <a:rPr lang="es-ES" dirty="0"/>
              <a:t>( l ) ) ;</a:t>
            </a:r>
          </a:p>
          <a:p>
            <a:pPr marL="914400" lvl="2" indent="0">
              <a:buNone/>
            </a:pPr>
            <a:r>
              <a:rPr lang="es-ES" b="1" dirty="0"/>
              <a:t>auto </a:t>
            </a:r>
            <a:r>
              <a:rPr lang="es-ES" dirty="0"/>
              <a:t>p = cola. </a:t>
            </a:r>
            <a:r>
              <a:rPr lang="es-ES" dirty="0" err="1"/>
              <a:t>front</a:t>
            </a:r>
            <a:r>
              <a:rPr lang="es-ES" dirty="0"/>
              <a:t> () ;</a:t>
            </a:r>
          </a:p>
          <a:p>
            <a:pPr marL="914400" lvl="2" indent="0">
              <a:buNone/>
            </a:pPr>
            <a:r>
              <a:rPr lang="es-ES" dirty="0" err="1"/>
              <a:t>cola.pop</a:t>
            </a:r>
            <a:r>
              <a:rPr lang="es-ES" dirty="0"/>
              <a:t>();</a:t>
            </a:r>
          </a:p>
          <a:p>
            <a:pPr marL="914400" lvl="2" indent="0">
              <a:buNone/>
            </a:pPr>
            <a:r>
              <a:rPr lang="es-ES" dirty="0"/>
              <a:t>l .</a:t>
            </a:r>
            <a:r>
              <a:rPr lang="es-ES" dirty="0" err="1"/>
              <a:t>unlock</a:t>
            </a:r>
            <a:r>
              <a:rPr lang="es-ES" dirty="0"/>
              <a:t>() ;</a:t>
            </a:r>
          </a:p>
          <a:p>
            <a:pPr marL="914400" lvl="2" indent="0">
              <a:buNone/>
            </a:pPr>
            <a:r>
              <a:rPr lang="es-ES" dirty="0"/>
              <a:t>procesa(p);</a:t>
            </a:r>
          </a:p>
          <a:p>
            <a:pPr marL="457200" lvl="1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5D4A8-C427-46E7-B09D-4D31845F0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b="1" dirty="0" err="1"/>
              <a:t>wait</a:t>
            </a:r>
            <a:endParaRPr lang="es-ES" b="1" dirty="0"/>
          </a:p>
          <a:p>
            <a:pPr lvl="1"/>
            <a:r>
              <a:rPr lang="es-ES" dirty="0"/>
              <a:t>Libera el cerrojo y espera una notificación.</a:t>
            </a:r>
          </a:p>
          <a:p>
            <a:pPr lvl="1"/>
            <a:r>
              <a:rPr lang="es-ES" dirty="0"/>
              <a:t>Adquiere el cerrojo al despertarse.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07E15-FA03-4E5A-B83D-4AA8505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9241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F9DB-7615-405F-81E2-4C97D396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69AE4-D506-44F9-B601-3CF91FCBB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 {</a:t>
            </a:r>
          </a:p>
          <a:p>
            <a:pPr lvl="1"/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lvl="2"/>
            <a:r>
              <a:rPr lang="es-ES" dirty="0" err="1"/>
              <a:t>peticion</a:t>
            </a:r>
            <a:r>
              <a:rPr lang="es-ES" dirty="0"/>
              <a:t> p = genera();</a:t>
            </a:r>
          </a:p>
          <a:p>
            <a:pPr lvl="2"/>
            <a:r>
              <a:rPr lang="fr-FR" dirty="0"/>
              <a:t>unique_lock&lt;mutex&gt; l{m};</a:t>
            </a:r>
          </a:p>
          <a:p>
            <a:pPr lvl="2"/>
            <a:r>
              <a:rPr lang="es-ES" dirty="0" err="1"/>
              <a:t>cola.push</a:t>
            </a:r>
            <a:r>
              <a:rPr lang="es-ES" dirty="0"/>
              <a:t>(p);</a:t>
            </a:r>
          </a:p>
          <a:p>
            <a:pPr lvl="2"/>
            <a:r>
              <a:rPr lang="es-ES" dirty="0" err="1"/>
              <a:t>cv.notify_one</a:t>
            </a:r>
            <a:r>
              <a:rPr lang="es-ES" dirty="0"/>
              <a:t>() ;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F26BF-B113-426A-8AFC-EE8689E22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dirty="0" err="1"/>
              <a:t>notify_one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Despierta a uno de los hilos que están esperando en la condición.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186CAE-7069-4D34-875C-A66C4A4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711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52C1-7BF7-4FED-8904-F341883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asíncronas y </a:t>
            </a:r>
            <a:r>
              <a:rPr lang="es-ES" dirty="0" err="1"/>
              <a:t>future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7DC9-DA3A-4BFB-9CE5-AE398E3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tarea </a:t>
            </a:r>
            <a:r>
              <a:rPr lang="es-ES" b="1" dirty="0"/>
              <a:t>asíncrona</a:t>
            </a:r>
            <a:r>
              <a:rPr lang="es-ES" dirty="0"/>
              <a:t> permite el lanzamiento simple de la ejecución de una tarea:</a:t>
            </a:r>
          </a:p>
          <a:p>
            <a:pPr lvl="1"/>
            <a:r>
              <a:rPr lang="es-ES" b="1" dirty="0"/>
              <a:t>En otro hilo </a:t>
            </a:r>
            <a:r>
              <a:rPr lang="es-ES" dirty="0"/>
              <a:t>de ejecución.</a:t>
            </a:r>
          </a:p>
          <a:p>
            <a:pPr lvl="1"/>
            <a:r>
              <a:rPr lang="es-ES" dirty="0"/>
              <a:t>Como una </a:t>
            </a:r>
            <a:r>
              <a:rPr lang="es-ES" b="1" dirty="0"/>
              <a:t>tarea diferida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Un </a:t>
            </a:r>
            <a:r>
              <a:rPr lang="es-ES" b="1" dirty="0"/>
              <a:t>futuro </a:t>
            </a:r>
            <a:r>
              <a:rPr lang="es-ES" dirty="0"/>
              <a:t>es un objeto que permite que un hilo pueda devolver un valor a la sección de código que lo invocó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6B9-F377-4E1F-A977-0289A67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99E4-60A8-05B4-9B57-5203293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545F-08EA-669E-B737-B008A867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ofrece persistencia de mensajes por defecto (no es un sistema de colas tradicional).</a:t>
            </a:r>
          </a:p>
          <a:p>
            <a:r>
              <a:rPr lang="es-ES" dirty="0"/>
              <a:t>Requiere que el desarrollador gestione la </a:t>
            </a:r>
            <a:r>
              <a:rPr lang="es-ES" b="1" dirty="0"/>
              <a:t>topología de red y la fiabilidad</a:t>
            </a:r>
            <a:r>
              <a:rPr lang="es-ES" dirty="0"/>
              <a:t>.</a:t>
            </a:r>
          </a:p>
          <a:p>
            <a:r>
              <a:rPr lang="es-ES" dirty="0"/>
              <a:t>Es más, una </a:t>
            </a:r>
            <a:r>
              <a:rPr lang="es-ES" b="1" dirty="0"/>
              <a:t>caja de herramientas</a:t>
            </a:r>
            <a:r>
              <a:rPr lang="es-ES" dirty="0"/>
              <a:t> que una solución lista para usar.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2C06A-27EA-3C3C-4B3E-18339C3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395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0B4C-91EE-4558-A93C-DC93530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de tareas asíncronas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5810-AD49-46A1-AAA9-9311FCB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future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&lt;iostream&gt;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std :: future&lt;</a:t>
            </a:r>
            <a:r>
              <a:rPr lang="en-US" b="1" dirty="0"/>
              <a:t>int</a:t>
            </a:r>
            <a:r>
              <a:rPr lang="en-US" dirty="0"/>
              <a:t>&gt; r = std :: async(</a:t>
            </a:r>
            <a:r>
              <a:rPr lang="en-US" dirty="0" err="1"/>
              <a:t>tarea</a:t>
            </a:r>
            <a:r>
              <a:rPr lang="en-US" dirty="0"/>
              <a:t>, 1, 10);</a:t>
            </a:r>
          </a:p>
          <a:p>
            <a:pPr marL="457200" lvl="1" indent="0">
              <a:buNone/>
            </a:pPr>
            <a:r>
              <a:rPr lang="es-ES" dirty="0" err="1"/>
              <a:t>otra_tarea</a:t>
            </a:r>
            <a:r>
              <a:rPr lang="es-ES" dirty="0"/>
              <a:t>() ;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cout</a:t>
            </a:r>
            <a:r>
              <a:rPr lang="es-ES" dirty="0"/>
              <a:t> &lt;&lt; "Resultado= " &lt;&lt; </a:t>
            </a:r>
            <a:r>
              <a:rPr lang="es-ES" dirty="0" err="1"/>
              <a:t>r.get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dirty="0"/>
              <a:t>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CAC10-70D8-4DD6-94C5-34BF98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725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53E-3B6B-4D14-BA6C-2B3A8D6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AD376-FC27-4F69-8E2A-9017E91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Idea general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Cuando un hilo necesita pasar un valor a otro hilo pone el valor en una </a:t>
            </a:r>
            <a:r>
              <a:rPr lang="es-ES" b="1" dirty="0"/>
              <a:t>promesa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implementación hace que el valor esté disponible en el correspondiente </a:t>
            </a:r>
            <a:r>
              <a:rPr lang="es-ES" b="1" dirty="0"/>
              <a:t>futuro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Acceso al </a:t>
            </a:r>
            <a:r>
              <a:rPr lang="es-ES" b="1" dirty="0"/>
              <a:t>futuro </a:t>
            </a:r>
            <a:r>
              <a:rPr lang="es-ES" dirty="0"/>
              <a:t>mediante </a:t>
            </a:r>
            <a:r>
              <a:rPr lang="es-ES" b="1" dirty="0" err="1"/>
              <a:t>f.get</a:t>
            </a:r>
            <a:r>
              <a:rPr lang="es-ES" b="1" dirty="0"/>
              <a:t>()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se ha asignado un valor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obtiene el valor.</a:t>
            </a:r>
          </a:p>
          <a:p>
            <a:pPr lvl="1"/>
            <a:r>
              <a:rPr lang="es-ES" dirty="0"/>
              <a:t>En otro caso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hilo llamante se bloquea hasta que esté disponible.</a:t>
            </a:r>
          </a:p>
          <a:p>
            <a:pPr lvl="1"/>
            <a:r>
              <a:rPr lang="es-ES" dirty="0"/>
              <a:t>Permite la transferencia transparente de excepciones entre hilos.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3A807-0903-47E3-9A29-2978EB3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618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6BFEA3-4851-4063-A3AB-2F68F3EF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Boost.Asio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B36B5-3818-28F3-147B-2D906BB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15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EE38-64F0-27F8-7D0D-6756A80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Boost.Asio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22241-1992-4636-9027-2744FAC6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Boost.Asio</a:t>
            </a:r>
            <a:r>
              <a:rPr lang="es-ES" dirty="0"/>
              <a:t> es una librería de C++ para </a:t>
            </a:r>
            <a:r>
              <a:rPr lang="es-ES" b="1" dirty="0"/>
              <a:t>programación asíncrona y basada en eventos</a:t>
            </a:r>
            <a:r>
              <a:rPr lang="es-ES" dirty="0"/>
              <a:t>, especialmente útil para:</a:t>
            </a:r>
          </a:p>
          <a:p>
            <a:pPr lvl="1"/>
            <a:r>
              <a:rPr lang="es-ES" b="1" dirty="0"/>
              <a:t>Redes TCP/UDP</a:t>
            </a:r>
            <a:endParaRPr lang="es-ES" dirty="0"/>
          </a:p>
          <a:p>
            <a:pPr lvl="1"/>
            <a:r>
              <a:rPr lang="es-ES" b="1" dirty="0" err="1"/>
              <a:t>Timers</a:t>
            </a:r>
            <a:endParaRPr lang="es-ES" dirty="0"/>
          </a:p>
          <a:p>
            <a:pPr lvl="1"/>
            <a:r>
              <a:rPr lang="es-ES" b="1" dirty="0"/>
              <a:t>Serialización</a:t>
            </a:r>
            <a:endParaRPr lang="es-ES" dirty="0"/>
          </a:p>
          <a:p>
            <a:pPr lvl="1"/>
            <a:r>
              <a:rPr lang="es-ES" b="1" dirty="0" err="1"/>
              <a:t>Multithreading</a:t>
            </a:r>
            <a:endParaRPr lang="es-ES" dirty="0"/>
          </a:p>
          <a:p>
            <a:pPr lvl="1"/>
            <a:r>
              <a:rPr lang="es-ES" b="1" dirty="0"/>
              <a:t>I/O no bloqueante</a:t>
            </a:r>
            <a:endParaRPr lang="es-ES" dirty="0"/>
          </a:p>
          <a:p>
            <a:r>
              <a:rPr lang="es-ES" dirty="0"/>
              <a:t>Está diseñada para construir aplicaciones </a:t>
            </a:r>
            <a:r>
              <a:rPr lang="es-ES" b="1" dirty="0"/>
              <a:t>eficientes, escalables y concurrentes</a:t>
            </a:r>
            <a:r>
              <a:rPr lang="es-ES" dirty="0"/>
              <a:t>, como servidores web, microservicios, sistemas embebidos o clientes de red.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B7EB5-C9AB-C3C0-49A9-A9ADF2F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399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AD87-59ED-B81D-4ED6-D9F0B7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0F24C-A234-0CFD-54D3-1019AD76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Modelo asíncrono</a:t>
            </a:r>
            <a:r>
              <a:rPr lang="es-ES" dirty="0"/>
              <a:t>: evita bloqueos usando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Sin dependencias externas</a:t>
            </a:r>
            <a:r>
              <a:rPr lang="es-ES" dirty="0"/>
              <a:t>: todo se basa en C++ estándar y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Multiplataforma</a:t>
            </a:r>
            <a:r>
              <a:rPr lang="es-ES" dirty="0"/>
              <a:t>: funciona en Windows, Linux, macOS.</a:t>
            </a:r>
          </a:p>
          <a:p>
            <a:endParaRPr lang="es-ES" dirty="0"/>
          </a:p>
          <a:p>
            <a:r>
              <a:rPr lang="es-ES" b="1" dirty="0"/>
              <a:t>Integración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b="1" dirty="0"/>
              <a:t> y </a:t>
            </a:r>
            <a:r>
              <a:rPr lang="es-ES" dirty="0" err="1"/>
              <a:t>std</a:t>
            </a:r>
            <a:r>
              <a:rPr lang="es-ES" dirty="0"/>
              <a:t>::future para concurrencia moderna.</a:t>
            </a:r>
          </a:p>
          <a:p>
            <a:endParaRPr lang="es-ES" dirty="0"/>
          </a:p>
          <a:p>
            <a:r>
              <a:rPr lang="es-ES" b="1" dirty="0" err="1"/>
              <a:t>Timers</a:t>
            </a:r>
            <a:r>
              <a:rPr lang="es-ES" b="1" dirty="0"/>
              <a:t> y señales</a:t>
            </a:r>
            <a:r>
              <a:rPr lang="es-ES" dirty="0"/>
              <a:t>: ideal para tareas periódicas o eventos del sistema.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DC8FB-C022-4526-A134-07DC8AF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72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906C-CAC5-F108-8D27-3D0FD3F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85DC7-9FB7-91B1-D175-4F6C7D9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1234));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r>
              <a:rPr lang="es-ES" dirty="0"/>
              <a:t>    // Manejar la conexión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E82B3-ABB6-C456-8D1E-DABF364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73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B971-C759-C238-8520-1E6A58A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9211C-187F-EA69-7BA6-031DA81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88390-C311-7BB1-C712-B4FCF8E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851517"/>
            <a:ext cx="10710748" cy="3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32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8E1-BABE-483D-16DD-84678FB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D54A1-E06B-32EE-8C73-37C6478B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Manejar miles de conexiones simultáneas sin bloquear hilos.</a:t>
            </a:r>
          </a:p>
          <a:p>
            <a:endParaRPr lang="es-ES" dirty="0"/>
          </a:p>
          <a:p>
            <a:r>
              <a:rPr lang="es-ES" dirty="0"/>
              <a:t>Trabajar en sistemas de alto rendimiento o embebidos.</a:t>
            </a:r>
          </a:p>
          <a:p>
            <a:endParaRPr lang="es-ES" dirty="0"/>
          </a:p>
          <a:p>
            <a:r>
              <a:rPr lang="es-ES" dirty="0"/>
              <a:t>Solución ligera y sin dependencias externas como </a:t>
            </a:r>
            <a:r>
              <a:rPr lang="es-ES" dirty="0" err="1"/>
              <a:t>gRPC</a:t>
            </a:r>
            <a:r>
              <a:rPr lang="es-ES" dirty="0"/>
              <a:t> o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0B31A-23AB-BC70-14BA-CF8F3D3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94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5826</Words>
  <Application>Microsoft Office PowerPoint</Application>
  <PresentationFormat>Panorámica</PresentationFormat>
  <Paragraphs>916</Paragraphs>
  <Slides>97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97</vt:i4>
      </vt:variant>
    </vt:vector>
  </HeadingPairs>
  <TitlesOfParts>
    <vt:vector size="103" baseType="lpstr">
      <vt:lpstr>Aptos</vt:lpstr>
      <vt:lpstr>Aptos Display</vt:lpstr>
      <vt:lpstr>Arial</vt:lpstr>
      <vt:lpstr>Arial Unicode MS</vt:lpstr>
      <vt:lpstr>Wingdings</vt:lpstr>
      <vt:lpstr>Tema de Office</vt:lpstr>
      <vt:lpstr>Comunicación entre Microservicios C++</vt:lpstr>
      <vt:lpstr>Contenidos</vt:lpstr>
      <vt:lpstr>Patrones de mensajería</vt:lpstr>
      <vt:lpstr>Comunicación asincrónica</vt:lpstr>
      <vt:lpstr>ZeroMQ</vt:lpstr>
      <vt:lpstr>ZeroMQ</vt:lpstr>
      <vt:lpstr>ZeroMQ</vt:lpstr>
      <vt:lpstr>Casos de uso típicos</vt:lpstr>
      <vt:lpstr>Tener en cuenta</vt:lpstr>
      <vt:lpstr>Instalación</vt:lpstr>
      <vt:lpstr>gRPC</vt:lpstr>
      <vt:lpstr>Introducción</vt:lpstr>
      <vt:lpstr>gRPC</vt:lpstr>
      <vt:lpstr>gRPC: Ventajas</vt:lpstr>
      <vt:lpstr>Casos de uso típicos</vt:lpstr>
      <vt:lpstr>Instalación</vt:lpstr>
      <vt:lpstr>Instalación</vt:lpstr>
      <vt:lpstr>¿Cómo se usa?</vt:lpstr>
      <vt:lpstr>RabbitMQ</vt:lpstr>
      <vt:lpstr>RabbitMQ</vt:lpstr>
      <vt:lpstr>RabbitMQ</vt:lpstr>
      <vt:lpstr>Patrones de Uso</vt:lpstr>
      <vt:lpstr>Casos de Uso</vt:lpstr>
      <vt:lpstr>Lenguajes que soportan RabbitMQ</vt:lpstr>
      <vt:lpstr>Instalación</vt:lpstr>
      <vt:lpstr>Comparativa entre REST y gRPC</vt:lpstr>
      <vt:lpstr>Comparativa</vt:lpstr>
      <vt:lpstr>Presentación de PowerPoint</vt:lpstr>
      <vt:lpstr>REST</vt:lpstr>
      <vt:lpstr>gRPC</vt:lpstr>
      <vt:lpstr>Uso por sectores</vt:lpstr>
      <vt:lpstr>Implementación</vt:lpstr>
      <vt:lpstr>Ejemplo .proto</vt:lpstr>
      <vt:lpstr>Peticiones</vt:lpstr>
      <vt:lpstr>Compilar fichero .proto</vt:lpstr>
      <vt:lpstr>Ventajas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Concurrencia &amp; multithreading</vt:lpstr>
      <vt:lpstr>std::thread / Boost.Asio</vt:lpstr>
      <vt:lpstr>Comparativa</vt:lpstr>
      <vt:lpstr>std:thread</vt:lpstr>
      <vt:lpstr>Contenidos</vt:lpstr>
      <vt:lpstr>threads</vt:lpstr>
      <vt:lpstr>Lanzamiento de Hilos</vt:lpstr>
      <vt:lpstr>Con una función</vt:lpstr>
      <vt:lpstr>Con una clase + operador ()</vt:lpstr>
      <vt:lpstr>Con una función lambda</vt:lpstr>
      <vt:lpstr>Condiciones de carrera</vt:lpstr>
      <vt:lpstr>Paso de argumentos a un hilo</vt:lpstr>
      <vt:lpstr>Paso de argumentos a un hilo</vt:lpstr>
      <vt:lpstr>Paso de parámetros por referencia</vt:lpstr>
      <vt:lpstr>Esperar a que termine un hilo: join()</vt:lpstr>
      <vt:lpstr>Vectores de hilos</vt:lpstr>
      <vt:lpstr>mutex</vt:lpstr>
      <vt:lpstr>lock_guard vs unique_lock</vt:lpstr>
      <vt:lpstr>detach: Hilos no asociados</vt:lpstr>
      <vt:lpstr>Problemas con hilos no asociados</vt:lpstr>
      <vt:lpstr>Variables de condición</vt:lpstr>
      <vt:lpstr>Consumidor</vt:lpstr>
      <vt:lpstr>Productor</vt:lpstr>
      <vt:lpstr>Tareas asíncronas y future</vt:lpstr>
      <vt:lpstr>Invocación de tareas asíncronas</vt:lpstr>
      <vt:lpstr>Uso de futuros</vt:lpstr>
      <vt:lpstr>Boost.Asio</vt:lpstr>
      <vt:lpstr>¿Qué es Boost.Asio?</vt:lpstr>
      <vt:lpstr>Características</vt:lpstr>
      <vt:lpstr>Ejemplo</vt:lpstr>
      <vt:lpstr>Uso de Boost.Asio</vt:lpstr>
      <vt:lpstr>Cuando elegir Boost.Asio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48</cp:revision>
  <dcterms:created xsi:type="dcterms:W3CDTF">2025-09-08T08:46:13Z</dcterms:created>
  <dcterms:modified xsi:type="dcterms:W3CDTF">2025-09-08T17:04:36Z</dcterms:modified>
</cp:coreProperties>
</file>