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80"/>
  </p:notesMasterIdLst>
  <p:sldIdLst>
    <p:sldId id="256" r:id="rId2"/>
    <p:sldId id="257" r:id="rId3"/>
    <p:sldId id="258" r:id="rId4"/>
    <p:sldId id="262" r:id="rId5"/>
    <p:sldId id="265" r:id="rId6"/>
    <p:sldId id="266" r:id="rId7"/>
    <p:sldId id="267" r:id="rId8"/>
    <p:sldId id="268" r:id="rId9"/>
    <p:sldId id="274" r:id="rId10"/>
    <p:sldId id="270" r:id="rId11"/>
    <p:sldId id="271" r:id="rId12"/>
    <p:sldId id="272" r:id="rId13"/>
    <p:sldId id="273" r:id="rId14"/>
    <p:sldId id="275" r:id="rId15"/>
    <p:sldId id="276" r:id="rId16"/>
    <p:sldId id="277" r:id="rId17"/>
    <p:sldId id="287" r:id="rId18"/>
    <p:sldId id="288" r:id="rId19"/>
    <p:sldId id="289" r:id="rId20"/>
    <p:sldId id="290" r:id="rId21"/>
    <p:sldId id="292" r:id="rId22"/>
    <p:sldId id="283" r:id="rId23"/>
    <p:sldId id="278" r:id="rId24"/>
    <p:sldId id="279" r:id="rId25"/>
    <p:sldId id="281" r:id="rId26"/>
    <p:sldId id="282" r:id="rId27"/>
    <p:sldId id="280" r:id="rId28"/>
    <p:sldId id="284" r:id="rId29"/>
    <p:sldId id="285" r:id="rId30"/>
    <p:sldId id="286" r:id="rId31"/>
    <p:sldId id="321" r:id="rId32"/>
    <p:sldId id="322" r:id="rId33"/>
    <p:sldId id="323" r:id="rId34"/>
    <p:sldId id="324" r:id="rId35"/>
    <p:sldId id="325" r:id="rId36"/>
    <p:sldId id="346" r:id="rId37"/>
    <p:sldId id="347" r:id="rId38"/>
    <p:sldId id="348" r:id="rId39"/>
    <p:sldId id="350" r:id="rId40"/>
    <p:sldId id="351" r:id="rId41"/>
    <p:sldId id="349" r:id="rId42"/>
    <p:sldId id="354" r:id="rId43"/>
    <p:sldId id="355" r:id="rId44"/>
    <p:sldId id="352" r:id="rId45"/>
    <p:sldId id="356" r:id="rId46"/>
    <p:sldId id="357" r:id="rId47"/>
    <p:sldId id="358" r:id="rId48"/>
    <p:sldId id="359" r:id="rId49"/>
    <p:sldId id="353" r:id="rId50"/>
    <p:sldId id="360" r:id="rId51"/>
    <p:sldId id="361" r:id="rId52"/>
    <p:sldId id="362" r:id="rId53"/>
    <p:sldId id="363" r:id="rId54"/>
    <p:sldId id="364" r:id="rId55"/>
    <p:sldId id="342" r:id="rId56"/>
    <p:sldId id="343" r:id="rId57"/>
    <p:sldId id="291" r:id="rId58"/>
    <p:sldId id="344" r:id="rId59"/>
    <p:sldId id="293" r:id="rId60"/>
    <p:sldId id="294" r:id="rId61"/>
    <p:sldId id="330" r:id="rId62"/>
    <p:sldId id="345" r:id="rId63"/>
    <p:sldId id="336" r:id="rId64"/>
    <p:sldId id="263" r:id="rId65"/>
    <p:sldId id="337" r:id="rId66"/>
    <p:sldId id="338" r:id="rId67"/>
    <p:sldId id="339" r:id="rId68"/>
    <p:sldId id="340" r:id="rId69"/>
    <p:sldId id="341" r:id="rId70"/>
    <p:sldId id="333" r:id="rId71"/>
    <p:sldId id="334" r:id="rId72"/>
    <p:sldId id="335" r:id="rId73"/>
    <p:sldId id="264" r:id="rId74"/>
    <p:sldId id="269" r:id="rId75"/>
    <p:sldId id="326" r:id="rId76"/>
    <p:sldId id="327" r:id="rId77"/>
    <p:sldId id="328" r:id="rId78"/>
    <p:sldId id="329" r:id="rId79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390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6FAF2B-A184-4166-8202-EF392D72A67C}" type="datetimeFigureOut">
              <a:rPr lang="es-ES" smtClean="0"/>
              <a:t>09/09/2025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370DA1-D3B3-4E58-A530-4826DA77B16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668471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2CCA49-0133-4FCC-5CF7-CAD766C736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0126F7D-FF4F-52AC-C875-52EB172958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DFA80C6-A40A-6D56-71E9-1BADCE8AA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31EB5-1849-4B73-8289-CB8B9ED6FDFB}" type="datetime1">
              <a:rPr lang="es-ES" smtClean="0"/>
              <a:t>09/09/2025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95CD543-A7A9-30C5-10D2-386EEB501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12D558E-6D6F-8BB6-87E3-8BEF11B88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70554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837CCC-BD6F-F27B-D6B1-8DCF9B3E4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C86DFD7-A2EF-06D6-091C-503565681C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39634AB-0399-0240-313A-4B027CAF2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87FCC-EC41-44B3-AAD2-5015CE0813C6}" type="datetime1">
              <a:rPr lang="es-ES" smtClean="0"/>
              <a:t>09/09/2025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0583A46-17D6-DFE1-4568-B4B1C0077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4CBA0D6-AF3B-F0E7-6D79-C46150957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47629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1BA82DF-9441-2CDF-3D70-D98B680705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B1A7CC2-2365-6F12-EC13-A51D7E5B55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2FE731D-CF95-8E1D-D34E-D696896CE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71D30-A6DE-46C3-92BC-41C30DE1EB76}" type="datetime1">
              <a:rPr lang="es-ES" smtClean="0"/>
              <a:t>09/09/2025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C170292-C4F3-C8A5-363B-0CED631BC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44EB0A9-6376-8575-507D-090B57FFD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46076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E89CC3-5540-A113-8602-13052A7F7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0D65548-8757-3DE6-006E-3E0135885E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1B57D37-EBB0-8372-7133-2F70D4C6A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842DE-9AEF-4C05-8319-0BD15CAFE9C4}" type="datetime1">
              <a:rPr lang="es-ES" smtClean="0"/>
              <a:t>09/09/2025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C4CFD5D-D928-00BA-6260-6A42EB1FC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6F43274-83EE-1C46-E26D-ACE2B31F7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58394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C2059B-0AC0-DE41-B3DB-85C45B703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D3CAAE3-96BC-47AE-5F41-25194448D3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64B8AD6-E701-C077-9272-E44B7D78C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2949F-C96A-48CE-8185-E78F19F7FC12}" type="datetime1">
              <a:rPr lang="es-ES" smtClean="0"/>
              <a:t>09/09/2025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025A91F-8F9B-F4DB-FDA0-0E08A0D18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FAEC507-5750-CDB7-F6D0-5A977FC8B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47892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5536BE-D219-B0D0-44EA-3B8589084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E895E53-3DA4-C5FC-4BF9-1EE3A5CD6E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9DF2E90-4819-6D0F-D643-9305C0FA4E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61B0ADE-D12A-C0D3-EE50-284B441B3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4801E-7B1E-4A55-827F-BC63457F23E6}" type="datetime1">
              <a:rPr lang="es-ES" smtClean="0"/>
              <a:t>09/09/2025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B54D136-D77F-FF45-E919-542D6D75B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5D8AC90-4F8B-0AE7-924B-7D786E673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0442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C98346-CB44-A172-E4A6-F02DE52D8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A0FFA67-9705-6CA8-0FAB-B45BADB06F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02FE9ED-0149-5B67-0D1B-C110D736DD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74C8904-A1DD-CAAF-AE00-AB40FFD057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E81F8E7-FA56-0064-5E36-6D71296654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160AA3E-29E7-E322-5C1E-0414E3FAA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DD82D-E157-43B3-82F4-9E196621D9E2}" type="datetime1">
              <a:rPr lang="es-ES" smtClean="0"/>
              <a:t>09/09/2025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DD4DC22-E30E-3C1B-FA9A-D808F0913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A15405F-47E9-887A-A5DF-D2B547967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66322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5E8A5A-115A-18D8-460D-878D14097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B9C8392-A782-32FE-8A71-A67C3F823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8DC1B-7CC2-4A23-B0D8-891680BEC27E}" type="datetime1">
              <a:rPr lang="es-ES" smtClean="0"/>
              <a:t>09/09/2025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12C1D74-1064-0CB7-7B4B-E47E33D1D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764A436-D595-1062-221B-6ADF1D2C8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13654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E59510B-ABE0-C189-59D7-324BB85F9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AEEF0-66BC-4BF3-B343-B15AAEA33E58}" type="datetime1">
              <a:rPr lang="es-ES" smtClean="0"/>
              <a:t>09/09/2025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390530D-F745-D627-924D-775079A66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89D8FE8-1DAE-8841-E5C8-140337C7E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75106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C2B31A-7045-0A8B-F6A6-A614DB2F2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6EB2FBA-C4A5-1A3F-1470-60CD79C820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835FDB5-CE0D-1A1B-951E-FC8EF9177F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BBF8706-9B4E-0855-0591-93EE45856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48BA0-314D-4D64-8956-0C8EA6039A37}" type="datetime1">
              <a:rPr lang="es-ES" smtClean="0"/>
              <a:t>09/09/2025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9068309-E82D-CB1D-40D3-C5216DFCF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784077C-E2BB-2DF3-929D-45197A422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65236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A4050B-E7DD-3286-C534-0B8510FB6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A06E0CC-0A8D-F74C-69DB-75DDFF5431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7042BB2-7085-49B1-3C3D-85204E9B70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85AD54B-8706-9878-1452-5E9DDE088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91C3A-DD9E-4AF2-AED7-C4F4E6578CFB}" type="datetime1">
              <a:rPr lang="es-ES" smtClean="0"/>
              <a:t>09/09/2025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66A9C1C-E4CE-E9AD-5FFA-1AF072795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060C0C8-23A0-74D1-A77A-1CFA23832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36532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238A75D-381A-7EC7-2F23-5F01367EF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928EC8B-4A21-7689-47F5-82A949F9C3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FAC7114-4F86-4CA9-ACA0-B148CC7D49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83C88C4-DEDB-497B-8A7C-76D4ADE12761}" type="datetime1">
              <a:rPr lang="es-ES" smtClean="0"/>
              <a:t>09/09/2025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444D102-963F-3F50-7224-7AD3F1EB0C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B7EFB83-402F-D49D-EF16-9D647789DC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6EC93C0-D482-4F60-811A-DF574DBC2A8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39169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80/json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80/" TargetMode="Externa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eepwiki.com/boostorg/beast" TargetMode="External"/><Relationship Id="rId2" Type="http://schemas.openxmlformats.org/officeDocument/2006/relationships/hyperlink" Target="https://www.boost.org/library/latest/beast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D5C565-300A-F1A5-0D5A-28CF41AD20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7380" y="1518784"/>
            <a:ext cx="10866922" cy="2387600"/>
          </a:xfrm>
        </p:spPr>
        <p:txBody>
          <a:bodyPr>
            <a:normAutofit fontScale="90000"/>
          </a:bodyPr>
          <a:lstStyle/>
          <a:p>
            <a:br>
              <a:rPr lang="es-ES" dirty="0"/>
            </a:br>
            <a:r>
              <a:rPr lang="es-ES" dirty="0"/>
              <a:t> </a:t>
            </a:r>
            <a:r>
              <a:rPr lang="es-ES" b="1" dirty="0"/>
              <a:t>Creación de </a:t>
            </a:r>
            <a:r>
              <a:rPr lang="es-ES" b="1" dirty="0" err="1"/>
              <a:t>APIs</a:t>
            </a:r>
            <a:r>
              <a:rPr lang="es-ES" b="1" dirty="0"/>
              <a:t> </a:t>
            </a:r>
            <a:r>
              <a:rPr lang="es-ES" b="1" dirty="0" err="1"/>
              <a:t>RESTful</a:t>
            </a:r>
            <a:r>
              <a:rPr lang="es-ES" b="1" dirty="0"/>
              <a:t> con C++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330093D-E567-17DC-E124-C74E6A69F1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8841" y="4582426"/>
            <a:ext cx="9144000" cy="1655762"/>
          </a:xfrm>
        </p:spPr>
        <p:txBody>
          <a:bodyPr/>
          <a:lstStyle/>
          <a:p>
            <a:r>
              <a:rPr lang="es-ES" dirty="0"/>
              <a:t>Antonio Espín Herranz</a:t>
            </a:r>
          </a:p>
        </p:txBody>
      </p:sp>
    </p:spTree>
    <p:extLst>
      <p:ext uri="{BB962C8B-B14F-4D97-AF65-F5344CB8AC3E}">
        <p14:creationId xmlns:p14="http://schemas.microsoft.com/office/powerpoint/2010/main" val="24582657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F37ADE-D9C1-9E1F-98BB-39D595EF7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Núcleo de </a:t>
            </a:r>
            <a:r>
              <a:rPr lang="es-ES" b="1" dirty="0" err="1"/>
              <a:t>Boost.Beast</a:t>
            </a:r>
            <a:endParaRPr lang="es-ES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AF3F955-52D2-3583-DD09-04580E28DC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/>
              <a:t>Buffers y </a:t>
            </a:r>
            <a:r>
              <a:rPr lang="es-ES" b="1" dirty="0" err="1"/>
              <a:t>Streams</a:t>
            </a:r>
            <a:r>
              <a:rPr lang="es-ES" dirty="0"/>
              <a:t>: </a:t>
            </a:r>
            <a:r>
              <a:rPr lang="es-ES" dirty="0" err="1"/>
              <a:t>Beast</a:t>
            </a:r>
            <a:r>
              <a:rPr lang="es-ES" dirty="0"/>
              <a:t> proporciona sus propios tipos de buffer (</a:t>
            </a:r>
            <a:r>
              <a:rPr lang="es-ES" dirty="0" err="1"/>
              <a:t>flat_buffer</a:t>
            </a:r>
            <a:r>
              <a:rPr lang="es-ES" dirty="0"/>
              <a:t>) y abstrae los </a:t>
            </a:r>
            <a:r>
              <a:rPr lang="es-ES" dirty="0" err="1"/>
              <a:t>streams</a:t>
            </a:r>
            <a:r>
              <a:rPr lang="es-ES" dirty="0"/>
              <a:t> para facilitar la lectura/escritura de datos en conexiones TCP.</a:t>
            </a:r>
          </a:p>
          <a:p>
            <a:pPr lvl="1"/>
            <a:endParaRPr lang="es-ES" dirty="0"/>
          </a:p>
          <a:p>
            <a:r>
              <a:rPr lang="es-ES" b="1" dirty="0"/>
              <a:t>Integración con </a:t>
            </a:r>
            <a:r>
              <a:rPr lang="es-ES" b="1" dirty="0" err="1"/>
              <a:t>Boost.Asio</a:t>
            </a:r>
            <a:r>
              <a:rPr lang="es-ES" dirty="0"/>
              <a:t>: Toda la funcionalidad de </a:t>
            </a:r>
            <a:r>
              <a:rPr lang="es-ES" dirty="0" err="1"/>
              <a:t>Beast</a:t>
            </a:r>
            <a:r>
              <a:rPr lang="es-ES" dirty="0"/>
              <a:t> se basa en </a:t>
            </a:r>
            <a:r>
              <a:rPr lang="es-ES" dirty="0" err="1"/>
              <a:t>Asio</a:t>
            </a:r>
            <a:r>
              <a:rPr lang="es-ES" dirty="0"/>
              <a:t>, lo que permite usar operaciones sincrónicas y asincrónicas con </a:t>
            </a:r>
            <a:r>
              <a:rPr lang="es-ES" dirty="0" err="1"/>
              <a:t>coroutines</a:t>
            </a:r>
            <a:r>
              <a:rPr lang="es-ES" dirty="0"/>
              <a:t>, </a:t>
            </a:r>
            <a:r>
              <a:rPr lang="es-ES" dirty="0" err="1"/>
              <a:t>callbacks</a:t>
            </a:r>
            <a:r>
              <a:rPr lang="es-ES" dirty="0"/>
              <a:t> o </a:t>
            </a:r>
            <a:r>
              <a:rPr lang="es-ES" dirty="0" err="1"/>
              <a:t>async</a:t>
            </a:r>
            <a:r>
              <a:rPr lang="es-ES" dirty="0"/>
              <a:t>/</a:t>
            </a:r>
            <a:r>
              <a:rPr lang="es-ES" dirty="0" err="1"/>
              <a:t>await</a:t>
            </a:r>
            <a:r>
              <a:rPr lang="es-ES" dirty="0"/>
              <a:t>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88AC392-2EAE-AA42-60EA-864512914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382740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141D91-53E3-3C3F-2C3D-01BB6D9D6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Manejo de HTTP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F9B8FFE-7CAB-DB70-5F2D-1ED583A2E1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67680"/>
          </a:xfrm>
        </p:spPr>
        <p:txBody>
          <a:bodyPr>
            <a:normAutofit fontScale="92500" lnSpcReduction="20000"/>
          </a:bodyPr>
          <a:lstStyle/>
          <a:p>
            <a:r>
              <a:rPr lang="es-ES" b="1" dirty="0"/>
              <a:t>HTTP </a:t>
            </a:r>
            <a:r>
              <a:rPr lang="es-ES" b="1" dirty="0" err="1"/>
              <a:t>Messages</a:t>
            </a:r>
            <a:endParaRPr lang="es-ES" b="1" dirty="0"/>
          </a:p>
          <a:p>
            <a:pPr lvl="1"/>
            <a:r>
              <a:rPr lang="es-ES" sz="2800" dirty="0"/>
              <a:t>http::</a:t>
            </a:r>
            <a:r>
              <a:rPr lang="es-ES" sz="2800" b="1" dirty="0"/>
              <a:t>request</a:t>
            </a:r>
            <a:r>
              <a:rPr lang="es-ES" sz="2800" dirty="0"/>
              <a:t>&lt;T&gt; y http::</a:t>
            </a:r>
            <a:r>
              <a:rPr lang="es-ES" sz="2800" b="1" dirty="0"/>
              <a:t>response</a:t>
            </a:r>
            <a:r>
              <a:rPr lang="es-ES" sz="2800" dirty="0"/>
              <a:t>&lt;T&gt;: Representan mensajes HTTP con cuerpo de tipo T (como </a:t>
            </a:r>
            <a:r>
              <a:rPr lang="es-ES" sz="2800" dirty="0" err="1"/>
              <a:t>string_body</a:t>
            </a:r>
            <a:r>
              <a:rPr lang="es-ES" sz="2800" dirty="0"/>
              <a:t>, </a:t>
            </a:r>
            <a:r>
              <a:rPr lang="es-ES" sz="2800" dirty="0" err="1"/>
              <a:t>file_body</a:t>
            </a:r>
            <a:r>
              <a:rPr lang="es-ES" sz="2800" dirty="0"/>
              <a:t>, etc.).</a:t>
            </a:r>
          </a:p>
          <a:p>
            <a:pPr lvl="1"/>
            <a:r>
              <a:rPr lang="es-ES" sz="2800" dirty="0"/>
              <a:t>http::</a:t>
            </a:r>
            <a:r>
              <a:rPr lang="es-ES" sz="2800" b="1" dirty="0"/>
              <a:t>fields</a:t>
            </a:r>
            <a:r>
              <a:rPr lang="es-ES" sz="2800" dirty="0"/>
              <a:t>: Encapsula los encabezados HTTP.</a:t>
            </a:r>
          </a:p>
          <a:p>
            <a:pPr lvl="1"/>
            <a:endParaRPr lang="es-ES" dirty="0"/>
          </a:p>
          <a:p>
            <a:r>
              <a:rPr lang="es-ES" b="1" dirty="0"/>
              <a:t>HTTP </a:t>
            </a:r>
            <a:r>
              <a:rPr lang="es-ES" b="1" dirty="0" err="1"/>
              <a:t>Operations</a:t>
            </a:r>
            <a:endParaRPr lang="es-ES" b="1" dirty="0"/>
          </a:p>
          <a:p>
            <a:pPr lvl="1"/>
            <a:r>
              <a:rPr lang="es-ES" sz="2800" dirty="0"/>
              <a:t>http::</a:t>
            </a:r>
            <a:r>
              <a:rPr lang="es-ES" sz="2800" b="1" dirty="0"/>
              <a:t>read</a:t>
            </a:r>
            <a:r>
              <a:rPr lang="es-ES" sz="2800" dirty="0"/>
              <a:t> / http::</a:t>
            </a:r>
            <a:r>
              <a:rPr lang="es-ES" sz="2800" b="1" dirty="0"/>
              <a:t>async</a:t>
            </a:r>
            <a:r>
              <a:rPr lang="es-ES" sz="2800" dirty="0"/>
              <a:t>_</a:t>
            </a:r>
            <a:r>
              <a:rPr lang="es-ES" sz="2800" b="1" dirty="0"/>
              <a:t>read</a:t>
            </a:r>
            <a:r>
              <a:rPr lang="es-ES" sz="2800" dirty="0"/>
              <a:t>: Leer peticiones o respuestas desde un </a:t>
            </a:r>
            <a:r>
              <a:rPr lang="es-ES" sz="2800" dirty="0" err="1"/>
              <a:t>stream</a:t>
            </a:r>
            <a:r>
              <a:rPr lang="es-ES" sz="2800" dirty="0"/>
              <a:t>.</a:t>
            </a:r>
          </a:p>
          <a:p>
            <a:pPr lvl="1"/>
            <a:r>
              <a:rPr lang="es-ES" sz="2800" dirty="0"/>
              <a:t>http::</a:t>
            </a:r>
            <a:r>
              <a:rPr lang="es-ES" sz="2800" b="1" dirty="0"/>
              <a:t>write</a:t>
            </a:r>
            <a:r>
              <a:rPr lang="es-ES" sz="2800" dirty="0"/>
              <a:t> / http::</a:t>
            </a:r>
            <a:r>
              <a:rPr lang="es-ES" sz="2800" b="1" dirty="0"/>
              <a:t>async</a:t>
            </a:r>
            <a:r>
              <a:rPr lang="es-ES" sz="2800" dirty="0"/>
              <a:t>_</a:t>
            </a:r>
            <a:r>
              <a:rPr lang="es-ES" sz="2800" b="1" dirty="0"/>
              <a:t>write</a:t>
            </a:r>
            <a:r>
              <a:rPr lang="es-ES" sz="2800" dirty="0"/>
              <a:t>: Enviar peticiones o respuestas por el </a:t>
            </a:r>
            <a:r>
              <a:rPr lang="es-ES" sz="2800" dirty="0" err="1"/>
              <a:t>stream</a:t>
            </a:r>
            <a:r>
              <a:rPr lang="es-ES" dirty="0"/>
              <a:t>.</a:t>
            </a:r>
          </a:p>
          <a:p>
            <a:pPr lvl="1"/>
            <a:endParaRPr lang="es-ES" dirty="0"/>
          </a:p>
          <a:p>
            <a:r>
              <a:rPr lang="es-ES" b="1" dirty="0"/>
              <a:t>HTTP Server y Client</a:t>
            </a:r>
          </a:p>
          <a:p>
            <a:pPr lvl="2"/>
            <a:r>
              <a:rPr lang="es-ES" dirty="0" err="1"/>
              <a:t>Beast</a:t>
            </a:r>
            <a:r>
              <a:rPr lang="es-ES" dirty="0"/>
              <a:t> permite construir </a:t>
            </a:r>
            <a:r>
              <a:rPr lang="es-ES" b="1" dirty="0"/>
              <a:t>servidores HTTP</a:t>
            </a:r>
            <a:r>
              <a:rPr lang="es-ES" dirty="0"/>
              <a:t> y </a:t>
            </a:r>
            <a:r>
              <a:rPr lang="es-ES" b="1" dirty="0"/>
              <a:t>clientes HTTP</a:t>
            </a:r>
            <a:r>
              <a:rPr lang="es-ES" dirty="0"/>
              <a:t> usando sockets TCP o SSL.</a:t>
            </a:r>
          </a:p>
          <a:p>
            <a:pPr lvl="2"/>
            <a:r>
              <a:rPr lang="es-ES" dirty="0"/>
              <a:t>Soporta </a:t>
            </a:r>
            <a:r>
              <a:rPr lang="es-ES" b="1" dirty="0"/>
              <a:t>HTTP/1.1</a:t>
            </a:r>
            <a:r>
              <a:rPr lang="es-ES" dirty="0"/>
              <a:t> (no HTTP/2 aún de forma nativa).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BFF16D3-83CD-1DA5-A5BE-A7045EB86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531910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8737F9-7C1C-6AF5-DA20-DABE8976E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Manejo de </a:t>
            </a:r>
            <a:r>
              <a:rPr lang="es-ES" dirty="0" err="1"/>
              <a:t>WebSockets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F317BE4-CAF6-01D4-B288-9F7DA1AE18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b="1" dirty="0" err="1"/>
              <a:t>WebSocket</a:t>
            </a:r>
            <a:r>
              <a:rPr lang="es-ES" b="1" dirty="0"/>
              <a:t> </a:t>
            </a:r>
            <a:r>
              <a:rPr lang="es-ES" b="1" dirty="0" err="1"/>
              <a:t>Stream</a:t>
            </a:r>
            <a:endParaRPr lang="es-ES" b="1" dirty="0"/>
          </a:p>
          <a:p>
            <a:pPr lvl="1"/>
            <a:r>
              <a:rPr lang="es-ES" dirty="0" err="1"/>
              <a:t>websocket</a:t>
            </a:r>
            <a:r>
              <a:rPr lang="es-ES" dirty="0"/>
              <a:t>::</a:t>
            </a:r>
            <a:r>
              <a:rPr lang="es-ES" dirty="0" err="1"/>
              <a:t>stream</a:t>
            </a:r>
            <a:r>
              <a:rPr lang="es-ES" dirty="0"/>
              <a:t>&lt;T&gt;: Abstrae una conexión </a:t>
            </a:r>
            <a:r>
              <a:rPr lang="es-ES" dirty="0" err="1"/>
              <a:t>WebSocket</a:t>
            </a:r>
            <a:r>
              <a:rPr lang="es-ES" dirty="0"/>
              <a:t> sobre un </a:t>
            </a:r>
            <a:r>
              <a:rPr lang="es-ES" dirty="0" err="1"/>
              <a:t>stream</a:t>
            </a:r>
            <a:r>
              <a:rPr lang="es-ES" dirty="0"/>
              <a:t> TCP o SSL.</a:t>
            </a:r>
          </a:p>
          <a:p>
            <a:endParaRPr lang="es-ES" dirty="0"/>
          </a:p>
          <a:p>
            <a:r>
              <a:rPr lang="es-ES" b="1" dirty="0"/>
              <a:t>Operaciones </a:t>
            </a:r>
            <a:r>
              <a:rPr lang="es-ES" b="1" dirty="0" err="1"/>
              <a:t>WebSocket</a:t>
            </a:r>
            <a:endParaRPr lang="es-ES" b="1" dirty="0"/>
          </a:p>
          <a:p>
            <a:pPr lvl="1"/>
            <a:r>
              <a:rPr lang="es-ES" dirty="0" err="1"/>
              <a:t>websocket</a:t>
            </a:r>
            <a:r>
              <a:rPr lang="es-ES" dirty="0"/>
              <a:t>::</a:t>
            </a:r>
            <a:r>
              <a:rPr lang="es-ES" dirty="0" err="1"/>
              <a:t>handshake</a:t>
            </a:r>
            <a:r>
              <a:rPr lang="es-ES" dirty="0"/>
              <a:t> / </a:t>
            </a:r>
            <a:r>
              <a:rPr lang="es-ES" dirty="0" err="1"/>
              <a:t>async_handshake</a:t>
            </a:r>
            <a:r>
              <a:rPr lang="es-ES" dirty="0"/>
              <a:t>: Realiza el </a:t>
            </a:r>
            <a:r>
              <a:rPr lang="es-ES" dirty="0" err="1"/>
              <a:t>handshake</a:t>
            </a:r>
            <a:r>
              <a:rPr lang="es-ES" dirty="0"/>
              <a:t> inicial para establecer la conexión.</a:t>
            </a:r>
          </a:p>
          <a:p>
            <a:pPr lvl="1"/>
            <a:r>
              <a:rPr lang="es-ES" dirty="0" err="1"/>
              <a:t>websocket</a:t>
            </a:r>
            <a:r>
              <a:rPr lang="es-ES" dirty="0"/>
              <a:t>::</a:t>
            </a:r>
            <a:r>
              <a:rPr lang="es-ES" dirty="0" err="1"/>
              <a:t>read</a:t>
            </a:r>
            <a:r>
              <a:rPr lang="es-ES" dirty="0"/>
              <a:t> / </a:t>
            </a:r>
            <a:r>
              <a:rPr lang="es-ES" dirty="0" err="1"/>
              <a:t>async_read</a:t>
            </a:r>
            <a:r>
              <a:rPr lang="es-ES" dirty="0"/>
              <a:t>: Recibe mensajes </a:t>
            </a:r>
            <a:r>
              <a:rPr lang="es-ES" dirty="0" err="1"/>
              <a:t>WebSocket</a:t>
            </a:r>
            <a:r>
              <a:rPr lang="es-ES" dirty="0"/>
              <a:t>.</a:t>
            </a:r>
          </a:p>
          <a:p>
            <a:pPr lvl="1"/>
            <a:r>
              <a:rPr lang="es-ES" dirty="0" err="1"/>
              <a:t>websocket</a:t>
            </a:r>
            <a:r>
              <a:rPr lang="es-ES" dirty="0"/>
              <a:t>::</a:t>
            </a:r>
            <a:r>
              <a:rPr lang="es-ES" dirty="0" err="1"/>
              <a:t>write</a:t>
            </a:r>
            <a:r>
              <a:rPr lang="es-ES" dirty="0"/>
              <a:t> / </a:t>
            </a:r>
            <a:r>
              <a:rPr lang="es-ES" dirty="0" err="1"/>
              <a:t>async_write</a:t>
            </a:r>
            <a:r>
              <a:rPr lang="es-ES" dirty="0"/>
              <a:t>: Envía mensajes </a:t>
            </a:r>
            <a:r>
              <a:rPr lang="es-ES" dirty="0" err="1"/>
              <a:t>WebSocket</a:t>
            </a:r>
            <a:r>
              <a:rPr lang="es-ES" dirty="0"/>
              <a:t>.</a:t>
            </a:r>
          </a:p>
          <a:p>
            <a:pPr lvl="1"/>
            <a:r>
              <a:rPr lang="es-ES" dirty="0" err="1"/>
              <a:t>websocket</a:t>
            </a:r>
            <a:r>
              <a:rPr lang="es-ES" dirty="0"/>
              <a:t>::</a:t>
            </a:r>
            <a:r>
              <a:rPr lang="es-ES" dirty="0" err="1"/>
              <a:t>close</a:t>
            </a:r>
            <a:r>
              <a:rPr lang="es-ES" dirty="0"/>
              <a:t>: Cierra la conexión de forma ordenada.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C1BAB83-83EB-5054-5CA8-A15A7ADA3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404489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3ABCD5-AA2A-9CCC-1D66-E9D1C280C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Manejo de </a:t>
            </a:r>
            <a:r>
              <a:rPr lang="es-ES" dirty="0" err="1"/>
              <a:t>WebSockets</a:t>
            </a:r>
            <a:r>
              <a:rPr lang="es-ES" dirty="0"/>
              <a:t> 2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F6A85B4-ADCF-C7BE-0DAB-B032BB18FE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/>
              <a:t>Soporte de </a:t>
            </a:r>
            <a:r>
              <a:rPr lang="es-ES" b="1" dirty="0" err="1"/>
              <a:t>Frames</a:t>
            </a:r>
            <a:endParaRPr lang="es-ES" b="1" dirty="0"/>
          </a:p>
          <a:p>
            <a:pPr lvl="1"/>
            <a:r>
              <a:rPr lang="es-ES" dirty="0"/>
              <a:t>Permite enviar y recibir </a:t>
            </a:r>
            <a:r>
              <a:rPr lang="es-ES" b="1" dirty="0" err="1"/>
              <a:t>frames</a:t>
            </a:r>
            <a:r>
              <a:rPr lang="es-ES" b="1" dirty="0"/>
              <a:t> de texto o binarios</a:t>
            </a:r>
            <a:r>
              <a:rPr lang="es-ES" dirty="0"/>
              <a:t>, con control sobre fragmentación y </a:t>
            </a:r>
            <a:r>
              <a:rPr lang="es-ES" dirty="0" err="1"/>
              <a:t>flags</a:t>
            </a:r>
            <a:r>
              <a:rPr lang="es-ES" dirty="0"/>
              <a:t>.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63CBB99-2FD3-B5FA-67BB-E0E99432B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957103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F531C0-9D04-2835-B7C5-DC89EAC3A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Seguridad y SSL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FA5EBEF-5EC3-BC71-5EDE-40910898C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14</a:t>
            </a:fld>
            <a:endParaRPr lang="es-ES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AC2FDA4F-6D16-1B9E-D748-55EC8ACF470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954097"/>
            <a:ext cx="10262553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s-ES" altLang="es-ES" sz="2400" dirty="0" err="1">
                <a:latin typeface="Arial" panose="020B0604020202020204" pitchFamily="34" charset="0"/>
              </a:rPr>
              <a:t>Beast</a:t>
            </a:r>
            <a:r>
              <a:rPr lang="es-ES" altLang="es-ES" sz="2400" dirty="0">
                <a:latin typeface="Arial" panose="020B0604020202020204" pitchFamily="34" charset="0"/>
              </a:rPr>
              <a:t> no gestiona SSL directamente, pero se integra perfectamente con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s-ES" altLang="es-ES" sz="2400" dirty="0" err="1">
                <a:latin typeface="Arial" panose="020B0604020202020204" pitchFamily="34" charset="0"/>
              </a:rPr>
              <a:t>Boost.Asio</a:t>
            </a:r>
            <a:r>
              <a:rPr lang="es-ES" altLang="es-ES" sz="2400" dirty="0">
                <a:latin typeface="Arial" panose="020B0604020202020204" pitchFamily="34" charset="0"/>
              </a:rPr>
              <a:t> SSL.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s-ES" altLang="es-ES" sz="24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s-ES" altLang="es-ES" sz="2400" dirty="0"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s-ES" altLang="es-ES" sz="2400" dirty="0">
                <a:latin typeface="Arial" panose="020B0604020202020204" pitchFamily="34" charset="0"/>
              </a:rPr>
              <a:t>Puedes envolver los </a:t>
            </a:r>
            <a:r>
              <a:rPr lang="es-ES" altLang="es-ES" sz="2400" dirty="0" err="1">
                <a:latin typeface="Arial" panose="020B0604020202020204" pitchFamily="34" charset="0"/>
              </a:rPr>
              <a:t>streams</a:t>
            </a:r>
            <a:r>
              <a:rPr lang="es-ES" altLang="es-ES" sz="2400" dirty="0">
                <a:latin typeface="Arial" panose="020B0604020202020204" pitchFamily="34" charset="0"/>
              </a:rPr>
              <a:t> con </a:t>
            </a:r>
            <a:r>
              <a:rPr lang="es-ES" altLang="es-ES" sz="2400" dirty="0" err="1">
                <a:latin typeface="Arial" panose="020B0604020202020204" pitchFamily="34" charset="0"/>
              </a:rPr>
              <a:t>boost</a:t>
            </a:r>
            <a:r>
              <a:rPr lang="es-ES" altLang="es-ES" sz="2400" dirty="0">
                <a:latin typeface="Arial" panose="020B0604020202020204" pitchFamily="34" charset="0"/>
              </a:rPr>
              <a:t>::</a:t>
            </a:r>
            <a:r>
              <a:rPr lang="es-ES" altLang="es-ES" sz="2400" dirty="0" err="1">
                <a:latin typeface="Arial" panose="020B0604020202020204" pitchFamily="34" charset="0"/>
              </a:rPr>
              <a:t>asio</a:t>
            </a:r>
            <a:r>
              <a:rPr lang="es-ES" altLang="es-ES" sz="2400" dirty="0">
                <a:latin typeface="Arial" panose="020B0604020202020204" pitchFamily="34" charset="0"/>
              </a:rPr>
              <a:t>::</a:t>
            </a:r>
            <a:r>
              <a:rPr lang="es-ES" altLang="es-ES" sz="2400" dirty="0" err="1">
                <a:latin typeface="Arial" panose="020B0604020202020204" pitchFamily="34" charset="0"/>
              </a:rPr>
              <a:t>ssl</a:t>
            </a:r>
            <a:r>
              <a:rPr lang="es-ES" altLang="es-ES" sz="2400" dirty="0">
                <a:latin typeface="Arial" panose="020B0604020202020204" pitchFamily="34" charset="0"/>
              </a:rPr>
              <a:t>::</a:t>
            </a:r>
            <a:r>
              <a:rPr lang="es-ES" altLang="es-ES" sz="2400" dirty="0" err="1">
                <a:latin typeface="Arial" panose="020B0604020202020204" pitchFamily="34" charset="0"/>
              </a:rPr>
              <a:t>stream</a:t>
            </a:r>
            <a:r>
              <a:rPr lang="es-ES" altLang="es-ES" sz="2400" dirty="0">
                <a:latin typeface="Arial" panose="020B0604020202020204" pitchFamily="34" charset="0"/>
              </a:rPr>
              <a:t> para manejar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s-ES" altLang="es-ES" sz="2400" dirty="0">
                <a:latin typeface="Arial" panose="020B0604020202020204" pitchFamily="34" charset="0"/>
              </a:rPr>
              <a:t>conexiones seguras.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52874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ED96D6-3606-C9C0-0BB3-EE13A4C08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Utilidades y Extras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F183FBE-F21A-B71B-80CC-38FEAC1E55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Serialización y </a:t>
            </a:r>
            <a:r>
              <a:rPr lang="es-ES" dirty="0" err="1"/>
              <a:t>parsing</a:t>
            </a:r>
            <a:r>
              <a:rPr lang="es-ES" dirty="0"/>
              <a:t> de mensajes HTTP.</a:t>
            </a:r>
          </a:p>
          <a:p>
            <a:endParaRPr lang="es-ES" dirty="0"/>
          </a:p>
          <a:p>
            <a:r>
              <a:rPr lang="es-ES" dirty="0"/>
              <a:t>Control de errores mediante </a:t>
            </a:r>
            <a:r>
              <a:rPr lang="es-ES" dirty="0" err="1"/>
              <a:t>boost</a:t>
            </a:r>
            <a:r>
              <a:rPr lang="es-ES" dirty="0"/>
              <a:t>::</a:t>
            </a:r>
            <a:r>
              <a:rPr lang="es-ES" dirty="0" err="1"/>
              <a:t>system</a:t>
            </a:r>
            <a:r>
              <a:rPr lang="es-ES" dirty="0"/>
              <a:t>::</a:t>
            </a:r>
            <a:r>
              <a:rPr lang="es-ES" dirty="0" err="1"/>
              <a:t>error_code</a:t>
            </a:r>
            <a:r>
              <a:rPr lang="es-ES" dirty="0"/>
              <a:t>.</a:t>
            </a:r>
          </a:p>
          <a:p>
            <a:endParaRPr lang="es-ES" dirty="0"/>
          </a:p>
          <a:p>
            <a:r>
              <a:rPr lang="es-ES" dirty="0"/>
              <a:t>Compatibilidad con </a:t>
            </a:r>
            <a:r>
              <a:rPr lang="es-ES" dirty="0" err="1"/>
              <a:t>coroutines</a:t>
            </a:r>
            <a:r>
              <a:rPr lang="es-ES" dirty="0"/>
              <a:t> (</a:t>
            </a:r>
            <a:r>
              <a:rPr lang="es-ES" dirty="0" err="1"/>
              <a:t>co_await</a:t>
            </a:r>
            <a:r>
              <a:rPr lang="es-ES" dirty="0"/>
              <a:t>, </a:t>
            </a:r>
            <a:r>
              <a:rPr lang="es-ES" dirty="0" err="1"/>
              <a:t>co_spawn</a:t>
            </a:r>
            <a:r>
              <a:rPr lang="es-ES" dirty="0"/>
              <a:t>) en C++20.</a:t>
            </a:r>
          </a:p>
          <a:p>
            <a:endParaRPr lang="es-ES" dirty="0"/>
          </a:p>
          <a:p>
            <a:r>
              <a:rPr lang="es-ES" dirty="0"/>
              <a:t>Ejemplos y patrones para servidores </a:t>
            </a:r>
            <a:r>
              <a:rPr lang="es-ES" dirty="0" err="1"/>
              <a:t>multicliente</a:t>
            </a:r>
            <a:r>
              <a:rPr lang="es-ES" dirty="0"/>
              <a:t>, </a:t>
            </a:r>
            <a:r>
              <a:rPr lang="es-ES" dirty="0" err="1"/>
              <a:t>proxies</a:t>
            </a:r>
            <a:r>
              <a:rPr lang="es-ES" dirty="0"/>
              <a:t>, y clientes REST.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62EAE9D-0511-2931-2843-47E9315CD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639193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A2ACD1-7394-881F-28B6-BF0BDDACC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10400" y="0"/>
            <a:ext cx="5181600" cy="698362"/>
          </a:xfrm>
        </p:spPr>
        <p:txBody>
          <a:bodyPr>
            <a:normAutofit fontScale="90000"/>
          </a:bodyPr>
          <a:lstStyle/>
          <a:p>
            <a:r>
              <a:rPr lang="es-ES" dirty="0"/>
              <a:t>Organización interna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5C0C70B-B0F8-EA47-0C51-41B4C70F0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16</a:t>
            </a:fld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A3A1FF33-1CDB-9C8A-9025-22229A08CE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437246" cy="6840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2481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615ACA-1F6E-3770-C89C-FD5373C83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Tipos de aplicaciones Http con </a:t>
            </a:r>
            <a:r>
              <a:rPr lang="es-ES" dirty="0" err="1"/>
              <a:t>Boost.Beast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C6B3124-E3B1-4D36-56EB-64A76DFB7A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Se pueden implementar una gran variedad de aplicaciones de red. Manejando protocolos como Http y </a:t>
            </a:r>
            <a:r>
              <a:rPr lang="es-ES" dirty="0" err="1"/>
              <a:t>WebSockets</a:t>
            </a:r>
            <a:r>
              <a:rPr lang="es-ES" dirty="0"/>
              <a:t>.</a:t>
            </a:r>
          </a:p>
          <a:p>
            <a:endParaRPr lang="es-ES" dirty="0"/>
          </a:p>
          <a:p>
            <a:r>
              <a:rPr lang="es-ES" b="1" dirty="0"/>
              <a:t>1 - Cliente HTTP</a:t>
            </a:r>
          </a:p>
          <a:p>
            <a:pPr lvl="1"/>
            <a:r>
              <a:rPr lang="es-ES" dirty="0"/>
              <a:t>Realiza peticiones a servidores externos (GET, POST, PUT, DELETE…).</a:t>
            </a:r>
          </a:p>
          <a:p>
            <a:pPr lvl="1"/>
            <a:r>
              <a:rPr lang="es-ES" dirty="0"/>
              <a:t>Ideal para consumir </a:t>
            </a:r>
            <a:r>
              <a:rPr lang="es-ES" dirty="0" err="1"/>
              <a:t>APIs</a:t>
            </a:r>
            <a:r>
              <a:rPr lang="es-ES" dirty="0"/>
              <a:t> REST desde C++.</a:t>
            </a:r>
          </a:p>
          <a:p>
            <a:pPr lvl="1"/>
            <a:r>
              <a:rPr lang="es-ES" dirty="0"/>
              <a:t>Puedes manejar encabezados, cuerpos JSON, autenticación, etc.</a:t>
            </a:r>
          </a:p>
          <a:p>
            <a:pPr lvl="1"/>
            <a:r>
              <a:rPr lang="es-ES" i="1" dirty="0"/>
              <a:t>Ejemplo: Un cliente que consulta la API de </a:t>
            </a:r>
            <a:r>
              <a:rPr lang="es-ES" i="1" dirty="0" err="1"/>
              <a:t>OpenWeather</a:t>
            </a:r>
            <a:r>
              <a:rPr lang="es-ES" i="1" dirty="0"/>
              <a:t> y muestra el clima en Madrid.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0DF12F1-C13C-1586-A888-2014F9408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17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657147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44929C-07BD-178A-3C36-233CEF1E2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Tipos de aplicaciones Http con </a:t>
            </a:r>
            <a:r>
              <a:rPr lang="es-ES" dirty="0" err="1"/>
              <a:t>Boost.Beast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CA542F2-AACA-EDEB-CCD9-F799489DC3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b="1" dirty="0"/>
              <a:t>2 - Proxy HTTP</a:t>
            </a:r>
          </a:p>
          <a:p>
            <a:pPr lvl="1"/>
            <a:r>
              <a:rPr lang="es-ES" dirty="0"/>
              <a:t>Recibe peticiones de clientes y las redirige a otros servidores.</a:t>
            </a:r>
          </a:p>
          <a:p>
            <a:pPr lvl="1"/>
            <a:r>
              <a:rPr lang="es-ES" dirty="0"/>
              <a:t>Puede modificar encabezados, filtrar contenido o registrar tráfico.</a:t>
            </a:r>
          </a:p>
          <a:p>
            <a:pPr lvl="1"/>
            <a:r>
              <a:rPr lang="es-ES" i="1" dirty="0"/>
              <a:t>Ejemplo: Un proxy que añade autenticación a peticiones antes de reenviarlas a un </a:t>
            </a:r>
            <a:r>
              <a:rPr lang="es-ES" i="1" dirty="0" err="1"/>
              <a:t>backend</a:t>
            </a:r>
            <a:r>
              <a:rPr lang="es-ES" i="1" dirty="0"/>
              <a:t>.</a:t>
            </a:r>
          </a:p>
          <a:p>
            <a:pPr lvl="1"/>
            <a:endParaRPr lang="es-ES" dirty="0"/>
          </a:p>
          <a:p>
            <a:r>
              <a:rPr lang="es-ES" b="1" dirty="0"/>
              <a:t>3 - API </a:t>
            </a:r>
            <a:r>
              <a:rPr lang="es-ES" b="1" dirty="0" err="1"/>
              <a:t>RESTful</a:t>
            </a:r>
            <a:endParaRPr lang="es-ES" b="1" dirty="0"/>
          </a:p>
          <a:p>
            <a:pPr lvl="1"/>
            <a:r>
              <a:rPr lang="es-ES" dirty="0"/>
              <a:t>Servidor que expone </a:t>
            </a:r>
            <a:r>
              <a:rPr lang="es-ES" dirty="0" err="1"/>
              <a:t>endpoints</a:t>
            </a:r>
            <a:r>
              <a:rPr lang="es-ES" dirty="0"/>
              <a:t> como /usuarios, /productos, etc.</a:t>
            </a:r>
          </a:p>
          <a:p>
            <a:pPr lvl="1"/>
            <a:r>
              <a:rPr lang="es-ES" dirty="0"/>
              <a:t>Maneja rutas, métodos HTTP y respuestas en JSON.</a:t>
            </a:r>
          </a:p>
          <a:p>
            <a:pPr lvl="1"/>
            <a:r>
              <a:rPr lang="es-ES" dirty="0"/>
              <a:t>Se puede integrar con bases de datos y lógica de negocio.</a:t>
            </a:r>
          </a:p>
          <a:p>
            <a:pPr lvl="1"/>
            <a:r>
              <a:rPr lang="es-ES" i="1" dirty="0"/>
              <a:t>Ejemplo: Una API para gestionar inventario desde una app móvil.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ADE447E-F6F6-57ED-2875-3BB4F0FF4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18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417389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471F70-30C0-5EE6-8A24-8189F868E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Tipos de aplicaciones Http con </a:t>
            </a:r>
            <a:r>
              <a:rPr lang="es-ES" dirty="0" err="1"/>
              <a:t>Boost.Beast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D15FDF7-47BD-BCF6-C8CE-DF20CF838A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b="1" dirty="0"/>
              <a:t>4 - Microservicio HTTP</a:t>
            </a:r>
          </a:p>
          <a:p>
            <a:pPr lvl="1"/>
            <a:r>
              <a:rPr lang="es-ES" dirty="0"/>
              <a:t>Aplicación ligera que realiza una tarea específica (ej. validación, cálculo, </a:t>
            </a:r>
            <a:r>
              <a:rPr lang="es-ES" dirty="0" err="1"/>
              <a:t>logging</a:t>
            </a:r>
            <a:r>
              <a:rPr lang="es-ES" dirty="0"/>
              <a:t>).</a:t>
            </a:r>
          </a:p>
          <a:p>
            <a:pPr lvl="1"/>
            <a:r>
              <a:rPr lang="es-ES" dirty="0"/>
              <a:t>Se comunica con otros servicios vía HTTP o </a:t>
            </a:r>
            <a:r>
              <a:rPr lang="es-ES" dirty="0" err="1"/>
              <a:t>WebSocket</a:t>
            </a:r>
            <a:r>
              <a:rPr lang="es-ES" dirty="0"/>
              <a:t>.</a:t>
            </a:r>
          </a:p>
          <a:p>
            <a:pPr lvl="1"/>
            <a:r>
              <a:rPr lang="es-ES" dirty="0"/>
              <a:t>Ideal para arquitecturas distribuidas.</a:t>
            </a:r>
          </a:p>
          <a:p>
            <a:pPr lvl="1"/>
            <a:r>
              <a:rPr lang="es-ES" i="1" dirty="0"/>
              <a:t>Ejemplo: Un microservicio que calcula precios con IVA y responde en milisegundos.</a:t>
            </a:r>
          </a:p>
          <a:p>
            <a:pPr lvl="1"/>
            <a:endParaRPr lang="es-ES" dirty="0"/>
          </a:p>
          <a:p>
            <a:r>
              <a:rPr lang="es-ES" b="1" dirty="0"/>
              <a:t>5 - Servidor de archivos estáticos</a:t>
            </a:r>
          </a:p>
          <a:p>
            <a:pPr lvl="1"/>
            <a:r>
              <a:rPr lang="es-ES" dirty="0"/>
              <a:t>Sirve HTML, CSS, JS, imágenes y otros recursos desde disco.</a:t>
            </a:r>
          </a:p>
          <a:p>
            <a:pPr lvl="1"/>
            <a:r>
              <a:rPr lang="es-ES" dirty="0"/>
              <a:t>Útil para alojar páginas web o documentación técnica.</a:t>
            </a:r>
          </a:p>
          <a:p>
            <a:pPr lvl="1"/>
            <a:r>
              <a:rPr lang="es-ES" i="1" dirty="0"/>
              <a:t>Ejemplo: Un servidor que entrega una SPA (Single Page </a:t>
            </a:r>
            <a:r>
              <a:rPr lang="es-ES" i="1" dirty="0" err="1"/>
              <a:t>Application</a:t>
            </a:r>
            <a:r>
              <a:rPr lang="es-ES" i="1" dirty="0"/>
              <a:t>) compilada en </a:t>
            </a:r>
            <a:r>
              <a:rPr lang="es-ES" i="1" dirty="0" err="1"/>
              <a:t>React</a:t>
            </a:r>
            <a:r>
              <a:rPr lang="es-ES" i="1" dirty="0"/>
              <a:t>.</a:t>
            </a:r>
          </a:p>
          <a:p>
            <a:endParaRPr lang="es-ES" dirty="0"/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1B36C55-232C-E57F-A722-348B39B54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19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69838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B729B8-BDFD-30F1-0649-F1CE28D93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Contenidos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92A0233-3E1E-0208-9E66-59CE404674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 Implementación de </a:t>
            </a:r>
            <a:r>
              <a:rPr lang="es-ES" dirty="0" err="1"/>
              <a:t>APIs</a:t>
            </a:r>
            <a:r>
              <a:rPr lang="es-ES" dirty="0"/>
              <a:t> en C/C++: </a:t>
            </a:r>
          </a:p>
          <a:p>
            <a:pPr lvl="1"/>
            <a:r>
              <a:rPr lang="pt-BR" dirty="0"/>
              <a:t>Uso de frameworks como </a:t>
            </a:r>
            <a:r>
              <a:rPr lang="pt-BR" b="1" dirty="0" err="1">
                <a:solidFill>
                  <a:srgbClr val="FF0000"/>
                </a:solidFill>
              </a:rPr>
              <a:t>Cpp</a:t>
            </a:r>
            <a:r>
              <a:rPr lang="pt-BR" b="1" dirty="0">
                <a:solidFill>
                  <a:srgbClr val="FF0000"/>
                </a:solidFill>
              </a:rPr>
              <a:t>-REST-SDK</a:t>
            </a:r>
            <a:r>
              <a:rPr lang="pt-BR" dirty="0"/>
              <a:t>, Crow o </a:t>
            </a:r>
            <a:r>
              <a:rPr lang="pt-BR" b="1" dirty="0">
                <a:solidFill>
                  <a:srgbClr val="FF0000"/>
                </a:solidFill>
              </a:rPr>
              <a:t>Pistache</a:t>
            </a:r>
            <a:r>
              <a:rPr lang="pt-BR" dirty="0"/>
              <a:t>. </a:t>
            </a:r>
          </a:p>
          <a:p>
            <a:pPr lvl="1"/>
            <a:r>
              <a:rPr lang="es-ES" dirty="0"/>
              <a:t>Creación de rutas para GET, POST, PUT, DELETE. </a:t>
            </a:r>
          </a:p>
          <a:p>
            <a:pPr lvl="1"/>
            <a:r>
              <a:rPr lang="es-ES" dirty="0"/>
              <a:t>Manejo de respuestas HTTP y serialización/deserialización de datos en JSON. </a:t>
            </a:r>
          </a:p>
          <a:p>
            <a:endParaRPr lang="es-ES" dirty="0"/>
          </a:p>
          <a:p>
            <a:r>
              <a:rPr lang="es-ES" dirty="0"/>
              <a:t>Gestión de errores y excepciones: </a:t>
            </a:r>
          </a:p>
          <a:p>
            <a:pPr lvl="1"/>
            <a:r>
              <a:rPr lang="es-ES" dirty="0"/>
              <a:t>Manejo de códigos de error y optimización del flujo de datos. </a:t>
            </a:r>
          </a:p>
          <a:p>
            <a:pPr lvl="1"/>
            <a:r>
              <a:rPr lang="es-ES" dirty="0"/>
              <a:t>Implementación de registros de errores y mensajes de diagnóstico. 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BF2826E-24D3-3673-0623-4E27D822D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139805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381290-BFC6-251A-69FE-B2A4C27C0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Tipos de aplicaciones Http con </a:t>
            </a:r>
            <a:r>
              <a:rPr lang="es-ES" dirty="0" err="1"/>
              <a:t>Boost.Beast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CDEFB00-2F5C-D252-E636-79FF0DFD22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/>
              <a:t>6 - </a:t>
            </a:r>
            <a:r>
              <a:rPr lang="es-ES" b="1" dirty="0"/>
              <a:t>Servidor de </a:t>
            </a:r>
            <a:r>
              <a:rPr lang="es-ES" b="1" dirty="0" err="1"/>
              <a:t>streaming</a:t>
            </a:r>
            <a:r>
              <a:rPr lang="es-ES" b="1" dirty="0"/>
              <a:t> HTTP</a:t>
            </a:r>
          </a:p>
          <a:p>
            <a:pPr lvl="1"/>
            <a:r>
              <a:rPr lang="es-ES" dirty="0"/>
              <a:t>Envía datos en tiempo real usando </a:t>
            </a:r>
            <a:r>
              <a:rPr lang="es-ES" dirty="0" err="1"/>
              <a:t>chunked</a:t>
            </a:r>
            <a:r>
              <a:rPr lang="es-ES" dirty="0"/>
              <a:t> </a:t>
            </a:r>
            <a:r>
              <a:rPr lang="es-ES" dirty="0" err="1"/>
              <a:t>encoding</a:t>
            </a:r>
            <a:r>
              <a:rPr lang="es-ES" dirty="0"/>
              <a:t> o SSE (Server-</a:t>
            </a:r>
            <a:r>
              <a:rPr lang="es-ES" dirty="0" err="1"/>
              <a:t>Sent</a:t>
            </a:r>
            <a:r>
              <a:rPr lang="es-ES" dirty="0"/>
              <a:t> </a:t>
            </a:r>
            <a:r>
              <a:rPr lang="es-ES" dirty="0" err="1"/>
              <a:t>Events</a:t>
            </a:r>
            <a:r>
              <a:rPr lang="es-ES" dirty="0"/>
              <a:t>).</a:t>
            </a:r>
          </a:p>
          <a:p>
            <a:pPr lvl="1"/>
            <a:r>
              <a:rPr lang="es-ES" dirty="0"/>
              <a:t>Útil para </a:t>
            </a:r>
            <a:r>
              <a:rPr lang="es-ES" dirty="0" err="1"/>
              <a:t>dashboards</a:t>
            </a:r>
            <a:r>
              <a:rPr lang="es-ES" dirty="0"/>
              <a:t>, logs en vivo o </a:t>
            </a:r>
            <a:r>
              <a:rPr lang="es-ES" dirty="0" err="1"/>
              <a:t>feeds</a:t>
            </a:r>
            <a:r>
              <a:rPr lang="es-ES" dirty="0"/>
              <a:t> de eventos.</a:t>
            </a:r>
          </a:p>
          <a:p>
            <a:pPr lvl="1"/>
            <a:r>
              <a:rPr lang="es-ES" i="1" dirty="0"/>
              <a:t>Ejemplo: Un servidor que transmite métricas de sensores cada segundo.</a:t>
            </a:r>
          </a:p>
          <a:p>
            <a:pPr lvl="1"/>
            <a:endParaRPr lang="es-ES" i="1" dirty="0"/>
          </a:p>
          <a:p>
            <a:r>
              <a:rPr lang="es-ES" i="1" dirty="0"/>
              <a:t>7 - </a:t>
            </a:r>
            <a:r>
              <a:rPr lang="es-ES" b="1" dirty="0"/>
              <a:t>Servidor de autenticación</a:t>
            </a:r>
          </a:p>
          <a:p>
            <a:pPr lvl="1"/>
            <a:r>
              <a:rPr lang="es-ES" dirty="0"/>
              <a:t>Maneja </a:t>
            </a:r>
            <a:r>
              <a:rPr lang="es-ES" dirty="0" err="1"/>
              <a:t>login</a:t>
            </a:r>
            <a:r>
              <a:rPr lang="es-ES" dirty="0"/>
              <a:t>, tokens JWT, sesiones y autorización.</a:t>
            </a:r>
          </a:p>
          <a:p>
            <a:pPr lvl="1"/>
            <a:r>
              <a:rPr lang="es-ES" dirty="0"/>
              <a:t>Puede integrarse con OAuth2, LDAP o bases de datos.</a:t>
            </a:r>
          </a:p>
          <a:p>
            <a:pPr lvl="1"/>
            <a:r>
              <a:rPr lang="es-ES" i="1" dirty="0"/>
              <a:t>Ejemplo: Un </a:t>
            </a:r>
            <a:r>
              <a:rPr lang="es-ES" i="1" dirty="0" err="1"/>
              <a:t>backend</a:t>
            </a:r>
            <a:r>
              <a:rPr lang="es-ES" i="1" dirty="0"/>
              <a:t> que valida credenciales y emite tokens para apps cliente.</a:t>
            </a:r>
          </a:p>
          <a:p>
            <a:pPr lvl="1"/>
            <a:endParaRPr lang="es-ES" i="1" dirty="0"/>
          </a:p>
          <a:p>
            <a:r>
              <a:rPr lang="es-ES" b="1" i="1" dirty="0" err="1"/>
              <a:t>WebSocket</a:t>
            </a:r>
            <a:r>
              <a:rPr lang="es-ES" b="1" i="1" dirty="0"/>
              <a:t> estaría más enfocado para la comunicación en tiempo real.</a:t>
            </a:r>
          </a:p>
          <a:p>
            <a:endParaRPr lang="es-ES" b="1" i="1" dirty="0"/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49D8B55-D06D-9DD5-D33D-39006915E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20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046891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35713DBF-5186-D31D-2FA1-A7D935A34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71003"/>
            <a:ext cx="9144000" cy="2387600"/>
          </a:xfrm>
        </p:spPr>
        <p:txBody>
          <a:bodyPr/>
          <a:lstStyle/>
          <a:p>
            <a:r>
              <a:rPr lang="es-ES" b="1" dirty="0"/>
              <a:t>Peticiones Http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B4352A1-D12B-3412-9C57-392E6BAF2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21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156889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C0B4CB-CCF9-3C46-0CF6-0A240CACC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Ejemplo: Servidor Http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0973178-9005-9792-6C9D-9CDCD31494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Implementar un servidor Http:</a:t>
            </a:r>
          </a:p>
          <a:p>
            <a:pPr lvl="1"/>
            <a:r>
              <a:rPr lang="es-ES" dirty="0"/>
              <a:t>Tipos utilizados</a:t>
            </a:r>
          </a:p>
          <a:p>
            <a:pPr lvl="1"/>
            <a:r>
              <a:rPr lang="es-ES" dirty="0"/>
              <a:t>Pasos para implementar el Servidor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12C4477-13ED-EBB9-3EE1-CC6BFEAC0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22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476020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B53821-EA6C-C96C-6127-4F54EF48D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Servidor Http - Tipos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8A40C18-3023-5733-3BE5-89C13EC25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3200" b="1" dirty="0" err="1"/>
              <a:t>boost</a:t>
            </a:r>
            <a:r>
              <a:rPr lang="es-ES" sz="3200" b="1" dirty="0"/>
              <a:t>::</a:t>
            </a:r>
            <a:r>
              <a:rPr lang="es-ES" sz="3200" b="1" dirty="0" err="1"/>
              <a:t>asio</a:t>
            </a:r>
            <a:r>
              <a:rPr lang="es-ES" sz="3200" b="1" dirty="0"/>
              <a:t>::</a:t>
            </a:r>
            <a:r>
              <a:rPr lang="es-ES" sz="3200" b="1" dirty="0" err="1"/>
              <a:t>io_context</a:t>
            </a:r>
            <a:endParaRPr lang="es-ES" sz="3200" b="1" dirty="0"/>
          </a:p>
          <a:p>
            <a:endParaRPr lang="es-ES" sz="3200" dirty="0"/>
          </a:p>
          <a:p>
            <a:pPr lvl="1"/>
            <a:r>
              <a:rPr lang="es-ES" sz="3200" dirty="0"/>
              <a:t>Es el motor de eventos de </a:t>
            </a:r>
            <a:r>
              <a:rPr lang="es-ES" sz="3200" dirty="0" err="1"/>
              <a:t>Boost.Asio</a:t>
            </a:r>
            <a:r>
              <a:rPr lang="es-ES" sz="3200" dirty="0"/>
              <a:t>.</a:t>
            </a:r>
          </a:p>
          <a:p>
            <a:pPr lvl="1"/>
            <a:r>
              <a:rPr lang="es-ES" sz="3200" dirty="0"/>
              <a:t>Gestiona operaciones de entrada/salida (I/O), como aceptar conexiones o leer datos.</a:t>
            </a:r>
          </a:p>
          <a:p>
            <a:pPr lvl="1"/>
            <a:r>
              <a:rPr lang="es-ES" sz="3200" dirty="0"/>
              <a:t>Se usa para crear el </a:t>
            </a:r>
            <a:r>
              <a:rPr lang="es-ES" sz="3200" dirty="0" err="1"/>
              <a:t>acceptor</a:t>
            </a:r>
            <a:r>
              <a:rPr lang="es-ES" sz="3200" dirty="0"/>
              <a:t> y los sockets.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DCE7A85-3971-FA2D-F493-2E656FC85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23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925023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AD861C-7D0E-CAD7-1701-BA7560ED9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Servidor Http - Tipos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6663640-49D3-C6CD-C248-954DF6195E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b="1" dirty="0" err="1"/>
              <a:t>boost</a:t>
            </a:r>
            <a:r>
              <a:rPr lang="es-ES" b="1" dirty="0"/>
              <a:t>::</a:t>
            </a:r>
            <a:r>
              <a:rPr lang="es-ES" b="1" dirty="0" err="1"/>
              <a:t>asio</a:t>
            </a:r>
            <a:r>
              <a:rPr lang="es-ES" b="1" dirty="0"/>
              <a:t>::</a:t>
            </a:r>
            <a:r>
              <a:rPr lang="es-ES" b="1" dirty="0" err="1"/>
              <a:t>ip</a:t>
            </a:r>
            <a:r>
              <a:rPr lang="es-ES" b="1" dirty="0"/>
              <a:t>::</a:t>
            </a:r>
            <a:r>
              <a:rPr lang="es-ES" b="1" dirty="0" err="1"/>
              <a:t>tcp</a:t>
            </a:r>
            <a:r>
              <a:rPr lang="es-ES" b="1" dirty="0"/>
              <a:t>::</a:t>
            </a:r>
            <a:r>
              <a:rPr lang="es-ES" b="1" dirty="0" err="1"/>
              <a:t>acceptor</a:t>
            </a:r>
            <a:endParaRPr lang="es-ES" b="1" dirty="0"/>
          </a:p>
          <a:p>
            <a:pPr lvl="1"/>
            <a:r>
              <a:rPr lang="es-ES" dirty="0"/>
              <a:t>Se encarga de escuchar en un puerto TCP.</a:t>
            </a:r>
          </a:p>
          <a:p>
            <a:pPr lvl="1"/>
            <a:r>
              <a:rPr lang="es-ES" dirty="0"/>
              <a:t>Espera conexiones entrantes y las acepta, creando un socket para cada cliente.</a:t>
            </a:r>
          </a:p>
          <a:p>
            <a:endParaRPr lang="es-ES" dirty="0"/>
          </a:p>
          <a:p>
            <a:r>
              <a:rPr lang="es-ES" b="1" dirty="0" err="1"/>
              <a:t>boost</a:t>
            </a:r>
            <a:r>
              <a:rPr lang="es-ES" b="1" dirty="0"/>
              <a:t>::</a:t>
            </a:r>
            <a:r>
              <a:rPr lang="es-ES" b="1" dirty="0" err="1"/>
              <a:t>asio</a:t>
            </a:r>
            <a:r>
              <a:rPr lang="es-ES" b="1" dirty="0"/>
              <a:t>::</a:t>
            </a:r>
            <a:r>
              <a:rPr lang="es-ES" b="1" dirty="0" err="1"/>
              <a:t>ip</a:t>
            </a:r>
            <a:r>
              <a:rPr lang="es-ES" b="1" dirty="0"/>
              <a:t>::</a:t>
            </a:r>
            <a:r>
              <a:rPr lang="es-ES" b="1" dirty="0" err="1"/>
              <a:t>tcp</a:t>
            </a:r>
            <a:r>
              <a:rPr lang="es-ES" b="1" dirty="0"/>
              <a:t>::socket</a:t>
            </a:r>
          </a:p>
          <a:p>
            <a:pPr lvl="1"/>
            <a:r>
              <a:rPr lang="es-ES" dirty="0"/>
              <a:t>Representa una conexión TCP con un cliente.</a:t>
            </a:r>
          </a:p>
          <a:p>
            <a:pPr lvl="1"/>
            <a:r>
              <a:rPr lang="es-ES" dirty="0"/>
              <a:t>Se usa para leer la petición HTTP y enviar la respuesta.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C2D2A95-9420-51D6-7126-39417FD73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24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436295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2AB265-A537-4E61-AB1A-6388F2466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Servidor Http - Tipos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3E37C4B-AC69-58D0-DC26-5EE8B6032E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b="1" dirty="0" err="1"/>
              <a:t>boost</a:t>
            </a:r>
            <a:r>
              <a:rPr lang="es-ES" b="1" dirty="0"/>
              <a:t>::</a:t>
            </a:r>
            <a:r>
              <a:rPr lang="es-ES" b="1" dirty="0" err="1"/>
              <a:t>beast</a:t>
            </a:r>
            <a:r>
              <a:rPr lang="es-ES" b="1" dirty="0"/>
              <a:t>::</a:t>
            </a:r>
            <a:r>
              <a:rPr lang="es-ES" b="1" dirty="0" err="1"/>
              <a:t>flat_buffer</a:t>
            </a:r>
            <a:endParaRPr lang="es-ES" b="1" dirty="0"/>
          </a:p>
          <a:p>
            <a:pPr lvl="1"/>
            <a:r>
              <a:rPr lang="es-ES" dirty="0"/>
              <a:t>Buffer de </a:t>
            </a:r>
            <a:r>
              <a:rPr lang="es-ES" dirty="0" err="1"/>
              <a:t>Beast</a:t>
            </a:r>
            <a:r>
              <a:rPr lang="es-ES" dirty="0"/>
              <a:t> para almacenar datos leídos del socket.</a:t>
            </a:r>
          </a:p>
          <a:p>
            <a:pPr lvl="1"/>
            <a:r>
              <a:rPr lang="es-ES" dirty="0"/>
              <a:t>Necesario para las operaciones de lectura HTTP.</a:t>
            </a:r>
          </a:p>
          <a:p>
            <a:endParaRPr lang="es-ES" dirty="0"/>
          </a:p>
          <a:p>
            <a:r>
              <a:rPr lang="es-ES" b="1" dirty="0" err="1"/>
              <a:t>boost</a:t>
            </a:r>
            <a:r>
              <a:rPr lang="es-ES" b="1" dirty="0"/>
              <a:t>::</a:t>
            </a:r>
            <a:r>
              <a:rPr lang="es-ES" b="1" dirty="0" err="1"/>
              <a:t>beast</a:t>
            </a:r>
            <a:r>
              <a:rPr lang="es-ES" b="1" dirty="0"/>
              <a:t>::http::</a:t>
            </a:r>
            <a:r>
              <a:rPr lang="es-ES" b="1" dirty="0" err="1"/>
              <a:t>request</a:t>
            </a:r>
            <a:r>
              <a:rPr lang="es-ES" b="1" dirty="0"/>
              <a:t>&lt;T&gt; y http::response&lt;T&gt;</a:t>
            </a:r>
          </a:p>
          <a:p>
            <a:pPr lvl="1"/>
            <a:r>
              <a:rPr lang="es-ES" dirty="0"/>
              <a:t>Representan mensajes HTTP.</a:t>
            </a:r>
          </a:p>
          <a:p>
            <a:pPr lvl="1"/>
            <a:r>
              <a:rPr lang="es-ES" dirty="0"/>
              <a:t>El tipo T indica el tipo de cuerpo (para un mensaje, </a:t>
            </a:r>
            <a:r>
              <a:rPr lang="es-ES" dirty="0" err="1"/>
              <a:t>string_body</a:t>
            </a:r>
            <a:r>
              <a:rPr lang="es-ES" dirty="0"/>
              <a:t> para texto plano).</a:t>
            </a:r>
          </a:p>
          <a:p>
            <a:pPr lvl="1"/>
            <a:r>
              <a:rPr lang="es-ES" dirty="0"/>
              <a:t>Se usan para leer la petición del cliente y construir la respuesta.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B371AD8-7055-56A2-DE50-B8DB99BDC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25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766741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29ECE9-C79D-1D38-18B5-D779DAA21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Servidor Http - Tipos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638329B-EEC9-A6ED-1FD0-835379802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 err="1"/>
              <a:t>boost</a:t>
            </a:r>
            <a:r>
              <a:rPr lang="es-ES" b="1" dirty="0"/>
              <a:t>::</a:t>
            </a:r>
            <a:r>
              <a:rPr lang="es-ES" b="1" dirty="0" err="1"/>
              <a:t>beast</a:t>
            </a:r>
            <a:r>
              <a:rPr lang="es-ES" b="1" dirty="0"/>
              <a:t>::http::</a:t>
            </a:r>
            <a:r>
              <a:rPr lang="es-ES" b="1" dirty="0" err="1"/>
              <a:t>read</a:t>
            </a:r>
            <a:r>
              <a:rPr lang="es-ES" b="1" dirty="0"/>
              <a:t> y http::write</a:t>
            </a:r>
          </a:p>
          <a:p>
            <a:pPr lvl="1"/>
            <a:r>
              <a:rPr lang="es-ES" dirty="0"/>
              <a:t>Funciones para leer una petición HTTP desde el socket y escribir una respuesta.</a:t>
            </a:r>
          </a:p>
          <a:p>
            <a:pPr lvl="1"/>
            <a:r>
              <a:rPr lang="es-ES" dirty="0"/>
              <a:t>Son operaciones sincrónicas, pero también existen versiones asincrónicas (</a:t>
            </a:r>
            <a:r>
              <a:rPr lang="es-ES" dirty="0" err="1"/>
              <a:t>async_read</a:t>
            </a:r>
            <a:r>
              <a:rPr lang="es-ES" dirty="0"/>
              <a:t>, </a:t>
            </a:r>
            <a:r>
              <a:rPr lang="es-ES" dirty="0" err="1"/>
              <a:t>async_write</a:t>
            </a:r>
            <a:r>
              <a:rPr lang="es-ES" dirty="0"/>
              <a:t>).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2B24A9A-C423-8C25-F0D6-6D7C88699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26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693907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8BBD72-99FB-2582-004C-C32C77197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Pasos para implementar el Servidor Http I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3D47794-FD2B-C2E9-BC54-C04153103A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b="1" dirty="0"/>
              <a:t>1 - Inicialización</a:t>
            </a:r>
          </a:p>
          <a:p>
            <a:pPr lvl="1"/>
            <a:r>
              <a:rPr lang="es-ES" dirty="0" err="1"/>
              <a:t>HttpServer</a:t>
            </a:r>
            <a:r>
              <a:rPr lang="es-ES" dirty="0"/>
              <a:t> server(</a:t>
            </a:r>
            <a:r>
              <a:rPr lang="es-ES" dirty="0" err="1"/>
              <a:t>ioc</a:t>
            </a:r>
            <a:r>
              <a:rPr lang="es-ES" dirty="0"/>
              <a:t>, 8080);</a:t>
            </a:r>
          </a:p>
          <a:p>
            <a:pPr lvl="1"/>
            <a:endParaRPr lang="es-ES" dirty="0"/>
          </a:p>
          <a:p>
            <a:r>
              <a:rPr lang="es-ES" b="1" dirty="0"/>
              <a:t>2 - Escucha de conexiones:</a:t>
            </a:r>
          </a:p>
          <a:p>
            <a:pPr lvl="1"/>
            <a:r>
              <a:rPr lang="es-ES" dirty="0" err="1"/>
              <a:t>tcp</a:t>
            </a:r>
            <a:r>
              <a:rPr lang="es-ES" dirty="0"/>
              <a:t>::</a:t>
            </a:r>
            <a:r>
              <a:rPr lang="es-ES" dirty="0" err="1"/>
              <a:t>acceptor</a:t>
            </a:r>
            <a:r>
              <a:rPr lang="es-ES" dirty="0"/>
              <a:t> </a:t>
            </a:r>
            <a:r>
              <a:rPr lang="es-ES" dirty="0" err="1"/>
              <a:t>acceptor</a:t>
            </a:r>
            <a:r>
              <a:rPr lang="es-ES" dirty="0"/>
              <a:t>(</a:t>
            </a:r>
            <a:r>
              <a:rPr lang="es-ES" dirty="0" err="1"/>
              <a:t>ioc</a:t>
            </a:r>
            <a:r>
              <a:rPr lang="es-ES" dirty="0"/>
              <a:t>, </a:t>
            </a:r>
            <a:r>
              <a:rPr lang="es-ES" dirty="0" err="1"/>
              <a:t>tcp</a:t>
            </a:r>
            <a:r>
              <a:rPr lang="es-ES" dirty="0"/>
              <a:t>::</a:t>
            </a:r>
            <a:r>
              <a:rPr lang="es-ES" dirty="0" err="1"/>
              <a:t>endpoint</a:t>
            </a:r>
            <a:r>
              <a:rPr lang="es-ES" dirty="0"/>
              <a:t>(</a:t>
            </a:r>
            <a:r>
              <a:rPr lang="es-ES" dirty="0" err="1"/>
              <a:t>tcp</a:t>
            </a:r>
            <a:r>
              <a:rPr lang="es-ES" dirty="0"/>
              <a:t>::v4(), </a:t>
            </a:r>
            <a:r>
              <a:rPr lang="es-ES" dirty="0" err="1"/>
              <a:t>port</a:t>
            </a:r>
            <a:r>
              <a:rPr lang="es-ES" dirty="0"/>
              <a:t>));</a:t>
            </a:r>
          </a:p>
          <a:p>
            <a:pPr lvl="1"/>
            <a:r>
              <a:rPr lang="es-ES" dirty="0"/>
              <a:t>El </a:t>
            </a:r>
            <a:r>
              <a:rPr lang="es-ES" dirty="0" err="1"/>
              <a:t>acceptor</a:t>
            </a:r>
            <a:r>
              <a:rPr lang="es-ES" dirty="0"/>
              <a:t> se configura para escuchar en IPv4 y en el puerto indicado</a:t>
            </a:r>
          </a:p>
          <a:p>
            <a:pPr lvl="1"/>
            <a:endParaRPr lang="es-ES" dirty="0"/>
          </a:p>
          <a:p>
            <a:r>
              <a:rPr lang="es-ES" b="1" dirty="0"/>
              <a:t>3 - Bucle de atención:</a:t>
            </a:r>
          </a:p>
          <a:p>
            <a:pPr lvl="1"/>
            <a:r>
              <a:rPr lang="es-ES" dirty="0" err="1"/>
              <a:t>for</a:t>
            </a:r>
            <a:r>
              <a:rPr lang="es-ES" dirty="0"/>
              <a:t> (;;) {</a:t>
            </a:r>
          </a:p>
          <a:p>
            <a:pPr lvl="1"/>
            <a:r>
              <a:rPr lang="es-ES" dirty="0"/>
              <a:t>    </a:t>
            </a:r>
            <a:r>
              <a:rPr lang="es-ES" dirty="0" err="1"/>
              <a:t>tcp</a:t>
            </a:r>
            <a:r>
              <a:rPr lang="es-ES" dirty="0"/>
              <a:t>::socket socket(</a:t>
            </a:r>
            <a:r>
              <a:rPr lang="es-ES" dirty="0" err="1"/>
              <a:t>ioc</a:t>
            </a:r>
            <a:r>
              <a:rPr lang="es-ES" dirty="0"/>
              <a:t>_);</a:t>
            </a:r>
          </a:p>
          <a:p>
            <a:pPr lvl="1"/>
            <a:r>
              <a:rPr lang="es-ES" dirty="0"/>
              <a:t>    </a:t>
            </a:r>
            <a:r>
              <a:rPr lang="es-ES" dirty="0" err="1"/>
              <a:t>acceptor</a:t>
            </a:r>
            <a:r>
              <a:rPr lang="es-ES" dirty="0"/>
              <a:t>_.</a:t>
            </a:r>
            <a:r>
              <a:rPr lang="es-ES" dirty="0" err="1"/>
              <a:t>accept</a:t>
            </a:r>
            <a:r>
              <a:rPr lang="es-ES" dirty="0"/>
              <a:t>(socket);</a:t>
            </a:r>
          </a:p>
          <a:p>
            <a:pPr lvl="1"/>
            <a:r>
              <a:rPr lang="es-ES" dirty="0"/>
              <a:t>    </a:t>
            </a:r>
            <a:r>
              <a:rPr lang="es-ES" dirty="0" err="1"/>
              <a:t>handle_request</a:t>
            </a:r>
            <a:r>
              <a:rPr lang="es-ES" dirty="0"/>
              <a:t>(socket);</a:t>
            </a:r>
          </a:p>
          <a:p>
            <a:pPr lvl="1"/>
            <a:r>
              <a:rPr lang="es-ES" dirty="0"/>
              <a:t>}</a:t>
            </a:r>
          </a:p>
          <a:p>
            <a:endParaRPr lang="es-ES" dirty="0"/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DF36208-6EF0-B3F4-51B9-0DB56A48E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27</a:t>
            </a:fld>
            <a:endParaRPr lang="es-ES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38A31D15-80BC-165C-973C-F9830D1A86E4}"/>
              </a:ext>
            </a:extLst>
          </p:cNvPr>
          <p:cNvSpPr txBox="1"/>
          <p:nvPr/>
        </p:nvSpPr>
        <p:spPr>
          <a:xfrm>
            <a:off x="5544152" y="4107137"/>
            <a:ext cx="5288564" cy="2031325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s-ES" b="1" dirty="0"/>
              <a:t>El servidor entra en un bucle infinito:</a:t>
            </a:r>
          </a:p>
          <a:p>
            <a:endParaRPr lang="es-ES" dirty="0"/>
          </a:p>
          <a:p>
            <a:r>
              <a:rPr lang="es-ES" dirty="0"/>
              <a:t>Acepta una conexión entrante.</a:t>
            </a:r>
          </a:p>
          <a:p>
            <a:endParaRPr lang="es-ES" dirty="0"/>
          </a:p>
          <a:p>
            <a:r>
              <a:rPr lang="es-ES" dirty="0"/>
              <a:t>Crea un socket para comunicarse con el cliente.</a:t>
            </a:r>
          </a:p>
          <a:p>
            <a:endParaRPr lang="es-ES" dirty="0"/>
          </a:p>
          <a:p>
            <a:r>
              <a:rPr lang="es-ES" dirty="0"/>
              <a:t>Llama a </a:t>
            </a:r>
            <a:r>
              <a:rPr lang="es-ES" dirty="0" err="1"/>
              <a:t>handle_request</a:t>
            </a:r>
            <a:r>
              <a:rPr lang="es-ES" dirty="0"/>
              <a:t>() para procesar la petición.</a:t>
            </a:r>
          </a:p>
        </p:txBody>
      </p:sp>
    </p:spTree>
    <p:extLst>
      <p:ext uri="{BB962C8B-B14F-4D97-AF65-F5344CB8AC3E}">
        <p14:creationId xmlns:p14="http://schemas.microsoft.com/office/powerpoint/2010/main" val="7999170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E16FB1-1917-3D6B-726E-F100E67A0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Pasos para implementar el Servidor Http II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0899DCE-D9C8-C9B8-B675-65C7903EA8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/>
              <a:t>4 – Procesamiento de la petición:</a:t>
            </a:r>
          </a:p>
          <a:p>
            <a:pPr lvl="1"/>
            <a:r>
              <a:rPr lang="es-ES" dirty="0"/>
              <a:t>http::request&lt;http::string_body&gt; </a:t>
            </a:r>
            <a:r>
              <a:rPr lang="es-ES" dirty="0" err="1"/>
              <a:t>req</a:t>
            </a:r>
            <a:r>
              <a:rPr lang="es-ES" dirty="0"/>
              <a:t>;</a:t>
            </a:r>
          </a:p>
          <a:p>
            <a:pPr lvl="1"/>
            <a:r>
              <a:rPr lang="es-ES" dirty="0"/>
              <a:t>http::read(socket, buffer, </a:t>
            </a:r>
            <a:r>
              <a:rPr lang="es-ES" dirty="0" err="1"/>
              <a:t>req</a:t>
            </a:r>
            <a:r>
              <a:rPr lang="es-ES" dirty="0"/>
              <a:t>);</a:t>
            </a:r>
          </a:p>
          <a:p>
            <a:pPr lvl="1"/>
            <a:endParaRPr lang="es-ES" dirty="0"/>
          </a:p>
          <a:p>
            <a:pPr lvl="1"/>
            <a:r>
              <a:rPr lang="es-ES" dirty="0"/>
              <a:t>Se lee la petición HTTP del cliente.</a:t>
            </a:r>
          </a:p>
          <a:p>
            <a:pPr lvl="1"/>
            <a:r>
              <a:rPr lang="es-ES" dirty="0"/>
              <a:t>Se almacena en el objeto </a:t>
            </a:r>
            <a:r>
              <a:rPr lang="es-ES" dirty="0" err="1"/>
              <a:t>req</a:t>
            </a:r>
            <a:r>
              <a:rPr lang="es-ES" dirty="0"/>
              <a:t>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4C6C301-8BB0-65D3-B84F-2B070A3B8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28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964626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AB8D59-C56C-361E-5EB2-60745DA4B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Pasos para implementar el Servidor Http III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BA7F52F-1B2E-8194-EC8A-EF57014BA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b="1" dirty="0"/>
              <a:t>5 – Construcción de la respuesta: </a:t>
            </a:r>
          </a:p>
          <a:p>
            <a:pPr lvl="1"/>
            <a:r>
              <a:rPr lang="es-ES" dirty="0"/>
              <a:t>http::response&lt;http::string_body&gt; res{http::status::</a:t>
            </a:r>
            <a:r>
              <a:rPr lang="es-ES" b="1" dirty="0"/>
              <a:t>ok</a:t>
            </a:r>
            <a:r>
              <a:rPr lang="es-ES" dirty="0"/>
              <a:t>, </a:t>
            </a:r>
            <a:r>
              <a:rPr lang="es-ES" dirty="0" err="1"/>
              <a:t>req.version</a:t>
            </a:r>
            <a:r>
              <a:rPr lang="es-ES" dirty="0"/>
              <a:t>()};</a:t>
            </a:r>
          </a:p>
          <a:p>
            <a:pPr lvl="1"/>
            <a:r>
              <a:rPr lang="es-ES" dirty="0" err="1"/>
              <a:t>res.set</a:t>
            </a:r>
            <a:r>
              <a:rPr lang="es-ES" dirty="0"/>
              <a:t>(http::field::server, "</a:t>
            </a:r>
            <a:r>
              <a:rPr lang="es-ES" dirty="0" err="1"/>
              <a:t>Beast</a:t>
            </a:r>
            <a:r>
              <a:rPr lang="es-ES" dirty="0"/>
              <a:t>/1.0");</a:t>
            </a:r>
          </a:p>
          <a:p>
            <a:pPr lvl="1"/>
            <a:r>
              <a:rPr lang="es-ES" dirty="0" err="1"/>
              <a:t>res.set</a:t>
            </a:r>
            <a:r>
              <a:rPr lang="es-ES" dirty="0"/>
              <a:t>(http::field::content_type, "</a:t>
            </a:r>
            <a:r>
              <a:rPr lang="es-ES" dirty="0" err="1"/>
              <a:t>text</a:t>
            </a:r>
            <a:r>
              <a:rPr lang="es-ES" dirty="0"/>
              <a:t>/</a:t>
            </a:r>
            <a:r>
              <a:rPr lang="es-ES" dirty="0" err="1"/>
              <a:t>plain</a:t>
            </a:r>
            <a:r>
              <a:rPr lang="es-ES" dirty="0"/>
              <a:t>");</a:t>
            </a:r>
          </a:p>
          <a:p>
            <a:pPr lvl="1"/>
            <a:r>
              <a:rPr lang="es-ES" dirty="0" err="1"/>
              <a:t>res.body</a:t>
            </a:r>
            <a:r>
              <a:rPr lang="es-ES" dirty="0"/>
              <a:t>() = “Mensaje desde el Servidor";</a:t>
            </a:r>
          </a:p>
          <a:p>
            <a:pPr lvl="1"/>
            <a:r>
              <a:rPr lang="es-ES" dirty="0" err="1"/>
              <a:t>res.prepare_payload</a:t>
            </a:r>
            <a:r>
              <a:rPr lang="es-ES" dirty="0"/>
              <a:t>();</a:t>
            </a:r>
          </a:p>
          <a:p>
            <a:pPr lvl="1"/>
            <a:endParaRPr lang="es-ES" dirty="0"/>
          </a:p>
          <a:p>
            <a:pPr lvl="1"/>
            <a:r>
              <a:rPr lang="es-ES" i="1" dirty="0"/>
              <a:t>Se crea una respuesta con estado 200 OK.</a:t>
            </a:r>
          </a:p>
          <a:p>
            <a:pPr lvl="1"/>
            <a:r>
              <a:rPr lang="es-ES" i="1" dirty="0"/>
              <a:t>Se añaden encabezados como Server y Content-</a:t>
            </a:r>
            <a:r>
              <a:rPr lang="es-ES" i="1" dirty="0" err="1"/>
              <a:t>Type</a:t>
            </a:r>
            <a:r>
              <a:rPr lang="es-ES" i="1" dirty="0"/>
              <a:t>.</a:t>
            </a:r>
          </a:p>
          <a:p>
            <a:pPr lvl="1"/>
            <a:r>
              <a:rPr lang="es-ES" i="1" dirty="0"/>
              <a:t>Se asigna el cuerpo del mensaje.</a:t>
            </a:r>
          </a:p>
          <a:p>
            <a:pPr lvl="1"/>
            <a:r>
              <a:rPr lang="es-ES" i="1" dirty="0" err="1"/>
              <a:t>prepare_payload</a:t>
            </a:r>
            <a:r>
              <a:rPr lang="es-ES" i="1" dirty="0"/>
              <a:t>() calcula automáticamente el tamaño del cuerpo.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F162443-7903-87CA-CA10-B2AB3AD6D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29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50243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89B13EEE-7BD8-7D69-0EB6-46FC6F6FF6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b="1" dirty="0" err="1"/>
              <a:t>Boost.Beast</a:t>
            </a:r>
            <a:endParaRPr lang="es-ES" b="1" dirty="0"/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81089E7E-F3C5-2144-7224-1E6D5C1106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004812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6092DD-2BCB-6C73-EFD8-EAD9D4953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Pasos para implementar el Servidor Http IV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E86A03C-9739-DCF5-6DB9-2F426F9A31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http::write(socket, res);</a:t>
            </a:r>
          </a:p>
          <a:p>
            <a:r>
              <a:rPr lang="es-ES" dirty="0"/>
              <a:t>Se envía la respuesta al cliente a través del socket.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2C42544-C2DF-2085-159A-C592A013F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30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436550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EBF3EE95-34D4-2503-EA1D-F01B6C8AF6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b="1" dirty="0"/>
              <a:t>Librería </a:t>
            </a:r>
            <a:r>
              <a:rPr lang="es-ES" b="1" dirty="0" err="1"/>
              <a:t>crow</a:t>
            </a:r>
            <a:endParaRPr lang="es-ES" b="1" dirty="0"/>
          </a:p>
        </p:txBody>
      </p:sp>
      <p:sp>
        <p:nvSpPr>
          <p:cNvPr id="6" name="Subtítulo 5">
            <a:extLst>
              <a:ext uri="{FF2B5EF4-FFF2-40B4-BE49-F238E27FC236}">
                <a16:creationId xmlns:a16="http://schemas.microsoft.com/office/drawing/2014/main" id="{9E3A4148-E4A4-7021-9F9D-EACD134F24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Ojo, los proyectos con versión </a:t>
            </a:r>
            <a:r>
              <a:rPr lang="es-ES" b="1" dirty="0"/>
              <a:t>C++ 17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87EAA61-F84C-E998-2582-89E304545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31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151943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6E0DB0-130D-2C16-D2E0-50F8D302F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Contenidos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93D7CC8-D302-2582-0EF8-B6FFEFE447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/>
              <a:t>Librería </a:t>
            </a:r>
            <a:r>
              <a:rPr lang="es-ES" b="1" dirty="0" err="1"/>
              <a:t>crow</a:t>
            </a:r>
            <a:r>
              <a:rPr lang="es-ES" b="1" dirty="0"/>
              <a:t> </a:t>
            </a:r>
          </a:p>
          <a:p>
            <a:pPr lvl="1"/>
            <a:r>
              <a:rPr lang="es-ES" dirty="0"/>
              <a:t>Crear servidores HTTP </a:t>
            </a:r>
          </a:p>
          <a:p>
            <a:pPr lvl="1"/>
            <a:r>
              <a:rPr lang="es-ES" dirty="0"/>
              <a:t>Diseñar </a:t>
            </a:r>
            <a:r>
              <a:rPr lang="es-ES" dirty="0" err="1"/>
              <a:t>APIs</a:t>
            </a:r>
            <a:r>
              <a:rPr lang="es-ES" dirty="0"/>
              <a:t> </a:t>
            </a:r>
            <a:r>
              <a:rPr lang="es-ES" dirty="0" err="1"/>
              <a:t>RESTful</a:t>
            </a:r>
            <a:r>
              <a:rPr lang="es-ES" dirty="0"/>
              <a:t> </a:t>
            </a:r>
          </a:p>
          <a:p>
            <a:pPr lvl="1"/>
            <a:r>
              <a:rPr lang="es-ES" dirty="0"/>
              <a:t>Enviar y recibir JSON </a:t>
            </a:r>
          </a:p>
          <a:p>
            <a:pPr lvl="1"/>
            <a:r>
              <a:rPr lang="es-ES" dirty="0"/>
              <a:t>Soporte para </a:t>
            </a:r>
            <a:r>
              <a:rPr lang="es-ES" dirty="0" err="1"/>
              <a:t>WebSockets</a:t>
            </a:r>
            <a:r>
              <a:rPr lang="es-ES" dirty="0"/>
              <a:t> </a:t>
            </a:r>
          </a:p>
          <a:p>
            <a:pPr lvl="1"/>
            <a:r>
              <a:rPr lang="es-ES" dirty="0"/>
              <a:t>Integración con Bases de datos 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B3A4CE2-B44E-2270-A436-517C0CECF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32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373789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FC8A10-F63F-E471-F386-9B093148E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Introducción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6BD4888-B604-3142-A59C-92BD8F7F20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b="1" dirty="0" err="1"/>
              <a:t>Crow</a:t>
            </a:r>
            <a:r>
              <a:rPr lang="es-ES" dirty="0"/>
              <a:t> es un </a:t>
            </a:r>
            <a:r>
              <a:rPr lang="es-ES" dirty="0" err="1"/>
              <a:t>microframework</a:t>
            </a:r>
            <a:r>
              <a:rPr lang="es-ES" dirty="0"/>
              <a:t> web para C++ que te permite construir </a:t>
            </a:r>
            <a:r>
              <a:rPr lang="es-ES" b="1" dirty="0" err="1"/>
              <a:t>APIs</a:t>
            </a:r>
            <a:r>
              <a:rPr lang="es-ES" b="1" dirty="0"/>
              <a:t> </a:t>
            </a:r>
            <a:r>
              <a:rPr lang="es-ES" b="1" dirty="0" err="1"/>
              <a:t>RESTful</a:t>
            </a:r>
            <a:r>
              <a:rPr lang="es-ES" dirty="0"/>
              <a:t>, </a:t>
            </a:r>
            <a:r>
              <a:rPr lang="es-ES" b="1" dirty="0"/>
              <a:t>servidores HTTP</a:t>
            </a:r>
            <a:r>
              <a:rPr lang="es-ES" dirty="0"/>
              <a:t>, y hasta </a:t>
            </a:r>
            <a:r>
              <a:rPr lang="es-ES" b="1" dirty="0" err="1"/>
              <a:t>WebSockets</a:t>
            </a:r>
            <a:r>
              <a:rPr lang="es-ES" dirty="0"/>
              <a:t>, </a:t>
            </a:r>
          </a:p>
          <a:p>
            <a:endParaRPr lang="es-ES" dirty="0"/>
          </a:p>
          <a:p>
            <a:r>
              <a:rPr lang="es-ES" dirty="0"/>
              <a:t>Sintaxis muy parecida a </a:t>
            </a:r>
            <a:r>
              <a:rPr lang="es-ES" dirty="0" err="1"/>
              <a:t>frameworks</a:t>
            </a:r>
            <a:r>
              <a:rPr lang="es-ES" dirty="0"/>
              <a:t> como </a:t>
            </a:r>
            <a:r>
              <a:rPr lang="es-ES" dirty="0" err="1"/>
              <a:t>Flask</a:t>
            </a:r>
            <a:r>
              <a:rPr lang="es-ES" dirty="0"/>
              <a:t> (Python) o Express (Node.js).</a:t>
            </a:r>
          </a:p>
          <a:p>
            <a:endParaRPr lang="es-ES" dirty="0"/>
          </a:p>
          <a:p>
            <a:pPr lvl="1"/>
            <a:r>
              <a:rPr lang="es-ES" b="1" dirty="0" err="1"/>
              <a:t>Header-only</a:t>
            </a:r>
            <a:r>
              <a:rPr lang="es-ES" dirty="0"/>
              <a:t>: no necesitas compilar la librería, solo incluirla.</a:t>
            </a:r>
          </a:p>
          <a:p>
            <a:pPr lvl="1"/>
            <a:r>
              <a:rPr lang="es-ES" b="1" dirty="0"/>
              <a:t>Rápido</a:t>
            </a:r>
            <a:r>
              <a:rPr lang="es-ES" dirty="0"/>
              <a:t>: diseñado para alto rendimiento.</a:t>
            </a:r>
          </a:p>
          <a:p>
            <a:pPr lvl="1"/>
            <a:r>
              <a:rPr lang="es-ES" b="1" dirty="0"/>
              <a:t>Multihilo</a:t>
            </a:r>
            <a:r>
              <a:rPr lang="es-ES" dirty="0"/>
              <a:t>: soporta múltiples hilos para manejar peticiones concurrentes.</a:t>
            </a:r>
          </a:p>
          <a:p>
            <a:pPr lvl="1"/>
            <a:r>
              <a:rPr lang="es-ES" b="1" dirty="0"/>
              <a:t>JSON integrado</a:t>
            </a:r>
            <a:r>
              <a:rPr lang="es-ES" dirty="0"/>
              <a:t>: sin necesidad de librerías externas para manejar JSON.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9D3B4AF-6BE8-115B-9E60-139EF338D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33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7184708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A7D08E-339D-D48C-ABD7-E0D973A20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Instalación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195CC0B-F5CB-34F5-9727-98D60A9BA6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 err="1"/>
              <a:t>vcpkg</a:t>
            </a:r>
            <a:r>
              <a:rPr lang="es-ES" b="1" dirty="0"/>
              <a:t> </a:t>
            </a:r>
            <a:r>
              <a:rPr lang="es-ES" b="1" dirty="0" err="1"/>
              <a:t>install</a:t>
            </a:r>
            <a:r>
              <a:rPr lang="es-ES" b="1" dirty="0"/>
              <a:t> </a:t>
            </a:r>
            <a:r>
              <a:rPr lang="es-ES" b="1" dirty="0" err="1"/>
              <a:t>crow</a:t>
            </a:r>
            <a:endParaRPr lang="es-ES" b="1" dirty="0"/>
          </a:p>
          <a:p>
            <a:r>
              <a:rPr lang="es-ES" b="1" dirty="0" err="1"/>
              <a:t>vcpkg</a:t>
            </a:r>
            <a:r>
              <a:rPr lang="es-ES" b="1" dirty="0"/>
              <a:t> </a:t>
            </a:r>
            <a:r>
              <a:rPr lang="es-ES" b="1" dirty="0" err="1"/>
              <a:t>integrate</a:t>
            </a:r>
            <a:r>
              <a:rPr lang="es-ES" b="1" dirty="0"/>
              <a:t> </a:t>
            </a:r>
            <a:r>
              <a:rPr lang="es-ES" b="1" dirty="0" err="1"/>
              <a:t>install</a:t>
            </a:r>
            <a:endParaRPr lang="es-ES" b="1" dirty="0"/>
          </a:p>
          <a:p>
            <a:endParaRPr lang="es-ES" dirty="0"/>
          </a:p>
          <a:p>
            <a:r>
              <a:rPr lang="es-ES" dirty="0"/>
              <a:t>Sirve para:</a:t>
            </a:r>
          </a:p>
          <a:p>
            <a:pPr lvl="1"/>
            <a:r>
              <a:rPr lang="es-ES" dirty="0"/>
              <a:t>Definir operaciones CRUD</a:t>
            </a:r>
          </a:p>
          <a:p>
            <a:pPr lvl="1"/>
            <a:r>
              <a:rPr lang="es-ES" dirty="0"/>
              <a:t>Servidores HTTP</a:t>
            </a:r>
          </a:p>
          <a:p>
            <a:pPr lvl="1"/>
            <a:r>
              <a:rPr lang="es-ES" dirty="0" err="1"/>
              <a:t>WebSockets</a:t>
            </a:r>
            <a:endParaRPr lang="es-ES" dirty="0"/>
          </a:p>
          <a:p>
            <a:pPr lvl="1"/>
            <a:r>
              <a:rPr lang="es-ES" dirty="0"/>
              <a:t>Microservicios</a:t>
            </a:r>
          </a:p>
          <a:p>
            <a:pPr lvl="1"/>
            <a:r>
              <a:rPr lang="es-ES" dirty="0"/>
              <a:t>Integración con Base de datos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D0FBE16-0D5A-7CA6-1D7C-E18356FD8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34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059760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367689-9EDA-19E5-246B-BC62132FB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2322" y="105243"/>
            <a:ext cx="2367013" cy="491523"/>
          </a:xfrm>
        </p:spPr>
        <p:txBody>
          <a:bodyPr>
            <a:normAutofit fontScale="90000"/>
          </a:bodyPr>
          <a:lstStyle/>
          <a:p>
            <a:r>
              <a:rPr lang="es-ES" dirty="0"/>
              <a:t>Ejemplo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695ECAE-6EB4-C3CF-29A4-38D73C415B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6392" y="798897"/>
            <a:ext cx="10747408" cy="595386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s-ES" dirty="0"/>
              <a:t>#include &lt;iostream&gt;</a:t>
            </a:r>
          </a:p>
          <a:p>
            <a:pPr marL="0" indent="0">
              <a:buNone/>
            </a:pPr>
            <a:r>
              <a:rPr lang="es-ES" dirty="0"/>
              <a:t>#include &lt;</a:t>
            </a:r>
            <a:r>
              <a:rPr lang="es-ES" dirty="0" err="1"/>
              <a:t>crow.h</a:t>
            </a:r>
            <a:r>
              <a:rPr lang="es-ES" dirty="0"/>
              <a:t>&gt;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 err="1"/>
              <a:t>void</a:t>
            </a:r>
            <a:r>
              <a:rPr lang="es-ES" dirty="0"/>
              <a:t> </a:t>
            </a:r>
            <a:r>
              <a:rPr lang="es-ES" dirty="0" err="1"/>
              <a:t>testCrow</a:t>
            </a:r>
            <a:r>
              <a:rPr lang="es-ES" dirty="0"/>
              <a:t>() {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crow</a:t>
            </a:r>
            <a:r>
              <a:rPr lang="es-ES" dirty="0"/>
              <a:t>::</a:t>
            </a:r>
            <a:r>
              <a:rPr lang="es-ES" dirty="0" err="1"/>
              <a:t>SimpleApp</a:t>
            </a:r>
            <a:r>
              <a:rPr lang="es-ES" dirty="0"/>
              <a:t> app;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    CROW_ROUTE(app, "/")([]() {</a:t>
            </a:r>
          </a:p>
          <a:p>
            <a:pPr marL="0" indent="0">
              <a:buNone/>
            </a:pPr>
            <a:r>
              <a:rPr lang="es-ES" dirty="0"/>
              <a:t>        </a:t>
            </a:r>
            <a:r>
              <a:rPr lang="es-ES" dirty="0" err="1"/>
              <a:t>return</a:t>
            </a:r>
            <a:r>
              <a:rPr lang="es-ES" dirty="0"/>
              <a:t> "</a:t>
            </a:r>
            <a:r>
              <a:rPr lang="es-ES" dirty="0" err="1"/>
              <a:t>Hello</a:t>
            </a:r>
            <a:r>
              <a:rPr lang="es-ES" dirty="0"/>
              <a:t> </a:t>
            </a:r>
            <a:r>
              <a:rPr lang="es-ES" dirty="0" err="1"/>
              <a:t>world</a:t>
            </a:r>
            <a:r>
              <a:rPr lang="es-ES" dirty="0"/>
              <a:t>";</a:t>
            </a:r>
          </a:p>
          <a:p>
            <a:pPr marL="0" indent="0">
              <a:buNone/>
            </a:pPr>
            <a:r>
              <a:rPr lang="es-ES" dirty="0"/>
              <a:t>        });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app.port</a:t>
            </a:r>
            <a:r>
              <a:rPr lang="es-ES" dirty="0"/>
              <a:t>(18080).run();</a:t>
            </a:r>
          </a:p>
          <a:p>
            <a:pPr marL="0" indent="0">
              <a:buNone/>
            </a:pPr>
            <a:r>
              <a:rPr lang="es-ES" dirty="0"/>
              <a:t>}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 err="1"/>
              <a:t>int</a:t>
            </a:r>
            <a:r>
              <a:rPr lang="es-ES" dirty="0"/>
              <a:t> </a:t>
            </a:r>
            <a:r>
              <a:rPr lang="es-ES" dirty="0" err="1"/>
              <a:t>main</a:t>
            </a:r>
            <a:r>
              <a:rPr lang="es-ES" dirty="0"/>
              <a:t>(){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testCrow</a:t>
            </a:r>
            <a:r>
              <a:rPr lang="es-ES" dirty="0"/>
              <a:t>();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return</a:t>
            </a:r>
            <a:r>
              <a:rPr lang="es-ES" dirty="0"/>
              <a:t> 0;</a:t>
            </a:r>
          </a:p>
          <a:p>
            <a:pPr marL="0" indent="0">
              <a:buNone/>
            </a:pPr>
            <a:r>
              <a:rPr lang="es-ES" dirty="0"/>
              <a:t>}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63AE557-9EC6-189A-8E8C-881671574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35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6517193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A75883-AC3F-9064-FF4E-C4F860500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835627"/>
          </a:xfrm>
        </p:spPr>
        <p:txBody>
          <a:bodyPr/>
          <a:lstStyle/>
          <a:p>
            <a:r>
              <a:rPr lang="es-ES" dirty="0"/>
              <a:t>Respuesta en </a:t>
            </a:r>
            <a:r>
              <a:rPr lang="es-ES" dirty="0" err="1"/>
              <a:t>json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2D87B1A-4AB7-4663-5C93-D9986C9DAA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011" y="1289785"/>
            <a:ext cx="10968789" cy="488717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s-ES" dirty="0">
                <a:hlinkClick r:id="rId2"/>
              </a:rPr>
              <a:t>http://localhost:8080/json</a:t>
            </a:r>
            <a:endParaRPr lang="es-ES" dirty="0"/>
          </a:p>
          <a:p>
            <a:pPr marL="0" indent="0">
              <a:buNone/>
            </a:pPr>
            <a:r>
              <a:rPr lang="es-ES" dirty="0"/>
              <a:t> </a:t>
            </a:r>
            <a:r>
              <a:rPr lang="es-ES" dirty="0" err="1"/>
              <a:t>crow</a:t>
            </a:r>
            <a:r>
              <a:rPr lang="es-ES" dirty="0"/>
              <a:t>::</a:t>
            </a:r>
            <a:r>
              <a:rPr lang="es-ES" dirty="0" err="1"/>
              <a:t>SimpleApp</a:t>
            </a:r>
            <a:r>
              <a:rPr lang="es-ES" dirty="0"/>
              <a:t> app;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  CROW_ROUTE(app, "/</a:t>
            </a:r>
            <a:r>
              <a:rPr lang="es-ES" dirty="0" err="1"/>
              <a:t>json</a:t>
            </a:r>
            <a:r>
              <a:rPr lang="es-ES" dirty="0"/>
              <a:t>")([]() {</a:t>
            </a:r>
          </a:p>
          <a:p>
            <a:pPr marL="0" indent="0">
              <a:buNone/>
            </a:pPr>
            <a:r>
              <a:rPr lang="es-ES" dirty="0"/>
              <a:t>      </a:t>
            </a:r>
            <a:r>
              <a:rPr lang="es-ES" dirty="0" err="1"/>
              <a:t>crow</a:t>
            </a:r>
            <a:r>
              <a:rPr lang="es-ES" dirty="0"/>
              <a:t>::</a:t>
            </a:r>
            <a:r>
              <a:rPr lang="es-ES" dirty="0" err="1"/>
              <a:t>json</a:t>
            </a:r>
            <a:r>
              <a:rPr lang="es-ES" dirty="0"/>
              <a:t>::</a:t>
            </a:r>
            <a:r>
              <a:rPr lang="es-ES" dirty="0" err="1"/>
              <a:t>wvalue</a:t>
            </a:r>
            <a:r>
              <a:rPr lang="es-ES" dirty="0"/>
              <a:t> respuesta;</a:t>
            </a:r>
          </a:p>
          <a:p>
            <a:pPr marL="0" indent="0">
              <a:buNone/>
            </a:pPr>
            <a:r>
              <a:rPr lang="es-ES" dirty="0"/>
              <a:t>      respuesta["mensaje"] = "¡Hola desde </a:t>
            </a:r>
            <a:r>
              <a:rPr lang="es-ES" dirty="0" err="1"/>
              <a:t>Crow</a:t>
            </a:r>
            <a:r>
              <a:rPr lang="es-ES" dirty="0"/>
              <a:t>!";</a:t>
            </a:r>
          </a:p>
          <a:p>
            <a:pPr marL="0" indent="0">
              <a:buNone/>
            </a:pPr>
            <a:r>
              <a:rPr lang="es-ES" dirty="0"/>
              <a:t>      respuesta["estado"] = "ok";</a:t>
            </a:r>
          </a:p>
          <a:p>
            <a:pPr marL="0" indent="0">
              <a:buNone/>
            </a:pPr>
            <a:r>
              <a:rPr lang="es-ES" dirty="0"/>
              <a:t>      respuesta["</a:t>
            </a:r>
            <a:r>
              <a:rPr lang="es-ES" dirty="0" err="1"/>
              <a:t>codigo</a:t>
            </a:r>
            <a:r>
              <a:rPr lang="es-ES" dirty="0"/>
              <a:t>"] = 200;</a:t>
            </a:r>
          </a:p>
          <a:p>
            <a:pPr marL="0" indent="0">
              <a:buNone/>
            </a:pPr>
            <a:r>
              <a:rPr lang="es-ES" dirty="0"/>
              <a:t>      </a:t>
            </a:r>
            <a:r>
              <a:rPr lang="es-ES" dirty="0" err="1"/>
              <a:t>return</a:t>
            </a:r>
            <a:r>
              <a:rPr lang="es-ES" dirty="0"/>
              <a:t> </a:t>
            </a:r>
            <a:r>
              <a:rPr lang="es-ES" dirty="0" err="1"/>
              <a:t>crow</a:t>
            </a:r>
            <a:r>
              <a:rPr lang="es-ES" dirty="0"/>
              <a:t>::response{ respuesta };</a:t>
            </a:r>
          </a:p>
          <a:p>
            <a:pPr marL="0" indent="0">
              <a:buNone/>
            </a:pPr>
            <a:r>
              <a:rPr lang="es-ES" dirty="0"/>
              <a:t>      });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  </a:t>
            </a:r>
            <a:r>
              <a:rPr lang="es-ES" dirty="0" err="1"/>
              <a:t>app.bindaddr</a:t>
            </a:r>
            <a:r>
              <a:rPr lang="es-ES" dirty="0"/>
              <a:t>("127.0.0.1");</a:t>
            </a:r>
          </a:p>
          <a:p>
            <a:pPr marL="0" indent="0">
              <a:buNone/>
            </a:pPr>
            <a:r>
              <a:rPr lang="es-ES" dirty="0"/>
              <a:t>  </a:t>
            </a:r>
            <a:r>
              <a:rPr lang="es-ES" dirty="0" err="1"/>
              <a:t>app.port</a:t>
            </a:r>
            <a:r>
              <a:rPr lang="es-ES" dirty="0"/>
              <a:t>(8080);</a:t>
            </a:r>
          </a:p>
          <a:p>
            <a:pPr marL="0" indent="0">
              <a:buNone/>
            </a:pPr>
            <a:r>
              <a:rPr lang="es-ES" dirty="0"/>
              <a:t>  </a:t>
            </a:r>
            <a:r>
              <a:rPr lang="es-ES" dirty="0" err="1"/>
              <a:t>app.concurrency</a:t>
            </a:r>
            <a:r>
              <a:rPr lang="es-ES" dirty="0"/>
              <a:t>(2);</a:t>
            </a:r>
          </a:p>
          <a:p>
            <a:pPr marL="0" indent="0">
              <a:buNone/>
            </a:pPr>
            <a:r>
              <a:rPr lang="es-ES" dirty="0"/>
              <a:t>  </a:t>
            </a:r>
            <a:r>
              <a:rPr lang="es-ES" dirty="0" err="1"/>
              <a:t>app.run</a:t>
            </a:r>
            <a:r>
              <a:rPr lang="es-ES" dirty="0"/>
              <a:t>();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E85B584-C8D1-44AA-FE98-4F628D8B5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36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9488370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6DEB34-6853-09F9-D0E7-7AA6F5A75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Operaciones CRUD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81F384F-C7AF-E009-DABC-869F520250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760242" cy="4786931"/>
          </a:xfrm>
        </p:spPr>
        <p:txBody>
          <a:bodyPr>
            <a:normAutofit fontScale="77500" lnSpcReduction="20000"/>
          </a:bodyPr>
          <a:lstStyle/>
          <a:p>
            <a:r>
              <a:rPr lang="es-ES" dirty="0" err="1"/>
              <a:t>Create</a:t>
            </a:r>
            <a:r>
              <a:rPr lang="es-ES" dirty="0"/>
              <a:t> </a:t>
            </a:r>
            <a:r>
              <a:rPr lang="es-ES" dirty="0">
                <a:sym typeface="Wingdings" panose="05000000000000000000" pitchFamily="2" charset="2"/>
              </a:rPr>
              <a:t> POST  </a:t>
            </a:r>
            <a:r>
              <a:rPr lang="es-ES" b="1" dirty="0" err="1"/>
              <a:t>crow</a:t>
            </a:r>
            <a:r>
              <a:rPr lang="es-ES" b="1" dirty="0"/>
              <a:t>::</a:t>
            </a:r>
            <a:r>
              <a:rPr lang="es-ES" b="1" dirty="0" err="1"/>
              <a:t>HTTPMethod</a:t>
            </a:r>
            <a:r>
              <a:rPr lang="es-ES" b="1" dirty="0"/>
              <a:t>::POST  |  ”POST”_</a:t>
            </a:r>
            <a:r>
              <a:rPr lang="es-ES" b="1" dirty="0" err="1"/>
              <a:t>method</a:t>
            </a:r>
            <a:endParaRPr lang="es-ES" b="1" dirty="0">
              <a:sym typeface="Wingdings" panose="05000000000000000000" pitchFamily="2" charset="2"/>
            </a:endParaRPr>
          </a:p>
          <a:p>
            <a:pPr lvl="1"/>
            <a:r>
              <a:rPr lang="es-ES" dirty="0">
                <a:sym typeface="Wingdings" panose="05000000000000000000" pitchFamily="2" charset="2"/>
              </a:rPr>
              <a:t>Subir un recurso en el servidor. </a:t>
            </a:r>
          </a:p>
          <a:p>
            <a:pPr lvl="1"/>
            <a:r>
              <a:rPr lang="es-ES" dirty="0">
                <a:sym typeface="Wingdings" panose="05000000000000000000" pitchFamily="2" charset="2"/>
              </a:rPr>
              <a:t>El recurso se envía en el </a:t>
            </a:r>
            <a:r>
              <a:rPr lang="es-ES" dirty="0" err="1">
                <a:sym typeface="Wingdings" panose="05000000000000000000" pitchFamily="2" charset="2"/>
              </a:rPr>
              <a:t>body</a:t>
            </a:r>
            <a:endParaRPr lang="es-ES" dirty="0">
              <a:sym typeface="Wingdings" panose="05000000000000000000" pitchFamily="2" charset="2"/>
            </a:endParaRPr>
          </a:p>
          <a:p>
            <a:pPr lvl="1"/>
            <a:endParaRPr lang="es-ES" dirty="0">
              <a:sym typeface="Wingdings" panose="05000000000000000000" pitchFamily="2" charset="2"/>
            </a:endParaRPr>
          </a:p>
          <a:p>
            <a:r>
              <a:rPr lang="es-ES" dirty="0" err="1">
                <a:sym typeface="Wingdings" panose="05000000000000000000" pitchFamily="2" charset="2"/>
              </a:rPr>
              <a:t>Read</a:t>
            </a:r>
            <a:r>
              <a:rPr lang="es-ES" dirty="0">
                <a:sym typeface="Wingdings" panose="05000000000000000000" pitchFamily="2" charset="2"/>
              </a:rPr>
              <a:t>  GET  </a:t>
            </a:r>
            <a:r>
              <a:rPr lang="es-ES" dirty="0" err="1"/>
              <a:t>crow</a:t>
            </a:r>
            <a:r>
              <a:rPr lang="es-ES" dirty="0"/>
              <a:t>::</a:t>
            </a:r>
            <a:r>
              <a:rPr lang="es-ES" dirty="0" err="1"/>
              <a:t>HTTPMethod</a:t>
            </a:r>
            <a:r>
              <a:rPr lang="es-ES" dirty="0"/>
              <a:t>::GET </a:t>
            </a:r>
            <a:r>
              <a:rPr lang="es-ES" b="1" dirty="0"/>
              <a:t>|  ”GET”_</a:t>
            </a:r>
            <a:r>
              <a:rPr lang="es-ES" b="1" dirty="0" err="1"/>
              <a:t>method</a:t>
            </a:r>
            <a:endParaRPr lang="es-ES" dirty="0">
              <a:sym typeface="Wingdings" panose="05000000000000000000" pitchFamily="2" charset="2"/>
            </a:endParaRPr>
          </a:p>
          <a:p>
            <a:pPr lvl="1"/>
            <a:r>
              <a:rPr lang="es-ES" dirty="0">
                <a:sym typeface="Wingdings" panose="05000000000000000000" pitchFamily="2" charset="2"/>
              </a:rPr>
              <a:t>Recuperar un recurso del servidor</a:t>
            </a:r>
          </a:p>
          <a:p>
            <a:pPr lvl="1"/>
            <a:r>
              <a:rPr lang="es-ES" dirty="0">
                <a:sym typeface="Wingdings" panose="05000000000000000000" pitchFamily="2" charset="2"/>
              </a:rPr>
              <a:t>Normalmente se enviará un parámetro: id en la URL</a:t>
            </a:r>
          </a:p>
          <a:p>
            <a:pPr lvl="1"/>
            <a:endParaRPr lang="es-ES" dirty="0">
              <a:sym typeface="Wingdings" panose="05000000000000000000" pitchFamily="2" charset="2"/>
            </a:endParaRPr>
          </a:p>
          <a:p>
            <a:r>
              <a:rPr lang="es-ES" dirty="0" err="1">
                <a:sym typeface="Wingdings" panose="05000000000000000000" pitchFamily="2" charset="2"/>
              </a:rPr>
              <a:t>Update</a:t>
            </a:r>
            <a:r>
              <a:rPr lang="es-ES" dirty="0">
                <a:sym typeface="Wingdings" panose="05000000000000000000" pitchFamily="2" charset="2"/>
              </a:rPr>
              <a:t>  PUT  </a:t>
            </a:r>
            <a:r>
              <a:rPr lang="es-ES" dirty="0" err="1"/>
              <a:t>crow</a:t>
            </a:r>
            <a:r>
              <a:rPr lang="es-ES" dirty="0"/>
              <a:t>::</a:t>
            </a:r>
            <a:r>
              <a:rPr lang="es-ES" dirty="0" err="1"/>
              <a:t>HTTPMethod</a:t>
            </a:r>
            <a:r>
              <a:rPr lang="es-ES" dirty="0"/>
              <a:t>::PUT </a:t>
            </a:r>
            <a:r>
              <a:rPr lang="es-ES" b="1" dirty="0"/>
              <a:t>|  ”PUT”_</a:t>
            </a:r>
            <a:r>
              <a:rPr lang="es-ES" b="1" dirty="0" err="1"/>
              <a:t>method</a:t>
            </a:r>
            <a:endParaRPr lang="es-ES" dirty="0">
              <a:sym typeface="Wingdings" panose="05000000000000000000" pitchFamily="2" charset="2"/>
            </a:endParaRPr>
          </a:p>
          <a:p>
            <a:pPr lvl="1"/>
            <a:r>
              <a:rPr lang="es-ES" dirty="0">
                <a:sym typeface="Wingdings" panose="05000000000000000000" pitchFamily="2" charset="2"/>
              </a:rPr>
              <a:t>Actualizar un recurso del servidor</a:t>
            </a:r>
          </a:p>
          <a:p>
            <a:pPr lvl="1"/>
            <a:r>
              <a:rPr lang="es-ES" dirty="0">
                <a:sym typeface="Wingdings" panose="05000000000000000000" pitchFamily="2" charset="2"/>
              </a:rPr>
              <a:t>El recurso se envía en el </a:t>
            </a:r>
            <a:r>
              <a:rPr lang="es-ES" dirty="0" err="1">
                <a:sym typeface="Wingdings" panose="05000000000000000000" pitchFamily="2" charset="2"/>
              </a:rPr>
              <a:t>body</a:t>
            </a:r>
            <a:endParaRPr lang="es-ES" dirty="0">
              <a:sym typeface="Wingdings" panose="05000000000000000000" pitchFamily="2" charset="2"/>
            </a:endParaRPr>
          </a:p>
          <a:p>
            <a:pPr lvl="1"/>
            <a:endParaRPr lang="es-ES" dirty="0">
              <a:sym typeface="Wingdings" panose="05000000000000000000" pitchFamily="2" charset="2"/>
            </a:endParaRPr>
          </a:p>
          <a:p>
            <a:pPr lvl="1"/>
            <a:endParaRPr lang="es-ES" dirty="0">
              <a:sym typeface="Wingdings" panose="05000000000000000000" pitchFamily="2" charset="2"/>
            </a:endParaRPr>
          </a:p>
          <a:p>
            <a:r>
              <a:rPr lang="es-ES" dirty="0" err="1">
                <a:sym typeface="Wingdings" panose="05000000000000000000" pitchFamily="2" charset="2"/>
              </a:rPr>
              <a:t>Delete</a:t>
            </a:r>
            <a:r>
              <a:rPr lang="es-ES" dirty="0">
                <a:sym typeface="Wingdings" panose="05000000000000000000" pitchFamily="2" charset="2"/>
              </a:rPr>
              <a:t>  DELETE  </a:t>
            </a:r>
            <a:r>
              <a:rPr lang="es-ES" dirty="0" err="1"/>
              <a:t>crow</a:t>
            </a:r>
            <a:r>
              <a:rPr lang="es-ES" dirty="0"/>
              <a:t>::</a:t>
            </a:r>
            <a:r>
              <a:rPr lang="es-ES" dirty="0" err="1"/>
              <a:t>HTTPMethod</a:t>
            </a:r>
            <a:r>
              <a:rPr lang="es-ES" dirty="0"/>
              <a:t>::</a:t>
            </a:r>
            <a:r>
              <a:rPr lang="es-ES" dirty="0" err="1"/>
              <a:t>Delete</a:t>
            </a:r>
            <a:r>
              <a:rPr lang="es-ES" dirty="0"/>
              <a:t> </a:t>
            </a:r>
            <a:r>
              <a:rPr lang="es-ES" b="1" dirty="0"/>
              <a:t>|  ”</a:t>
            </a:r>
            <a:r>
              <a:rPr lang="es-ES" b="1" dirty="0" err="1"/>
              <a:t>Delete</a:t>
            </a:r>
            <a:r>
              <a:rPr lang="es-ES" b="1" dirty="0"/>
              <a:t>”_</a:t>
            </a:r>
            <a:r>
              <a:rPr lang="es-ES" b="1" dirty="0" err="1"/>
              <a:t>method</a:t>
            </a:r>
            <a:endParaRPr lang="es-ES" dirty="0">
              <a:sym typeface="Wingdings" panose="05000000000000000000" pitchFamily="2" charset="2"/>
            </a:endParaRPr>
          </a:p>
          <a:p>
            <a:pPr lvl="1"/>
            <a:r>
              <a:rPr lang="es-ES" dirty="0">
                <a:sym typeface="Wingdings" panose="05000000000000000000" pitchFamily="2" charset="2"/>
              </a:rPr>
              <a:t>Eliminar un recurso del servidor</a:t>
            </a:r>
          </a:p>
          <a:p>
            <a:pPr lvl="1"/>
            <a:r>
              <a:rPr lang="es-ES" dirty="0">
                <a:sym typeface="Wingdings" panose="05000000000000000000" pitchFamily="2" charset="2"/>
              </a:rPr>
              <a:t>Normalmente se enviará un parámetro: id en la URL</a:t>
            </a:r>
          </a:p>
          <a:p>
            <a:pPr lvl="1"/>
            <a:endParaRPr lang="es-ES" dirty="0">
              <a:sym typeface="Wingdings" panose="05000000000000000000" pitchFamily="2" charset="2"/>
            </a:endParaRPr>
          </a:p>
          <a:p>
            <a:endParaRPr lang="es-ES" dirty="0">
              <a:sym typeface="Wingdings" panose="05000000000000000000" pitchFamily="2" charset="2"/>
            </a:endParaRP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C61540C-7D44-CEE8-6744-0663FD2BB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37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8295225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A0F2EB-44A1-7B49-58E1-D9C69FD87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Parámetros en las peticiones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FCBAC00-1CBE-58CC-5DEA-A3E9D33B11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/>
              <a:t>Necesitamos un objeto: </a:t>
            </a:r>
            <a:r>
              <a:rPr lang="es-ES" b="1" dirty="0" err="1"/>
              <a:t>crow</a:t>
            </a:r>
            <a:r>
              <a:rPr lang="es-ES" b="1" dirty="0"/>
              <a:t>::</a:t>
            </a:r>
            <a:r>
              <a:rPr lang="es-ES" b="1" dirty="0" err="1"/>
              <a:t>SimpleApp</a:t>
            </a:r>
            <a:r>
              <a:rPr lang="es-ES" b="1" dirty="0"/>
              <a:t> app;</a:t>
            </a:r>
          </a:p>
          <a:p>
            <a:r>
              <a:rPr lang="es-ES" dirty="0"/>
              <a:t>Sobre este se van definiendo las rutas y los métodos:</a:t>
            </a:r>
          </a:p>
          <a:p>
            <a:r>
              <a:rPr lang="en-US" dirty="0"/>
              <a:t>CROW_ROUTE(</a:t>
            </a:r>
            <a:r>
              <a:rPr lang="en-US" b="1" dirty="0"/>
              <a:t>app</a:t>
            </a:r>
            <a:r>
              <a:rPr lang="en-US" dirty="0"/>
              <a:t>, /</a:t>
            </a:r>
            <a:r>
              <a:rPr lang="en-US" dirty="0" err="1"/>
              <a:t>ruta</a:t>
            </a:r>
            <a:r>
              <a:rPr lang="en-US" dirty="0"/>
              <a:t>").methods(</a:t>
            </a:r>
            <a:r>
              <a:rPr lang="en-US" b="1" dirty="0" err="1"/>
              <a:t>método</a:t>
            </a:r>
            <a:r>
              <a:rPr lang="en-US" dirty="0"/>
              <a:t>)(</a:t>
            </a:r>
            <a:r>
              <a:rPr lang="en-US" b="1" dirty="0"/>
              <a:t>lambda</a:t>
            </a:r>
            <a:r>
              <a:rPr lang="en-US" dirty="0"/>
              <a:t>) {}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CROW_ROUTE(</a:t>
            </a:r>
            <a:r>
              <a:rPr lang="en-US" b="1" dirty="0"/>
              <a:t>app</a:t>
            </a:r>
            <a:r>
              <a:rPr lang="en-US" dirty="0"/>
              <a:t>, "/</a:t>
            </a:r>
            <a:r>
              <a:rPr lang="en-US" b="1" dirty="0" err="1"/>
              <a:t>ruta</a:t>
            </a:r>
            <a:r>
              <a:rPr lang="en-US" dirty="0"/>
              <a:t>")</a:t>
            </a:r>
          </a:p>
          <a:p>
            <a:pPr marL="0" indent="0">
              <a:buNone/>
            </a:pPr>
            <a:r>
              <a:rPr lang="en-US" dirty="0"/>
              <a:t>    .methods("</a:t>
            </a:r>
            <a:r>
              <a:rPr lang="en-US" dirty="0" err="1"/>
              <a:t>GET"_method</a:t>
            </a:r>
            <a:r>
              <a:rPr lang="en-US" dirty="0"/>
              <a:t>, "</a:t>
            </a:r>
            <a:r>
              <a:rPr lang="en-US" dirty="0" err="1"/>
              <a:t>POST"_method</a:t>
            </a:r>
            <a:r>
              <a:rPr lang="en-US" dirty="0"/>
              <a:t>)  // </a:t>
            </a:r>
            <a:r>
              <a:rPr lang="en-US" dirty="0" err="1"/>
              <a:t>Opcional</a:t>
            </a:r>
            <a:r>
              <a:rPr lang="en-US" dirty="0"/>
              <a:t>: </a:t>
            </a:r>
            <a:r>
              <a:rPr lang="en-US" dirty="0" err="1"/>
              <a:t>especifica</a:t>
            </a:r>
            <a:r>
              <a:rPr lang="en-US" dirty="0"/>
              <a:t> </a:t>
            </a:r>
            <a:r>
              <a:rPr lang="en-US" dirty="0" err="1"/>
              <a:t>métodos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([](const crow::request&amp; </a:t>
            </a:r>
            <a:r>
              <a:rPr lang="en-US" b="1" dirty="0"/>
              <a:t>req</a:t>
            </a:r>
            <a:r>
              <a:rPr lang="en-US" dirty="0"/>
              <a:t>){</a:t>
            </a:r>
          </a:p>
          <a:p>
            <a:pPr marL="0" indent="0">
              <a:buNone/>
            </a:pPr>
            <a:r>
              <a:rPr lang="en-US" dirty="0"/>
              <a:t>        // </a:t>
            </a:r>
            <a:r>
              <a:rPr lang="en-US" dirty="0" err="1"/>
              <a:t>Aquí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tu</a:t>
            </a:r>
            <a:r>
              <a:rPr lang="en-US" dirty="0"/>
              <a:t> </a:t>
            </a:r>
            <a:r>
              <a:rPr lang="en-US" dirty="0" err="1"/>
              <a:t>lógica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return crow::response("Hola </a:t>
            </a:r>
            <a:r>
              <a:rPr lang="en-US" dirty="0" err="1"/>
              <a:t>mundo</a:t>
            </a:r>
            <a:r>
              <a:rPr lang="en-US" dirty="0"/>
              <a:t>");</a:t>
            </a:r>
          </a:p>
          <a:p>
            <a:pPr marL="0" indent="0">
              <a:buNone/>
            </a:pPr>
            <a:r>
              <a:rPr lang="en-US" dirty="0"/>
              <a:t>    });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424F4EC-D279-D9EB-8630-C85DDCFCE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38</a:t>
            </a:fld>
            <a:endParaRPr lang="es-ES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B1EDEAE6-A019-D3F7-4864-36E1EDA05C1B}"/>
              </a:ext>
            </a:extLst>
          </p:cNvPr>
          <p:cNvSpPr txBox="1"/>
          <p:nvPr/>
        </p:nvSpPr>
        <p:spPr>
          <a:xfrm>
            <a:off x="7372952" y="4822257"/>
            <a:ext cx="3647537" cy="175432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s-ES" b="1" dirty="0"/>
              <a:t>app</a:t>
            </a:r>
            <a:r>
              <a:rPr lang="es-ES" dirty="0"/>
              <a:t>: instancia de </a:t>
            </a:r>
            <a:r>
              <a:rPr lang="es-ES" dirty="0" err="1"/>
              <a:t>crow</a:t>
            </a:r>
            <a:r>
              <a:rPr lang="es-ES" dirty="0"/>
              <a:t>::</a:t>
            </a:r>
            <a:r>
              <a:rPr lang="es-ES" dirty="0" err="1"/>
              <a:t>SimpleApp</a:t>
            </a:r>
            <a:endParaRPr lang="es-ES" dirty="0"/>
          </a:p>
          <a:p>
            <a:endParaRPr lang="es-ES" dirty="0"/>
          </a:p>
          <a:p>
            <a:r>
              <a:rPr lang="es-ES" dirty="0"/>
              <a:t>"/</a:t>
            </a:r>
            <a:r>
              <a:rPr lang="es-ES" b="1" dirty="0"/>
              <a:t>ruta</a:t>
            </a:r>
            <a:r>
              <a:rPr lang="es-ES" dirty="0"/>
              <a:t>": URL que responde</a:t>
            </a:r>
          </a:p>
          <a:p>
            <a:endParaRPr lang="es-ES" dirty="0"/>
          </a:p>
          <a:p>
            <a:r>
              <a:rPr lang="es-ES" b="1" dirty="0" err="1"/>
              <a:t>req</a:t>
            </a:r>
            <a:r>
              <a:rPr lang="es-ES" dirty="0"/>
              <a:t>: objeto que contiene </a:t>
            </a:r>
            <a:r>
              <a:rPr lang="es-ES" dirty="0" err="1"/>
              <a:t>headers</a:t>
            </a:r>
            <a:r>
              <a:rPr lang="es-ES" dirty="0"/>
              <a:t>, </a:t>
            </a:r>
          </a:p>
          <a:p>
            <a:r>
              <a:rPr lang="es-ES" dirty="0"/>
              <a:t>cuerpo, método, etc.</a:t>
            </a:r>
          </a:p>
        </p:txBody>
      </p:sp>
    </p:spTree>
    <p:extLst>
      <p:ext uri="{BB962C8B-B14F-4D97-AF65-F5344CB8AC3E}">
        <p14:creationId xmlns:p14="http://schemas.microsoft.com/office/powerpoint/2010/main" val="357329374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BEF225-9FD8-FC29-8C09-54DA7467F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Formato de las lambdas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8F24E55-3F05-6E92-D647-41BF753F07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/>
              <a:t>Sin parámetros:</a:t>
            </a:r>
          </a:p>
          <a:p>
            <a:pPr marL="457200" lvl="1" indent="0">
              <a:buNone/>
            </a:pPr>
            <a:r>
              <a:rPr lang="en-US" dirty="0"/>
              <a:t>CROW_ROUTE(app, "/ping")</a:t>
            </a:r>
          </a:p>
          <a:p>
            <a:pPr marL="457200" lvl="1" indent="0">
              <a:buNone/>
            </a:pPr>
            <a:r>
              <a:rPr lang="en-US" dirty="0"/>
              <a:t>([](){</a:t>
            </a:r>
          </a:p>
          <a:p>
            <a:pPr marL="457200" lvl="1" indent="0">
              <a:buNone/>
            </a:pPr>
            <a:r>
              <a:rPr lang="en-US" dirty="0"/>
              <a:t>    return "pong";</a:t>
            </a:r>
          </a:p>
          <a:p>
            <a:pPr marL="457200" lvl="1" indent="0">
              <a:buNone/>
            </a:pPr>
            <a:r>
              <a:rPr lang="en-US" dirty="0"/>
              <a:t>});</a:t>
            </a:r>
          </a:p>
          <a:p>
            <a:endParaRPr lang="es-ES" dirty="0"/>
          </a:p>
          <a:p>
            <a:r>
              <a:rPr lang="es-ES" dirty="0"/>
              <a:t>Con acceso al cuerpo de la petición:</a:t>
            </a:r>
          </a:p>
          <a:p>
            <a:pPr marL="457200" lvl="1" indent="0">
              <a:buNone/>
            </a:pPr>
            <a:r>
              <a:rPr lang="en-US" dirty="0"/>
              <a:t>CROW_ROUTE(app, "/echo").methods("</a:t>
            </a:r>
            <a:r>
              <a:rPr lang="en-US" dirty="0" err="1"/>
              <a:t>POST"_method</a:t>
            </a:r>
            <a:r>
              <a:rPr lang="en-US" dirty="0"/>
              <a:t>)</a:t>
            </a:r>
          </a:p>
          <a:p>
            <a:pPr marL="457200" lvl="1" indent="0">
              <a:buNone/>
            </a:pPr>
            <a:r>
              <a:rPr lang="en-US" dirty="0"/>
              <a:t>([](const crow::request&amp; req){</a:t>
            </a:r>
          </a:p>
          <a:p>
            <a:pPr marL="457200" lvl="1" indent="0">
              <a:buNone/>
            </a:pPr>
            <a:r>
              <a:rPr lang="en-US" dirty="0"/>
              <a:t>    return crow::response(</a:t>
            </a:r>
            <a:r>
              <a:rPr lang="en-US" dirty="0" err="1"/>
              <a:t>req.body</a:t>
            </a:r>
            <a:r>
              <a:rPr lang="en-US" dirty="0"/>
              <a:t>);</a:t>
            </a:r>
          </a:p>
          <a:p>
            <a:pPr marL="457200" lvl="1" indent="0">
              <a:buNone/>
            </a:pPr>
            <a:r>
              <a:rPr lang="en-US" dirty="0"/>
              <a:t>});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33ACB58-B7CC-022C-0678-3E60E74C2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39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09161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570241-0859-F83B-D1E5-D23980D8C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Boost.Beast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418A6E2-54CE-B2C5-7401-74A26BBA50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ES" dirty="0"/>
              <a:t>Nos proporciona manejo de peticiones </a:t>
            </a:r>
            <a:r>
              <a:rPr lang="es-ES" b="1" dirty="0"/>
              <a:t>Http</a:t>
            </a:r>
            <a:r>
              <a:rPr lang="es-ES" dirty="0"/>
              <a:t> y </a:t>
            </a:r>
            <a:r>
              <a:rPr lang="es-ES" b="1" dirty="0" err="1"/>
              <a:t>WebSockets</a:t>
            </a:r>
            <a:endParaRPr lang="es-ES" b="1" dirty="0"/>
          </a:p>
          <a:p>
            <a:endParaRPr lang="es-ES" dirty="0"/>
          </a:p>
          <a:p>
            <a:r>
              <a:rPr lang="es-ES" dirty="0"/>
              <a:t>Para </a:t>
            </a:r>
            <a:r>
              <a:rPr lang="es-ES" b="1" dirty="0"/>
              <a:t>instalar</a:t>
            </a:r>
            <a:r>
              <a:rPr lang="es-ES" dirty="0"/>
              <a:t>:</a:t>
            </a:r>
          </a:p>
          <a:p>
            <a:pPr lvl="1"/>
            <a:r>
              <a:rPr lang="es-ES" b="1" dirty="0" err="1"/>
              <a:t>vcpkg</a:t>
            </a:r>
            <a:r>
              <a:rPr lang="es-ES" b="1" dirty="0"/>
              <a:t> </a:t>
            </a:r>
            <a:r>
              <a:rPr lang="es-ES" b="1" dirty="0" err="1"/>
              <a:t>install</a:t>
            </a:r>
            <a:r>
              <a:rPr lang="es-ES" b="1" dirty="0"/>
              <a:t> </a:t>
            </a:r>
            <a:r>
              <a:rPr lang="es-ES" b="1" dirty="0" err="1"/>
              <a:t>boost-beast</a:t>
            </a:r>
            <a:endParaRPr lang="es-ES" b="1" dirty="0"/>
          </a:p>
          <a:p>
            <a:pPr lvl="1"/>
            <a:endParaRPr lang="es-ES" dirty="0"/>
          </a:p>
          <a:p>
            <a:r>
              <a:rPr lang="es-ES" b="1" dirty="0"/>
              <a:t>Integrar</a:t>
            </a:r>
            <a:r>
              <a:rPr lang="es-ES" dirty="0"/>
              <a:t> en Visual Studio:</a:t>
            </a:r>
          </a:p>
          <a:p>
            <a:pPr lvl="1"/>
            <a:r>
              <a:rPr lang="es-ES" b="1" dirty="0" err="1"/>
              <a:t>vcpkg</a:t>
            </a:r>
            <a:r>
              <a:rPr lang="es-ES" b="1" dirty="0"/>
              <a:t> </a:t>
            </a:r>
            <a:r>
              <a:rPr lang="es-ES" b="1" dirty="0" err="1"/>
              <a:t>integrate</a:t>
            </a:r>
            <a:r>
              <a:rPr lang="es-ES" b="1" dirty="0"/>
              <a:t> </a:t>
            </a:r>
            <a:r>
              <a:rPr lang="es-ES" b="1" dirty="0" err="1"/>
              <a:t>install</a:t>
            </a:r>
            <a:endParaRPr lang="es-ES" b="1" dirty="0"/>
          </a:p>
          <a:p>
            <a:pPr lvl="1"/>
            <a:endParaRPr lang="es-ES" b="1" dirty="0"/>
          </a:p>
          <a:p>
            <a:r>
              <a:rPr lang="es-ES" dirty="0"/>
              <a:t>Listar librerías:</a:t>
            </a:r>
          </a:p>
          <a:p>
            <a:pPr lvl="1"/>
            <a:r>
              <a:rPr lang="es-ES" b="1" dirty="0" err="1"/>
              <a:t>vcpkg</a:t>
            </a:r>
            <a:r>
              <a:rPr lang="es-ES" b="1" dirty="0"/>
              <a:t> </a:t>
            </a:r>
            <a:r>
              <a:rPr lang="es-ES" b="1" dirty="0" err="1"/>
              <a:t>list</a:t>
            </a:r>
            <a:endParaRPr lang="es-ES" b="1" dirty="0"/>
          </a:p>
          <a:p>
            <a:pPr lvl="1"/>
            <a:endParaRPr lang="es-ES" b="1" dirty="0"/>
          </a:p>
          <a:p>
            <a:r>
              <a:rPr lang="es-ES" dirty="0"/>
              <a:t>Comprobar si la tenemos instalada:</a:t>
            </a:r>
          </a:p>
          <a:p>
            <a:pPr lvl="1"/>
            <a:r>
              <a:rPr lang="es-ES" b="1" dirty="0" err="1"/>
              <a:t>ccpkg</a:t>
            </a:r>
            <a:r>
              <a:rPr lang="es-ES" b="1" dirty="0"/>
              <a:t> </a:t>
            </a:r>
            <a:r>
              <a:rPr lang="es-ES" b="1" dirty="0" err="1"/>
              <a:t>list</a:t>
            </a:r>
            <a:r>
              <a:rPr lang="es-ES" b="1" dirty="0"/>
              <a:t> | </a:t>
            </a:r>
            <a:r>
              <a:rPr lang="es-ES" b="1" dirty="0" err="1"/>
              <a:t>findstr</a:t>
            </a:r>
            <a:r>
              <a:rPr lang="es-ES" b="1" dirty="0"/>
              <a:t> </a:t>
            </a:r>
            <a:r>
              <a:rPr lang="es-ES" b="1" dirty="0" err="1"/>
              <a:t>boost-beast</a:t>
            </a:r>
            <a:endParaRPr lang="es-ES" b="1" dirty="0"/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0614ED7-B450-CB3D-CC48-FD5646AEF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5960203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5EF0DF-A038-967B-9EAD-C4F373953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 parámetros en la URL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AECF1C6-3399-DD3D-1E70-E04CC0A133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CROW_ROUTE(app, "/saludo/&lt;</a:t>
            </a:r>
            <a:r>
              <a:rPr lang="es-ES" b="1" dirty="0" err="1"/>
              <a:t>string</a:t>
            </a:r>
            <a:r>
              <a:rPr lang="es-ES" dirty="0"/>
              <a:t>&gt;")</a:t>
            </a:r>
          </a:p>
          <a:p>
            <a:r>
              <a:rPr lang="es-ES" dirty="0"/>
              <a:t>([](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string</a:t>
            </a:r>
            <a:r>
              <a:rPr lang="es-ES" dirty="0"/>
              <a:t> nombre){</a:t>
            </a:r>
          </a:p>
          <a:p>
            <a:r>
              <a:rPr lang="es-ES" dirty="0"/>
              <a:t>    </a:t>
            </a:r>
            <a:r>
              <a:rPr lang="es-ES" dirty="0" err="1"/>
              <a:t>return</a:t>
            </a:r>
            <a:r>
              <a:rPr lang="es-ES" dirty="0"/>
              <a:t> "Hola " + nombre;</a:t>
            </a:r>
          </a:p>
          <a:p>
            <a:r>
              <a:rPr lang="es-ES" dirty="0"/>
              <a:t>});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7EAEFF6-9D9F-3788-FCBB-52A6074DC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40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2744892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B21DFB-606B-E84D-E540-1238D47F3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Tipo de los parámetros en las peticiones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2FDB5B9-9D91-F95A-EAB4-9D79D2E37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41</a:t>
            </a:fld>
            <a:endParaRPr lang="es-ES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C81EF03B-1034-0413-1665-8DFEBA6580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057" y="1373053"/>
            <a:ext cx="9620602" cy="4583853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CA5D45EA-2801-5880-2695-30093E58D9D7}"/>
              </a:ext>
            </a:extLst>
          </p:cNvPr>
          <p:cNvSpPr txBox="1"/>
          <p:nvPr/>
        </p:nvSpPr>
        <p:spPr>
          <a:xfrm>
            <a:off x="838200" y="6266046"/>
            <a:ext cx="3969485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s-ES" b="1" dirty="0"/>
              <a:t>/productos/&lt;</a:t>
            </a:r>
            <a:r>
              <a:rPr lang="es-ES" b="1" dirty="0" err="1"/>
              <a:t>int</a:t>
            </a:r>
            <a:r>
              <a:rPr lang="es-ES" b="1" dirty="0"/>
              <a:t>&gt;/&lt;</a:t>
            </a:r>
            <a:r>
              <a:rPr lang="es-ES" b="1" dirty="0" err="1"/>
              <a:t>double</a:t>
            </a:r>
            <a:r>
              <a:rPr lang="es-ES" b="1" dirty="0"/>
              <a:t>&gt;/&lt;</a:t>
            </a:r>
            <a:r>
              <a:rPr lang="es-ES" b="1" dirty="0" err="1"/>
              <a:t>string</a:t>
            </a:r>
            <a:r>
              <a:rPr lang="es-ES" b="1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75832254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F30F2D-9316-755E-8CB9-CADA03BF0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Tipos de parámetros en las peticiones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79BF09F-E37E-C7EF-4741-DAD8E842AA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Si el tipo no se puede convertir desde la URL, </a:t>
            </a:r>
            <a:r>
              <a:rPr lang="es-ES" dirty="0" err="1"/>
              <a:t>Crow</a:t>
            </a:r>
            <a:r>
              <a:rPr lang="es-ES" dirty="0"/>
              <a:t> devuelve automáticamente un error 404.</a:t>
            </a:r>
          </a:p>
          <a:p>
            <a:endParaRPr lang="es-ES" dirty="0"/>
          </a:p>
          <a:p>
            <a:r>
              <a:rPr lang="es-ES" dirty="0"/>
              <a:t>Los parámetros se extraen en el orden en que aparecen en la ruta.</a:t>
            </a:r>
          </a:p>
          <a:p>
            <a:endParaRPr lang="es-ES" dirty="0"/>
          </a:p>
          <a:p>
            <a:r>
              <a:rPr lang="es-ES" dirty="0"/>
              <a:t>No se puede usar tipos complejos directamente (como </a:t>
            </a:r>
            <a:r>
              <a:rPr lang="es-ES" dirty="0" err="1"/>
              <a:t>std</a:t>
            </a:r>
            <a:r>
              <a:rPr lang="es-ES" dirty="0"/>
              <a:t>::vector, </a:t>
            </a:r>
            <a:r>
              <a:rPr lang="es-ES" dirty="0" err="1"/>
              <a:t>struct</a:t>
            </a:r>
            <a:r>
              <a:rPr lang="es-ES" dirty="0"/>
              <a:t>, etc.) en rutas, pero sí dentro del cuerpo JSON de la petición.</a:t>
            </a:r>
          </a:p>
          <a:p>
            <a:endParaRPr lang="es-ES" dirty="0"/>
          </a:p>
          <a:p>
            <a:r>
              <a:rPr lang="es-ES" dirty="0"/>
              <a:t>Los parámetros definidos, tendrán que ser luego parámetros en las funciones lambda.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12A00DB-B0B0-D60D-91F4-1F455DCD4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42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8982548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BCF486-5487-C4AF-035A-8B289E66F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4358"/>
            <a:ext cx="10515600" cy="901416"/>
          </a:xfrm>
        </p:spPr>
        <p:txBody>
          <a:bodyPr/>
          <a:lstStyle/>
          <a:p>
            <a:r>
              <a:rPr lang="es-ES" dirty="0"/>
              <a:t>Asociación rutas </a:t>
            </a:r>
            <a:r>
              <a:rPr lang="es-ES" dirty="0">
                <a:sym typeface="Wingdings" panose="05000000000000000000" pitchFamily="2" charset="2"/>
              </a:rPr>
              <a:t> lambdas</a:t>
            </a: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88C1A37-8D08-D75B-3E5B-81AEC468B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43</a:t>
            </a:fld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6EF58FFF-4CF8-0777-2685-DD2CAF6EA6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425" y="1187290"/>
            <a:ext cx="9423234" cy="4483420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A88DD946-30C4-B29C-EB3B-AA136EFBA86C}"/>
              </a:ext>
            </a:extLst>
          </p:cNvPr>
          <p:cNvSpPr txBox="1"/>
          <p:nvPr/>
        </p:nvSpPr>
        <p:spPr>
          <a:xfrm>
            <a:off x="2242686" y="6192403"/>
            <a:ext cx="7560083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s-ES" dirty="0"/>
              <a:t>Si la lambda tiene que recibir la </a:t>
            </a:r>
            <a:r>
              <a:rPr lang="es-ES" dirty="0" err="1"/>
              <a:t>request</a:t>
            </a:r>
            <a:r>
              <a:rPr lang="es-ES" dirty="0"/>
              <a:t> tiene que ser el primer parámetro</a:t>
            </a:r>
          </a:p>
        </p:txBody>
      </p:sp>
    </p:spTree>
    <p:extLst>
      <p:ext uri="{BB962C8B-B14F-4D97-AF65-F5344CB8AC3E}">
        <p14:creationId xmlns:p14="http://schemas.microsoft.com/office/powerpoint/2010/main" val="65915221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4BBE15-2DEE-14CF-6EF5-631B2CAD8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 JSON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2C8C01F-36AE-2595-F9F2-0CC2251210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ES" dirty="0"/>
              <a:t>CROW_ROUTE(app, "/</a:t>
            </a:r>
            <a:r>
              <a:rPr lang="es-ES" dirty="0" err="1"/>
              <a:t>json</a:t>
            </a:r>
            <a:r>
              <a:rPr lang="es-ES" dirty="0"/>
              <a:t>").</a:t>
            </a:r>
            <a:r>
              <a:rPr lang="es-ES" dirty="0" err="1"/>
              <a:t>methods</a:t>
            </a:r>
            <a:r>
              <a:rPr lang="es-ES" dirty="0"/>
              <a:t>("POST"_</a:t>
            </a:r>
            <a:r>
              <a:rPr lang="es-ES" dirty="0" err="1"/>
              <a:t>method</a:t>
            </a:r>
            <a:r>
              <a:rPr lang="es-ES" dirty="0"/>
              <a:t>)</a:t>
            </a:r>
          </a:p>
          <a:p>
            <a:pPr marL="0" indent="0">
              <a:buNone/>
            </a:pPr>
            <a:r>
              <a:rPr lang="es-ES" dirty="0"/>
              <a:t>([](</a:t>
            </a:r>
            <a:r>
              <a:rPr lang="es-ES" dirty="0" err="1"/>
              <a:t>const</a:t>
            </a:r>
            <a:r>
              <a:rPr lang="es-ES" dirty="0"/>
              <a:t> </a:t>
            </a:r>
            <a:r>
              <a:rPr lang="es-ES" dirty="0" err="1"/>
              <a:t>crow</a:t>
            </a:r>
            <a:r>
              <a:rPr lang="es-ES" dirty="0"/>
              <a:t>::</a:t>
            </a:r>
            <a:r>
              <a:rPr lang="es-ES" dirty="0" err="1"/>
              <a:t>request</a:t>
            </a:r>
            <a:r>
              <a:rPr lang="es-ES" dirty="0"/>
              <a:t>&amp; </a:t>
            </a:r>
            <a:r>
              <a:rPr lang="es-ES" dirty="0" err="1"/>
              <a:t>req</a:t>
            </a:r>
            <a:r>
              <a:rPr lang="es-ES" dirty="0"/>
              <a:t>){</a:t>
            </a:r>
          </a:p>
          <a:p>
            <a:pPr marL="0" indent="0">
              <a:buNone/>
            </a:pPr>
            <a:r>
              <a:rPr lang="es-ES" dirty="0"/>
              <a:t>    auto datos = </a:t>
            </a:r>
            <a:r>
              <a:rPr lang="es-ES" b="1" dirty="0" err="1"/>
              <a:t>crow</a:t>
            </a:r>
            <a:r>
              <a:rPr lang="es-ES" b="1" dirty="0"/>
              <a:t>::</a:t>
            </a:r>
            <a:r>
              <a:rPr lang="es-ES" b="1" dirty="0" err="1"/>
              <a:t>json</a:t>
            </a:r>
            <a:r>
              <a:rPr lang="es-ES" b="1" dirty="0"/>
              <a:t>::load</a:t>
            </a:r>
            <a:r>
              <a:rPr lang="es-ES" dirty="0"/>
              <a:t>(</a:t>
            </a:r>
            <a:r>
              <a:rPr lang="es-ES" dirty="0" err="1"/>
              <a:t>req.body</a:t>
            </a:r>
            <a:r>
              <a:rPr lang="es-ES" dirty="0"/>
              <a:t>);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if</a:t>
            </a:r>
            <a:r>
              <a:rPr lang="es-ES" dirty="0"/>
              <a:t> (!datos)</a:t>
            </a:r>
          </a:p>
          <a:p>
            <a:pPr marL="0" indent="0">
              <a:buNone/>
            </a:pPr>
            <a:r>
              <a:rPr lang="es-ES" dirty="0"/>
              <a:t>        </a:t>
            </a:r>
            <a:r>
              <a:rPr lang="es-ES" dirty="0" err="1"/>
              <a:t>return</a:t>
            </a:r>
            <a:r>
              <a:rPr lang="es-ES" dirty="0"/>
              <a:t> </a:t>
            </a:r>
            <a:r>
              <a:rPr lang="es-ES" dirty="0" err="1"/>
              <a:t>crow</a:t>
            </a:r>
            <a:r>
              <a:rPr lang="es-ES" dirty="0"/>
              <a:t>::response(400);</a:t>
            </a:r>
          </a:p>
          <a:p>
            <a:pPr marL="0" indent="0">
              <a:buNone/>
            </a:pPr>
            <a:r>
              <a:rPr lang="es-ES" dirty="0"/>
              <a:t>    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string</a:t>
            </a:r>
            <a:r>
              <a:rPr lang="es-ES" dirty="0"/>
              <a:t> nombre = datos["nombre"].</a:t>
            </a:r>
            <a:r>
              <a:rPr lang="es-ES" b="1" dirty="0"/>
              <a:t>s()</a:t>
            </a:r>
            <a:r>
              <a:rPr lang="es-ES" dirty="0"/>
              <a:t>; // A </a:t>
            </a:r>
            <a:r>
              <a:rPr lang="es-ES" dirty="0" err="1"/>
              <a:t>string</a:t>
            </a:r>
            <a:endParaRPr lang="es-ES" dirty="0"/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return</a:t>
            </a:r>
            <a:r>
              <a:rPr lang="es-ES" dirty="0"/>
              <a:t> </a:t>
            </a:r>
            <a:r>
              <a:rPr lang="es-ES" dirty="0" err="1"/>
              <a:t>crow</a:t>
            </a:r>
            <a:r>
              <a:rPr lang="es-ES" dirty="0"/>
              <a:t>::response("Hola " + nombre);</a:t>
            </a:r>
          </a:p>
          <a:p>
            <a:pPr marL="0" indent="0">
              <a:buNone/>
            </a:pPr>
            <a:r>
              <a:rPr lang="es-ES" dirty="0"/>
              <a:t>});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202BA57-1105-B148-372D-8E894CE91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44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1270235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1D9CBF-4F66-5E37-20CC-0ABFDA281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 JSON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C07B035-F5A2-7D4E-F13A-BC3EA7BD92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5249"/>
            <a:ext cx="10515600" cy="4729179"/>
          </a:xfrm>
        </p:spPr>
        <p:txBody>
          <a:bodyPr>
            <a:normAutofit fontScale="92500" lnSpcReduction="10000"/>
          </a:bodyPr>
          <a:lstStyle/>
          <a:p>
            <a:r>
              <a:rPr lang="es-ES" dirty="0"/>
              <a:t>Los datos que vienen por la </a:t>
            </a:r>
            <a:r>
              <a:rPr lang="es-ES" dirty="0" err="1"/>
              <a:t>request</a:t>
            </a:r>
            <a:r>
              <a:rPr lang="es-ES" dirty="0"/>
              <a:t> en </a:t>
            </a:r>
            <a:r>
              <a:rPr lang="es-ES" dirty="0" err="1"/>
              <a:t>json</a:t>
            </a:r>
            <a:r>
              <a:rPr lang="es-ES" dirty="0"/>
              <a:t> se cargan con:</a:t>
            </a:r>
          </a:p>
          <a:p>
            <a:pPr lvl="1"/>
            <a:r>
              <a:rPr lang="es-ES" dirty="0"/>
              <a:t>auto datos = </a:t>
            </a:r>
            <a:r>
              <a:rPr lang="es-ES" dirty="0" err="1"/>
              <a:t>crow</a:t>
            </a:r>
            <a:r>
              <a:rPr lang="es-ES" dirty="0"/>
              <a:t>::</a:t>
            </a:r>
            <a:r>
              <a:rPr lang="es-ES" dirty="0" err="1"/>
              <a:t>json</a:t>
            </a:r>
            <a:r>
              <a:rPr lang="es-ES" dirty="0"/>
              <a:t>::load(</a:t>
            </a:r>
            <a:r>
              <a:rPr lang="es-ES" dirty="0" err="1"/>
              <a:t>req.body</a:t>
            </a:r>
            <a:r>
              <a:rPr lang="es-ES" dirty="0"/>
              <a:t>);</a:t>
            </a:r>
          </a:p>
          <a:p>
            <a:pPr lvl="1"/>
            <a:r>
              <a:rPr lang="es-ES" dirty="0"/>
              <a:t>Devuelve un objeto de tipo: </a:t>
            </a:r>
            <a:r>
              <a:rPr lang="es-ES" b="1" dirty="0" err="1"/>
              <a:t>crow</a:t>
            </a:r>
            <a:r>
              <a:rPr lang="es-ES" b="1" dirty="0"/>
              <a:t>::</a:t>
            </a:r>
            <a:r>
              <a:rPr lang="es-ES" b="1" dirty="0" err="1"/>
              <a:t>json</a:t>
            </a:r>
            <a:r>
              <a:rPr lang="es-ES" b="1" dirty="0"/>
              <a:t>::</a:t>
            </a:r>
            <a:r>
              <a:rPr lang="es-ES" b="1" dirty="0" err="1"/>
              <a:t>rvalue</a:t>
            </a:r>
            <a:endParaRPr lang="es-ES" b="1" dirty="0"/>
          </a:p>
          <a:p>
            <a:pPr lvl="1"/>
            <a:endParaRPr lang="es-ES" dirty="0"/>
          </a:p>
          <a:p>
            <a:r>
              <a:rPr lang="es-ES" dirty="0"/>
              <a:t>Si los datos enviados son:</a:t>
            </a:r>
          </a:p>
          <a:p>
            <a:pPr marL="457200" lvl="1" indent="0">
              <a:buNone/>
            </a:pPr>
            <a:r>
              <a:rPr lang="es-ES" dirty="0"/>
              <a:t>{</a:t>
            </a:r>
          </a:p>
          <a:p>
            <a:pPr marL="457200" lvl="1" indent="0">
              <a:buNone/>
            </a:pPr>
            <a:r>
              <a:rPr lang="es-ES" dirty="0"/>
              <a:t>  "nombre": “Ana",</a:t>
            </a:r>
          </a:p>
          <a:p>
            <a:pPr marL="457200" lvl="1" indent="0">
              <a:buNone/>
            </a:pPr>
            <a:r>
              <a:rPr lang="es-ES" dirty="0"/>
              <a:t>  "edad": 42</a:t>
            </a:r>
          </a:p>
          <a:p>
            <a:pPr marL="457200" lvl="1" indent="0">
              <a:buNone/>
            </a:pPr>
            <a:r>
              <a:rPr lang="es-ES" dirty="0"/>
              <a:t>}</a:t>
            </a:r>
          </a:p>
          <a:p>
            <a:pPr lvl="1"/>
            <a:endParaRPr lang="es-ES" dirty="0"/>
          </a:p>
          <a:p>
            <a:r>
              <a:rPr lang="es-ES" dirty="0"/>
              <a:t>Para utilizarlos en C++:</a:t>
            </a:r>
          </a:p>
          <a:p>
            <a:pPr lvl="1"/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string</a:t>
            </a:r>
            <a:r>
              <a:rPr lang="es-ES" dirty="0"/>
              <a:t> nombre = datos["nombre"].s();  	// Extrae "Ana"</a:t>
            </a:r>
          </a:p>
          <a:p>
            <a:pPr lvl="1"/>
            <a:r>
              <a:rPr lang="es-ES" dirty="0" err="1"/>
              <a:t>int</a:t>
            </a:r>
            <a:r>
              <a:rPr lang="es-ES" dirty="0"/>
              <a:t> edad = datos["edad"].i();              		// Extrae 42 como entero</a:t>
            </a:r>
          </a:p>
          <a:p>
            <a:pPr lvl="1"/>
            <a:endParaRPr lang="es-ES" dirty="0"/>
          </a:p>
          <a:p>
            <a:endParaRPr lang="es-ES" dirty="0"/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D7C4FA6-D799-D1C5-4FA5-8533281B8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45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5883001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3FDAA1-E8C9-E99E-6645-ECC32D752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Otros métodos relacionados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5B8FA6A-78F2-AEA9-92F0-A489FAFE2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46</a:t>
            </a:fld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26D2AFA9-6A60-7B0D-27E8-C8B8148236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259" y="1820026"/>
            <a:ext cx="10339007" cy="3753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7118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3E698E-D488-7B29-2F09-B459FF8A2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Tipos relacionados con JSON en </a:t>
            </a:r>
            <a:r>
              <a:rPr lang="es-ES" dirty="0" err="1"/>
              <a:t>crow</a:t>
            </a: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1E80663-C612-1029-A506-00FC23B31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47</a:t>
            </a:fld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1725942-C97C-0F7C-9EE1-C6E6D7A405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84547"/>
            <a:ext cx="10033773" cy="4188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66644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70581B-58E4-C51A-CABA-68DA9AAB4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9A429DC-5DAF-D8E2-9107-808F5A3C8B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 err="1"/>
              <a:t>rvalue</a:t>
            </a:r>
            <a:r>
              <a:rPr lang="es-ES" dirty="0"/>
              <a:t>  para </a:t>
            </a:r>
            <a:r>
              <a:rPr lang="es-ES" b="1" dirty="0"/>
              <a:t>extraer</a:t>
            </a:r>
            <a:r>
              <a:rPr lang="es-ES" dirty="0"/>
              <a:t> datos del JSON</a:t>
            </a:r>
          </a:p>
          <a:p>
            <a:pPr lvl="1"/>
            <a:r>
              <a:rPr lang="es-ES" dirty="0"/>
              <a:t>auto datos = </a:t>
            </a:r>
            <a:r>
              <a:rPr lang="es-ES" dirty="0" err="1"/>
              <a:t>crow</a:t>
            </a:r>
            <a:r>
              <a:rPr lang="es-ES" dirty="0"/>
              <a:t>::</a:t>
            </a:r>
            <a:r>
              <a:rPr lang="es-ES" dirty="0" err="1"/>
              <a:t>json</a:t>
            </a:r>
            <a:r>
              <a:rPr lang="es-ES" dirty="0"/>
              <a:t>::load(</a:t>
            </a:r>
            <a:r>
              <a:rPr lang="es-ES" dirty="0" err="1"/>
              <a:t>req.body</a:t>
            </a:r>
            <a:r>
              <a:rPr lang="es-ES" dirty="0"/>
              <a:t>);</a:t>
            </a:r>
          </a:p>
          <a:p>
            <a:pPr lvl="1"/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string</a:t>
            </a:r>
            <a:r>
              <a:rPr lang="es-ES" dirty="0"/>
              <a:t> nombre = datos["nombre"].s();</a:t>
            </a:r>
          </a:p>
          <a:p>
            <a:pPr lvl="1"/>
            <a:endParaRPr lang="es-ES" dirty="0"/>
          </a:p>
          <a:p>
            <a:r>
              <a:rPr lang="es-ES" b="1" dirty="0" err="1"/>
              <a:t>wvalue</a:t>
            </a:r>
            <a:r>
              <a:rPr lang="es-ES" dirty="0"/>
              <a:t> para </a:t>
            </a:r>
            <a:r>
              <a:rPr lang="es-ES" b="1" dirty="0"/>
              <a:t>construir</a:t>
            </a:r>
            <a:r>
              <a:rPr lang="es-ES" dirty="0"/>
              <a:t> un JSON para devolverlo como respuesta</a:t>
            </a:r>
          </a:p>
          <a:p>
            <a:pPr lvl="1"/>
            <a:r>
              <a:rPr lang="es-ES" dirty="0" err="1"/>
              <a:t>crow</a:t>
            </a:r>
            <a:r>
              <a:rPr lang="es-ES" dirty="0"/>
              <a:t>::</a:t>
            </a:r>
            <a:r>
              <a:rPr lang="es-ES" dirty="0" err="1"/>
              <a:t>json</a:t>
            </a:r>
            <a:r>
              <a:rPr lang="es-ES" dirty="0"/>
              <a:t>::</a:t>
            </a:r>
            <a:r>
              <a:rPr lang="es-ES" dirty="0" err="1"/>
              <a:t>wvalue</a:t>
            </a:r>
            <a:r>
              <a:rPr lang="es-ES" dirty="0"/>
              <a:t> respuesta;</a:t>
            </a:r>
          </a:p>
          <a:p>
            <a:pPr lvl="1"/>
            <a:r>
              <a:rPr lang="es-ES" dirty="0"/>
              <a:t>respuesta["estado"] = "ok";</a:t>
            </a:r>
          </a:p>
          <a:p>
            <a:pPr lvl="1"/>
            <a:r>
              <a:rPr lang="es-ES" dirty="0"/>
              <a:t>respuesta["</a:t>
            </a:r>
            <a:r>
              <a:rPr lang="es-ES" dirty="0" err="1"/>
              <a:t>codigo</a:t>
            </a:r>
            <a:r>
              <a:rPr lang="es-ES" dirty="0"/>
              <a:t>"] = 200;</a:t>
            </a:r>
          </a:p>
          <a:p>
            <a:pPr lvl="1"/>
            <a:r>
              <a:rPr lang="es-ES" dirty="0" err="1"/>
              <a:t>return</a:t>
            </a:r>
            <a:r>
              <a:rPr lang="es-ES" dirty="0"/>
              <a:t> </a:t>
            </a:r>
            <a:r>
              <a:rPr lang="es-ES" dirty="0" err="1"/>
              <a:t>crow</a:t>
            </a:r>
            <a:r>
              <a:rPr lang="es-ES" dirty="0"/>
              <a:t>::response(respuesta);</a:t>
            </a:r>
          </a:p>
          <a:p>
            <a:pPr lvl="1"/>
            <a:endParaRPr lang="es-ES" dirty="0"/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3706827-9046-63AD-5002-E1B083F38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48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239856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6E6353-589F-1432-4EB2-15EC39341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Acceso a </a:t>
            </a:r>
            <a:r>
              <a:rPr lang="es-ES" dirty="0" err="1"/>
              <a:t>headers</a:t>
            </a:r>
            <a:r>
              <a:rPr lang="es-ES" dirty="0"/>
              <a:t>, </a:t>
            </a:r>
            <a:r>
              <a:rPr lang="es-ES" dirty="0" err="1"/>
              <a:t>query</a:t>
            </a:r>
            <a:r>
              <a:rPr lang="es-ES" dirty="0"/>
              <a:t> </a:t>
            </a:r>
            <a:r>
              <a:rPr lang="es-ES" dirty="0" err="1"/>
              <a:t>params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AACCFE2-AF59-2DD7-1097-D2BEC31491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CROW_ROUTE(app, "/</a:t>
            </a:r>
            <a:r>
              <a:rPr lang="es-ES" dirty="0" err="1"/>
              <a:t>info</a:t>
            </a:r>
            <a:r>
              <a:rPr lang="es-ES" dirty="0"/>
              <a:t>")</a:t>
            </a:r>
          </a:p>
          <a:p>
            <a:pPr marL="0" indent="0">
              <a:buNone/>
            </a:pPr>
            <a:r>
              <a:rPr lang="es-ES" dirty="0"/>
              <a:t>([](</a:t>
            </a:r>
            <a:r>
              <a:rPr lang="es-ES" dirty="0" err="1"/>
              <a:t>const</a:t>
            </a:r>
            <a:r>
              <a:rPr lang="es-ES" dirty="0"/>
              <a:t> </a:t>
            </a:r>
            <a:r>
              <a:rPr lang="es-ES" dirty="0" err="1"/>
              <a:t>crow</a:t>
            </a:r>
            <a:r>
              <a:rPr lang="es-ES" dirty="0"/>
              <a:t>::</a:t>
            </a:r>
            <a:r>
              <a:rPr lang="es-ES" dirty="0" err="1"/>
              <a:t>request</a:t>
            </a:r>
            <a:r>
              <a:rPr lang="es-ES" dirty="0"/>
              <a:t>&amp; </a:t>
            </a:r>
            <a:r>
              <a:rPr lang="es-ES" dirty="0" err="1"/>
              <a:t>req</a:t>
            </a:r>
            <a:r>
              <a:rPr lang="es-ES" dirty="0"/>
              <a:t>){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string</a:t>
            </a:r>
            <a:r>
              <a:rPr lang="es-ES" dirty="0"/>
              <a:t> agente = </a:t>
            </a:r>
            <a:r>
              <a:rPr lang="es-ES" b="1" dirty="0" err="1"/>
              <a:t>req.get_header_value</a:t>
            </a:r>
            <a:r>
              <a:rPr lang="es-ES" dirty="0"/>
              <a:t>("</a:t>
            </a:r>
            <a:r>
              <a:rPr lang="es-ES" dirty="0" err="1"/>
              <a:t>User-Agent</a:t>
            </a:r>
            <a:r>
              <a:rPr lang="es-ES" dirty="0"/>
              <a:t>");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string</a:t>
            </a:r>
            <a:r>
              <a:rPr lang="es-ES" dirty="0"/>
              <a:t> </a:t>
            </a:r>
            <a:r>
              <a:rPr lang="es-ES" dirty="0" err="1"/>
              <a:t>param</a:t>
            </a:r>
            <a:r>
              <a:rPr lang="es-ES" dirty="0"/>
              <a:t> = </a:t>
            </a:r>
            <a:r>
              <a:rPr lang="es-ES" b="1" dirty="0" err="1"/>
              <a:t>req.url_params.get</a:t>
            </a:r>
            <a:r>
              <a:rPr lang="es-ES" dirty="0"/>
              <a:t>("</a:t>
            </a:r>
            <a:r>
              <a:rPr lang="es-ES" b="1" dirty="0">
                <a:solidFill>
                  <a:srgbClr val="FF0000"/>
                </a:solidFill>
              </a:rPr>
              <a:t>id</a:t>
            </a:r>
            <a:r>
              <a:rPr lang="es-ES" dirty="0"/>
              <a:t>");  // /</a:t>
            </a:r>
            <a:r>
              <a:rPr lang="es-ES" dirty="0" err="1"/>
              <a:t>info?</a:t>
            </a:r>
            <a:r>
              <a:rPr lang="es-ES" b="1" dirty="0" err="1">
                <a:solidFill>
                  <a:srgbClr val="FF0000"/>
                </a:solidFill>
              </a:rPr>
              <a:t>id</a:t>
            </a:r>
            <a:r>
              <a:rPr lang="es-ES" dirty="0"/>
              <a:t>=123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return</a:t>
            </a:r>
            <a:r>
              <a:rPr lang="es-ES" dirty="0"/>
              <a:t> </a:t>
            </a:r>
            <a:r>
              <a:rPr lang="es-ES" dirty="0" err="1"/>
              <a:t>crow</a:t>
            </a:r>
            <a:r>
              <a:rPr lang="es-ES" dirty="0"/>
              <a:t>::response("Agente: " + agente + ", ID: " + </a:t>
            </a:r>
            <a:r>
              <a:rPr lang="es-ES" dirty="0" err="1"/>
              <a:t>param</a:t>
            </a:r>
            <a:r>
              <a:rPr lang="es-ES" dirty="0"/>
              <a:t>);</a:t>
            </a:r>
          </a:p>
          <a:p>
            <a:pPr marL="0" indent="0">
              <a:buNone/>
            </a:pPr>
            <a:r>
              <a:rPr lang="es-ES" dirty="0"/>
              <a:t>});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451E6A1-A556-E646-2503-D5A434348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49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22468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701376-8342-4B48-B12F-FD13990FD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Características de la librería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231B51C-0D87-EC2A-3EC4-0DC40C523E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Boost.Beast</a:t>
            </a:r>
            <a:r>
              <a:rPr lang="es-ES" dirty="0"/>
              <a:t> es una biblioteca </a:t>
            </a:r>
            <a:r>
              <a:rPr lang="es-ES" b="1" dirty="0" err="1"/>
              <a:t>header-only</a:t>
            </a:r>
            <a:r>
              <a:rPr lang="es-ES" dirty="0"/>
              <a:t> (solo incluye cabeceras, no requiere compilación previa) que proporciona componentes de bajo nivel para manejar protocolos de red como </a:t>
            </a:r>
            <a:r>
              <a:rPr lang="es-ES" b="1" dirty="0"/>
              <a:t>HTTP/1</a:t>
            </a:r>
            <a:r>
              <a:rPr lang="es-ES" dirty="0"/>
              <a:t> y </a:t>
            </a:r>
            <a:r>
              <a:rPr lang="es-ES" b="1" dirty="0" err="1"/>
              <a:t>WebSocket</a:t>
            </a:r>
            <a:r>
              <a:rPr lang="es-ES" dirty="0"/>
              <a:t>, </a:t>
            </a:r>
          </a:p>
          <a:p>
            <a:endParaRPr lang="es-ES" dirty="0"/>
          </a:p>
          <a:p>
            <a:r>
              <a:rPr lang="es-ES" dirty="0"/>
              <a:t>Con soporte para operaciones </a:t>
            </a:r>
            <a:r>
              <a:rPr lang="es-ES" b="1" dirty="0"/>
              <a:t>síncronas</a:t>
            </a:r>
            <a:r>
              <a:rPr lang="es-ES" dirty="0"/>
              <a:t> y </a:t>
            </a:r>
            <a:r>
              <a:rPr lang="es-ES" b="1" dirty="0"/>
              <a:t>asíncronas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9E9BCCB-0FE7-90D1-92A5-5D2B007F2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8017820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BCC6A3-5897-12F6-5D97-E44E854BD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729749"/>
          </a:xfrm>
        </p:spPr>
        <p:txBody>
          <a:bodyPr/>
          <a:lstStyle/>
          <a:p>
            <a:r>
              <a:rPr lang="es-ES" dirty="0"/>
              <a:t>Puesta en marcha del Servidor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1FAA9C2-3210-B9C5-62B4-9297E33109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143" y="1203158"/>
            <a:ext cx="10689657" cy="4973805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s-ES" dirty="0"/>
              <a:t>#include &lt;</a:t>
            </a:r>
            <a:r>
              <a:rPr lang="es-ES" dirty="0" err="1"/>
              <a:t>crow.h</a:t>
            </a:r>
            <a:r>
              <a:rPr lang="es-ES" dirty="0"/>
              <a:t>&gt;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 err="1"/>
              <a:t>int</a:t>
            </a:r>
            <a:r>
              <a:rPr lang="es-ES" dirty="0"/>
              <a:t> </a:t>
            </a:r>
            <a:r>
              <a:rPr lang="es-ES" dirty="0" err="1"/>
              <a:t>main</a:t>
            </a:r>
            <a:r>
              <a:rPr lang="es-ES" dirty="0"/>
              <a:t>() {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crow</a:t>
            </a:r>
            <a:r>
              <a:rPr lang="es-ES" dirty="0"/>
              <a:t>::</a:t>
            </a:r>
            <a:r>
              <a:rPr lang="es-ES" dirty="0" err="1"/>
              <a:t>SimpleApp</a:t>
            </a:r>
            <a:r>
              <a:rPr lang="es-ES" dirty="0"/>
              <a:t> app;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    CROW_ROUTE(app, "/")</a:t>
            </a:r>
          </a:p>
          <a:p>
            <a:pPr marL="0" indent="0">
              <a:buNone/>
            </a:pPr>
            <a:r>
              <a:rPr lang="es-ES" dirty="0"/>
              <a:t>    ([](){</a:t>
            </a:r>
          </a:p>
          <a:p>
            <a:pPr marL="0" indent="0">
              <a:buNone/>
            </a:pPr>
            <a:r>
              <a:rPr lang="es-ES" dirty="0"/>
              <a:t>        </a:t>
            </a:r>
            <a:r>
              <a:rPr lang="es-ES" dirty="0" err="1"/>
              <a:t>return</a:t>
            </a:r>
            <a:r>
              <a:rPr lang="es-ES" dirty="0"/>
              <a:t> "¡Servidor </a:t>
            </a:r>
            <a:r>
              <a:rPr lang="es-ES" dirty="0" err="1"/>
              <a:t>Crow</a:t>
            </a:r>
            <a:r>
              <a:rPr lang="es-ES" dirty="0"/>
              <a:t> en marcha!";</a:t>
            </a:r>
          </a:p>
          <a:p>
            <a:pPr marL="0" indent="0">
              <a:buNone/>
            </a:pPr>
            <a:r>
              <a:rPr lang="es-ES" dirty="0"/>
              <a:t>    });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b="1" dirty="0"/>
              <a:t>    </a:t>
            </a:r>
            <a:r>
              <a:rPr lang="es-ES" b="1" dirty="0" err="1"/>
              <a:t>app.port</a:t>
            </a:r>
            <a:r>
              <a:rPr lang="es-ES" b="1" dirty="0"/>
              <a:t>(18080)          	// Puerto donde escucha el servidor</a:t>
            </a:r>
          </a:p>
          <a:p>
            <a:pPr marL="0" indent="0">
              <a:buNone/>
            </a:pPr>
            <a:r>
              <a:rPr lang="es-ES" b="1" dirty="0"/>
              <a:t>       .</a:t>
            </a:r>
            <a:r>
              <a:rPr lang="es-ES" b="1" dirty="0" err="1"/>
              <a:t>concurrency</a:t>
            </a:r>
            <a:r>
              <a:rPr lang="es-ES" b="1" dirty="0"/>
              <a:t>(4)       	// Número de hilos (</a:t>
            </a:r>
            <a:r>
              <a:rPr lang="es-ES" b="1" dirty="0" err="1"/>
              <a:t>multithreading</a:t>
            </a:r>
            <a:r>
              <a:rPr lang="es-ES" b="1" dirty="0"/>
              <a:t>)</a:t>
            </a:r>
          </a:p>
          <a:p>
            <a:pPr marL="0" indent="0">
              <a:buNone/>
            </a:pPr>
            <a:r>
              <a:rPr lang="es-ES" b="1" dirty="0"/>
              <a:t>       .</a:t>
            </a:r>
            <a:r>
              <a:rPr lang="es-ES" b="1" dirty="0" err="1"/>
              <a:t>multithreaded</a:t>
            </a:r>
            <a:r>
              <a:rPr lang="es-ES" b="1" dirty="0"/>
              <a:t>()      	// Activa el modo multihilo</a:t>
            </a:r>
          </a:p>
          <a:p>
            <a:pPr marL="0" indent="0">
              <a:buNone/>
            </a:pPr>
            <a:r>
              <a:rPr lang="es-ES" b="1" dirty="0"/>
              <a:t>       .run();               		// Arranca el servidor</a:t>
            </a:r>
          </a:p>
          <a:p>
            <a:pPr marL="0" indent="0">
              <a:buNone/>
            </a:pPr>
            <a:r>
              <a:rPr lang="es-ES" dirty="0"/>
              <a:t>}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965ECCE-22DD-4FBC-9946-4744397A9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50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6747906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29672A-0245-406A-C927-9370E7DCF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934286"/>
          </a:xfrm>
        </p:spPr>
        <p:txBody>
          <a:bodyPr/>
          <a:lstStyle/>
          <a:p>
            <a:r>
              <a:rPr lang="es-ES" dirty="0"/>
              <a:t>Puesta en marcha Servidor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2B66F58-6E7E-4519-F136-C264C12673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766" y="1309036"/>
            <a:ext cx="10757034" cy="5284269"/>
          </a:xfrm>
        </p:spPr>
        <p:txBody>
          <a:bodyPr>
            <a:normAutofit fontScale="85000" lnSpcReduction="20000"/>
          </a:bodyPr>
          <a:lstStyle/>
          <a:p>
            <a:r>
              <a:rPr lang="es-ES" b="1" dirty="0" err="1"/>
              <a:t>app.port</a:t>
            </a:r>
            <a:r>
              <a:rPr lang="es-ES" b="1" dirty="0"/>
              <a:t>(&lt;número&gt;)</a:t>
            </a:r>
          </a:p>
          <a:p>
            <a:pPr lvl="1"/>
            <a:r>
              <a:rPr lang="es-ES" dirty="0"/>
              <a:t>Define el </a:t>
            </a:r>
            <a:r>
              <a:rPr lang="es-ES" b="1" dirty="0"/>
              <a:t>puerto TCP</a:t>
            </a:r>
            <a:r>
              <a:rPr lang="es-ES" dirty="0"/>
              <a:t> donde el servidor escucha.</a:t>
            </a:r>
          </a:p>
          <a:p>
            <a:pPr lvl="1"/>
            <a:r>
              <a:rPr lang="es-ES" dirty="0"/>
              <a:t>Ejemplo: </a:t>
            </a:r>
            <a:r>
              <a:rPr lang="es-ES" dirty="0" err="1"/>
              <a:t>app.port</a:t>
            </a:r>
            <a:r>
              <a:rPr lang="es-ES" dirty="0"/>
              <a:t>(8080) → accesible en </a:t>
            </a:r>
            <a:r>
              <a:rPr lang="es-ES" dirty="0">
                <a:hlinkClick r:id="rId2"/>
              </a:rPr>
              <a:t>http://localhost:8080</a:t>
            </a:r>
            <a:endParaRPr lang="es-ES" dirty="0"/>
          </a:p>
          <a:p>
            <a:endParaRPr lang="es-ES" dirty="0"/>
          </a:p>
          <a:p>
            <a:r>
              <a:rPr lang="es-ES" b="1" dirty="0" err="1"/>
              <a:t>app.concurrency</a:t>
            </a:r>
            <a:r>
              <a:rPr lang="es-ES" b="1" dirty="0"/>
              <a:t>(&lt;número&gt;)</a:t>
            </a:r>
          </a:p>
          <a:p>
            <a:pPr lvl="1"/>
            <a:r>
              <a:rPr lang="es-ES" dirty="0"/>
              <a:t>Número de </a:t>
            </a:r>
            <a:r>
              <a:rPr lang="es-ES" b="1" dirty="0"/>
              <a:t>hilos de ejecución</a:t>
            </a:r>
            <a:r>
              <a:rPr lang="es-ES" dirty="0"/>
              <a:t> que </a:t>
            </a:r>
            <a:r>
              <a:rPr lang="es-ES" dirty="0" err="1"/>
              <a:t>Crow</a:t>
            </a:r>
            <a:r>
              <a:rPr lang="es-ES" dirty="0"/>
              <a:t> usará para manejar peticiones simultáneas.</a:t>
            </a:r>
          </a:p>
          <a:p>
            <a:pPr lvl="1"/>
            <a:r>
              <a:rPr lang="es-ES" b="1" i="1" dirty="0"/>
              <a:t>Valor recomendado: igual al número de núcleos del procesador.</a:t>
            </a:r>
          </a:p>
          <a:p>
            <a:pPr lvl="1"/>
            <a:r>
              <a:rPr lang="es-ES" dirty="0"/>
              <a:t>Ejemplo: </a:t>
            </a:r>
            <a:r>
              <a:rPr lang="es-ES" dirty="0" err="1"/>
              <a:t>app.concurrency</a:t>
            </a:r>
            <a:r>
              <a:rPr lang="es-ES" dirty="0"/>
              <a:t>(4) en una Raspberry Pi de 4 núcleos.</a:t>
            </a:r>
          </a:p>
          <a:p>
            <a:endParaRPr lang="es-ES" dirty="0"/>
          </a:p>
          <a:p>
            <a:r>
              <a:rPr lang="es-ES" b="1" dirty="0" err="1"/>
              <a:t>app.multithreaded</a:t>
            </a:r>
            <a:r>
              <a:rPr lang="es-ES" b="1" dirty="0"/>
              <a:t>()</a:t>
            </a:r>
          </a:p>
          <a:p>
            <a:pPr lvl="1"/>
            <a:r>
              <a:rPr lang="es-ES" dirty="0"/>
              <a:t>Activa el </a:t>
            </a:r>
            <a:r>
              <a:rPr lang="es-ES" b="1" dirty="0"/>
              <a:t>modo multihilo</a:t>
            </a:r>
            <a:r>
              <a:rPr lang="es-ES" dirty="0"/>
              <a:t>.</a:t>
            </a:r>
          </a:p>
          <a:p>
            <a:pPr lvl="1"/>
            <a:r>
              <a:rPr lang="es-ES" dirty="0"/>
              <a:t>Si no lo usas, </a:t>
            </a:r>
            <a:r>
              <a:rPr lang="es-ES" dirty="0" err="1"/>
              <a:t>Crow</a:t>
            </a:r>
            <a:r>
              <a:rPr lang="es-ES" dirty="0"/>
              <a:t> funcionará en modo </a:t>
            </a:r>
            <a:r>
              <a:rPr lang="es-ES" dirty="0" err="1"/>
              <a:t>monohilo</a:t>
            </a:r>
            <a:r>
              <a:rPr lang="es-ES" dirty="0"/>
              <a:t> (una petición a la vez).</a:t>
            </a:r>
          </a:p>
          <a:p>
            <a:endParaRPr lang="es-ES" dirty="0"/>
          </a:p>
          <a:p>
            <a:r>
              <a:rPr lang="es-ES" b="1" dirty="0" err="1"/>
              <a:t>app.run</a:t>
            </a:r>
            <a:r>
              <a:rPr lang="es-ES" b="1" dirty="0"/>
              <a:t>()</a:t>
            </a:r>
          </a:p>
          <a:p>
            <a:pPr lvl="1"/>
            <a:r>
              <a:rPr lang="es-ES" dirty="0"/>
              <a:t>Lanza el servidor y lo deja escuchando indefinidamente.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4B7E94E-0B6B-8718-17E3-F3C135C8A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51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2508214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8C9549-1B77-F55C-A77F-78ABA5636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Consideraciones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C1A5728-AFEE-B6D1-F960-1816530DC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Si no usamos </a:t>
            </a:r>
            <a:r>
              <a:rPr lang="es-ES" b="1" dirty="0" err="1"/>
              <a:t>multithreaded</a:t>
            </a:r>
            <a:r>
              <a:rPr lang="es-ES" b="1" dirty="0"/>
              <a:t>()</a:t>
            </a:r>
          </a:p>
          <a:p>
            <a:pPr lvl="1"/>
            <a:r>
              <a:rPr lang="es-ES" b="1" dirty="0" err="1"/>
              <a:t>crow</a:t>
            </a:r>
            <a:r>
              <a:rPr lang="es-ES" dirty="0"/>
              <a:t> seguirá funcionando, pero solo podrá atender </a:t>
            </a:r>
            <a:r>
              <a:rPr lang="es-ES" b="1" dirty="0"/>
              <a:t>una petición a la vez</a:t>
            </a:r>
            <a:r>
              <a:rPr lang="es-ES" dirty="0"/>
              <a:t>, lo cual no es ideal si esperas concurrencia o múltiples clientes.</a:t>
            </a:r>
          </a:p>
          <a:p>
            <a:pPr lvl="1"/>
            <a:endParaRPr lang="es-ES" dirty="0"/>
          </a:p>
          <a:p>
            <a:pPr marL="457200" lvl="1" indent="0">
              <a:buNone/>
            </a:pPr>
            <a:r>
              <a:rPr lang="en-US" dirty="0" err="1"/>
              <a:t>app.port</a:t>
            </a:r>
            <a:r>
              <a:rPr lang="en-US" dirty="0"/>
              <a:t>(8080)</a:t>
            </a:r>
          </a:p>
          <a:p>
            <a:pPr marL="457200" lvl="1" indent="0">
              <a:buNone/>
            </a:pPr>
            <a:r>
              <a:rPr lang="en-US" dirty="0"/>
              <a:t>   .concurrency(</a:t>
            </a:r>
            <a:r>
              <a:rPr lang="en-US" b="1" dirty="0"/>
              <a:t>std::thread::</a:t>
            </a:r>
            <a:r>
              <a:rPr lang="en-US" b="1" dirty="0" err="1"/>
              <a:t>hardware_concurrency</a:t>
            </a:r>
            <a:r>
              <a:rPr lang="en-US" dirty="0"/>
              <a:t>())</a:t>
            </a:r>
          </a:p>
          <a:p>
            <a:pPr marL="457200" lvl="1" indent="0">
              <a:buNone/>
            </a:pPr>
            <a:r>
              <a:rPr lang="en-US" dirty="0"/>
              <a:t>   .multithreaded()</a:t>
            </a:r>
          </a:p>
          <a:p>
            <a:pPr marL="457200" lvl="1" indent="0">
              <a:buNone/>
            </a:pPr>
            <a:r>
              <a:rPr lang="en-US" dirty="0"/>
              <a:t>   .</a:t>
            </a:r>
            <a:r>
              <a:rPr lang="en-US" b="1" dirty="0" err="1"/>
              <a:t>loglevel</a:t>
            </a:r>
            <a:r>
              <a:rPr lang="en-US" b="1" dirty="0"/>
              <a:t>(crow::</a:t>
            </a:r>
            <a:r>
              <a:rPr lang="en-US" b="1" dirty="0" err="1"/>
              <a:t>LogLevel</a:t>
            </a:r>
            <a:r>
              <a:rPr lang="en-US" b="1" dirty="0"/>
              <a:t>::Debug)</a:t>
            </a:r>
          </a:p>
          <a:p>
            <a:pPr marL="457200" lvl="1" indent="0">
              <a:buNone/>
            </a:pPr>
            <a:r>
              <a:rPr lang="en-US" dirty="0"/>
              <a:t>   .run();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Se </a:t>
            </a:r>
            <a:r>
              <a:rPr lang="en-US" dirty="0" err="1"/>
              <a:t>puede</a:t>
            </a:r>
            <a:r>
              <a:rPr lang="en-US" dirty="0"/>
              <a:t> </a:t>
            </a:r>
            <a:r>
              <a:rPr lang="en-US" dirty="0" err="1"/>
              <a:t>activar</a:t>
            </a:r>
            <a:r>
              <a:rPr lang="en-US" dirty="0"/>
              <a:t> los logs con un </a:t>
            </a:r>
            <a:r>
              <a:rPr lang="en-US" dirty="0" err="1"/>
              <a:t>nivel</a:t>
            </a:r>
            <a:r>
              <a:rPr lang="en-US" dirty="0"/>
              <a:t> de log, </a:t>
            </a:r>
            <a:r>
              <a:rPr lang="en-US" dirty="0" err="1"/>
              <a:t>pero</a:t>
            </a:r>
            <a:r>
              <a:rPr lang="en-US" dirty="0"/>
              <a:t> son </a:t>
            </a:r>
            <a:r>
              <a:rPr lang="en-US" dirty="0" err="1"/>
              <a:t>automáticos</a:t>
            </a:r>
            <a:r>
              <a:rPr lang="en-US" dirty="0"/>
              <a:t>.</a:t>
            </a:r>
          </a:p>
          <a:p>
            <a:pPr lvl="1"/>
            <a:endParaRPr lang="es-ES" dirty="0"/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2B9D11D-1919-7001-A220-806D0936B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52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3815114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C50FF7-3408-1E21-1CB0-0DE66D238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Niveles de log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AEDC7B1-770F-C713-87C0-9FFA00A29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53</a:t>
            </a:fld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5BF86B5-161A-4A73-463C-27572EE4F6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366" y="1690688"/>
            <a:ext cx="11261268" cy="4228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23485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37A851-215C-2FC4-39C9-ACA335AA9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Mensajes de log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BF14FC6-5760-B080-D331-B32827E678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 err="1"/>
              <a:t>crow</a:t>
            </a:r>
            <a:r>
              <a:rPr lang="es-ES" dirty="0"/>
              <a:t> usa </a:t>
            </a:r>
            <a:r>
              <a:rPr lang="es-ES" b="1" dirty="0"/>
              <a:t>macros</a:t>
            </a:r>
            <a:r>
              <a:rPr lang="es-ES" dirty="0"/>
              <a:t> para emitir logs personalizados:</a:t>
            </a:r>
          </a:p>
          <a:p>
            <a:pPr lvl="1"/>
            <a:r>
              <a:rPr lang="es-ES" dirty="0"/>
              <a:t>CROW_LOG_DEBUG &lt;&lt; "Mensaje de depuración";</a:t>
            </a:r>
          </a:p>
          <a:p>
            <a:pPr lvl="1"/>
            <a:r>
              <a:rPr lang="es-ES" dirty="0"/>
              <a:t>CROW_LOG_INFO &lt;&lt; "Servidor iniciado correctamente";</a:t>
            </a:r>
          </a:p>
          <a:p>
            <a:pPr lvl="1"/>
            <a:r>
              <a:rPr lang="es-ES" dirty="0"/>
              <a:t>CROW_LOG_WARNING &lt;&lt; "Parámetro inesperado recibido";</a:t>
            </a:r>
          </a:p>
          <a:p>
            <a:pPr lvl="1"/>
            <a:r>
              <a:rPr lang="es-ES" dirty="0"/>
              <a:t>CROW_LOG_ERROR &lt;&lt; "Error al procesar la petición";</a:t>
            </a:r>
          </a:p>
          <a:p>
            <a:pPr lvl="1"/>
            <a:r>
              <a:rPr lang="es-ES" dirty="0"/>
              <a:t>CROW_LOG_CRITICAL &lt;&lt; "Fallo grave en el sistema";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38F8D68-966D-D4FF-5AEE-AC7279BCF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54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404776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ECC6999A-7A1C-8CC7-7D39-52F9148A60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18268" y="1970775"/>
            <a:ext cx="9144000" cy="2387600"/>
          </a:xfrm>
        </p:spPr>
        <p:txBody>
          <a:bodyPr/>
          <a:lstStyle/>
          <a:p>
            <a:r>
              <a:rPr lang="es-ES" b="1" dirty="0"/>
              <a:t>Protocolos HTTP, </a:t>
            </a:r>
            <a:r>
              <a:rPr lang="es-ES" b="1" dirty="0" err="1"/>
              <a:t>HTTPs</a:t>
            </a:r>
            <a:r>
              <a:rPr lang="es-ES" b="1" dirty="0"/>
              <a:t> y </a:t>
            </a:r>
            <a:r>
              <a:rPr lang="es-ES" b="1" dirty="0" err="1"/>
              <a:t>WebSockets</a:t>
            </a:r>
            <a:endParaRPr lang="es-ES" b="1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2D54114-6E34-AFCD-E17D-AB247128E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ACEE4-8B3E-4875-98A0-9A2521022ECF}" type="slidenum">
              <a:rPr lang="es-ES" smtClean="0"/>
              <a:t>55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7676930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EFA297-DCE7-38AF-9582-22669B227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HTTP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64D52EE-11BA-B1CF-F3DB-58C2196448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ES" dirty="0"/>
              <a:t>Es el protocolo base de la web. Permite la comunicación entre clientes (como navegadores) y servidores mediante un modelo solicitud-respuesta.</a:t>
            </a:r>
          </a:p>
          <a:p>
            <a:endParaRPr lang="es-ES" dirty="0"/>
          </a:p>
          <a:p>
            <a:r>
              <a:rPr lang="es-ES" dirty="0"/>
              <a:t>Características:</a:t>
            </a:r>
          </a:p>
          <a:p>
            <a:r>
              <a:rPr lang="es-ES" dirty="0"/>
              <a:t>Unidireccional: El cliente envía una solicitud, el servidor responde.</a:t>
            </a:r>
          </a:p>
          <a:p>
            <a:endParaRPr lang="es-ES" dirty="0"/>
          </a:p>
          <a:p>
            <a:r>
              <a:rPr lang="es-ES" dirty="0"/>
              <a:t>Sin estado: No guarda información entre solicitudes (aunque puede usarse con cookies o sesiones).</a:t>
            </a:r>
          </a:p>
          <a:p>
            <a:endParaRPr lang="es-ES" dirty="0"/>
          </a:p>
          <a:p>
            <a:r>
              <a:rPr lang="es-ES" dirty="0"/>
              <a:t>Usa el puerto 80 por defecto.</a:t>
            </a:r>
          </a:p>
          <a:p>
            <a:endParaRPr lang="es-ES" dirty="0"/>
          </a:p>
          <a:p>
            <a:r>
              <a:rPr lang="es-ES" dirty="0"/>
              <a:t>Formato textual: Las solicitudes y respuestas son legibles y estructuradas.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B238E83-12A7-17A3-07C7-538C87A7A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ACEE4-8B3E-4875-98A0-9A2521022ECF}" type="slidenum">
              <a:rPr lang="es-ES" smtClean="0"/>
              <a:t>56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189310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B99181-EC00-A77B-2E00-656CF1396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HTTPs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EEEAAB4-1181-622E-EFB4-47981DE06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/>
              <a:t>Http </a:t>
            </a:r>
            <a:r>
              <a:rPr lang="es-ES" dirty="0" err="1"/>
              <a:t>secure</a:t>
            </a:r>
            <a:endParaRPr lang="es-ES" dirty="0"/>
          </a:p>
          <a:p>
            <a:pPr lvl="1"/>
            <a:r>
              <a:rPr lang="es-ES" dirty="0"/>
              <a:t>Es la versión segura de HTTP. Utiliza TLS/SSL para cifrar la comunicación entre cliente y servidor.</a:t>
            </a:r>
          </a:p>
          <a:p>
            <a:endParaRPr lang="es-ES" dirty="0"/>
          </a:p>
          <a:p>
            <a:r>
              <a:rPr lang="es-ES" dirty="0"/>
              <a:t>Características:</a:t>
            </a:r>
          </a:p>
          <a:p>
            <a:pPr lvl="1"/>
            <a:r>
              <a:rPr lang="es-ES" dirty="0"/>
              <a:t>Cifrado de extremo a extremo: Protege datos sensibles como contraseñas o tarjetas.</a:t>
            </a:r>
          </a:p>
          <a:p>
            <a:pPr lvl="1"/>
            <a:endParaRPr lang="es-ES" dirty="0"/>
          </a:p>
          <a:p>
            <a:pPr lvl="1"/>
            <a:r>
              <a:rPr lang="es-ES" dirty="0"/>
              <a:t>Autenticación: Verifica que estás hablando con el servidor correcto mediante certificados digitales.</a:t>
            </a:r>
          </a:p>
          <a:p>
            <a:pPr lvl="1"/>
            <a:endParaRPr lang="es-ES" dirty="0"/>
          </a:p>
          <a:p>
            <a:pPr lvl="1"/>
            <a:r>
              <a:rPr lang="es-ES" dirty="0"/>
              <a:t>Integridad: Evita que los datos sean modificados durante la transmisión.</a:t>
            </a:r>
          </a:p>
          <a:p>
            <a:pPr lvl="1"/>
            <a:endParaRPr lang="es-ES" dirty="0"/>
          </a:p>
          <a:p>
            <a:pPr lvl="1"/>
            <a:r>
              <a:rPr lang="es-ES" dirty="0"/>
              <a:t>Usa el puerto 443 por defecto.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2B7950A-5D59-B96A-3145-E3EC0B834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ACEE4-8B3E-4875-98A0-9A2521022ECF}" type="slidenum">
              <a:rPr lang="es-ES" smtClean="0"/>
              <a:t>57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8151364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EA9DEF-D7E9-A444-2E53-68AF21CC6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WebSockets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574953E-8FAB-CE3E-5A83-D995F16E7F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Es un protocolo de comunicación </a:t>
            </a:r>
            <a:r>
              <a:rPr lang="es-ES" b="1" dirty="0"/>
              <a:t>bidireccional y persistente</a:t>
            </a:r>
            <a:r>
              <a:rPr lang="es-ES" dirty="0"/>
              <a:t> que permite que cliente y servidor intercambien datos en tiempo real sin necesidad de múltiples solicitudes HTTP</a:t>
            </a:r>
          </a:p>
          <a:p>
            <a:endParaRPr lang="es-ES" dirty="0"/>
          </a:p>
          <a:p>
            <a:r>
              <a:rPr lang="es-ES" dirty="0"/>
              <a:t>Características:</a:t>
            </a:r>
          </a:p>
          <a:p>
            <a:pPr lvl="1"/>
            <a:r>
              <a:rPr lang="es-ES" dirty="0"/>
              <a:t>Full-</a:t>
            </a:r>
            <a:r>
              <a:rPr lang="es-ES" dirty="0" err="1"/>
              <a:t>duplex</a:t>
            </a:r>
            <a:r>
              <a:rPr lang="es-ES" dirty="0"/>
              <a:t>: Ambos lados pueden enviar y recibir datos simultáneamente.</a:t>
            </a:r>
          </a:p>
          <a:p>
            <a:pPr lvl="1"/>
            <a:endParaRPr lang="es-ES" dirty="0"/>
          </a:p>
          <a:p>
            <a:pPr lvl="1"/>
            <a:r>
              <a:rPr lang="es-ES" dirty="0"/>
              <a:t>Conexión persistente: Se mantiene abierta, ideal para apps en tiempo real.</a:t>
            </a:r>
          </a:p>
          <a:p>
            <a:pPr lvl="1"/>
            <a:endParaRPr lang="es-ES" dirty="0"/>
          </a:p>
          <a:p>
            <a:pPr lvl="1"/>
            <a:r>
              <a:rPr lang="es-ES" dirty="0"/>
              <a:t>Menor latencia: Los datos se envían tan pronto como están disponibles.</a:t>
            </a:r>
          </a:p>
          <a:p>
            <a:pPr lvl="1"/>
            <a:endParaRPr lang="es-ES" dirty="0"/>
          </a:p>
          <a:p>
            <a:pPr lvl="1"/>
            <a:r>
              <a:rPr lang="es-ES" dirty="0"/>
              <a:t>Usa el puerto 80 (ws://) o 443 (wss://) dependiendo de si es seguro.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13A084F-A5FA-008B-3E6D-D1D6E993C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ACEE4-8B3E-4875-98A0-9A2521022ECF}" type="slidenum">
              <a:rPr lang="es-ES" smtClean="0"/>
              <a:t>58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8417417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11F459-8742-719B-59A6-D3DB19BE3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WebSockets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7DAE552-DAD3-7A88-938D-08AAA1C484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/>
              <a:t>Casos de uso:</a:t>
            </a:r>
          </a:p>
          <a:p>
            <a:pPr lvl="1"/>
            <a:r>
              <a:rPr lang="es-ES" dirty="0"/>
              <a:t>Chats en vivo</a:t>
            </a:r>
          </a:p>
          <a:p>
            <a:pPr lvl="1"/>
            <a:r>
              <a:rPr lang="es-ES" dirty="0"/>
              <a:t>Juegos multijugador</a:t>
            </a:r>
          </a:p>
          <a:p>
            <a:pPr lvl="1"/>
            <a:r>
              <a:rPr lang="es-ES" dirty="0"/>
              <a:t>Notificaciones en tiempo real</a:t>
            </a:r>
          </a:p>
          <a:p>
            <a:pPr lvl="1"/>
            <a:r>
              <a:rPr lang="es-ES" dirty="0" err="1"/>
              <a:t>Streaming</a:t>
            </a:r>
            <a:r>
              <a:rPr lang="es-ES" dirty="0"/>
              <a:t> de datos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DD9A03B-6BAE-D1BF-771B-E5E225D38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ACEE4-8B3E-4875-98A0-9A2521022ECF}" type="slidenum">
              <a:rPr lang="es-ES" smtClean="0"/>
              <a:t>59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3991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1BF23D-8BE9-145B-56A0-1F57EBAED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Características de la librería II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DE12AB8-8680-A087-6579-157911DDF7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Basada en </a:t>
            </a:r>
            <a:r>
              <a:rPr lang="es-ES" b="1" dirty="0" err="1"/>
              <a:t>Boost.Asio</a:t>
            </a:r>
            <a:endParaRPr lang="es-ES" b="1" dirty="0"/>
          </a:p>
          <a:p>
            <a:pPr lvl="1"/>
            <a:r>
              <a:rPr lang="es-ES" dirty="0"/>
              <a:t>Usa el modelo asincrónico de </a:t>
            </a:r>
            <a:r>
              <a:rPr lang="es-ES" dirty="0" err="1"/>
              <a:t>Boost.Asio</a:t>
            </a:r>
            <a:r>
              <a:rPr lang="es-ES" dirty="0"/>
              <a:t>, lo que permite construir aplicaciones altamente concurrentes.</a:t>
            </a:r>
          </a:p>
          <a:p>
            <a:pPr lvl="1"/>
            <a:r>
              <a:rPr lang="es-ES" dirty="0"/>
              <a:t>Compatible con </a:t>
            </a:r>
            <a:r>
              <a:rPr lang="es-ES" dirty="0" err="1"/>
              <a:t>io_context</a:t>
            </a:r>
            <a:r>
              <a:rPr lang="es-ES" dirty="0"/>
              <a:t>, </a:t>
            </a:r>
            <a:r>
              <a:rPr lang="es-ES" dirty="0" err="1"/>
              <a:t>executors</a:t>
            </a:r>
            <a:r>
              <a:rPr lang="es-ES" dirty="0"/>
              <a:t>, y operaciones compuestas.</a:t>
            </a:r>
          </a:p>
          <a:p>
            <a:pPr lvl="1"/>
            <a:endParaRPr lang="es-ES" dirty="0"/>
          </a:p>
          <a:p>
            <a:r>
              <a:rPr lang="es-ES" dirty="0"/>
              <a:t>Protocolos soportados</a:t>
            </a:r>
          </a:p>
          <a:p>
            <a:pPr lvl="1"/>
            <a:r>
              <a:rPr lang="es-ES" b="1" dirty="0"/>
              <a:t>HTTP/1.1</a:t>
            </a:r>
            <a:r>
              <a:rPr lang="es-ES" dirty="0"/>
              <a:t>: Lectura, escritura, serialización y análisis de mensajes HTTP.</a:t>
            </a:r>
          </a:p>
          <a:p>
            <a:pPr lvl="1"/>
            <a:endParaRPr lang="es-ES" dirty="0"/>
          </a:p>
          <a:p>
            <a:pPr lvl="1"/>
            <a:r>
              <a:rPr lang="es-ES" b="1" dirty="0" err="1"/>
              <a:t>WebSocket</a:t>
            </a:r>
            <a:r>
              <a:rPr lang="es-ES" dirty="0"/>
              <a:t>: Comunicación bidireccional en tiempo real, incluyendo control </a:t>
            </a:r>
            <a:r>
              <a:rPr lang="es-ES" dirty="0" err="1"/>
              <a:t>frames</a:t>
            </a:r>
            <a:r>
              <a:rPr lang="es-ES" dirty="0"/>
              <a:t> y compresión (</a:t>
            </a:r>
            <a:r>
              <a:rPr lang="es-ES" dirty="0" err="1"/>
              <a:t>permessage-deflate</a:t>
            </a:r>
            <a:r>
              <a:rPr lang="es-ES" dirty="0"/>
              <a:t>).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AA0C23A-2E54-EC5A-D707-28CE9C42C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5630452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D0186A-3DFE-0B48-1974-910004A1A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Comparativa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2F18B23-7B56-E0B7-A2EF-B0BCA12B8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ACEE4-8B3E-4875-98A0-9A2521022ECF}" type="slidenum">
              <a:rPr lang="es-ES" smtClean="0"/>
              <a:t>60</a:t>
            </a:fld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631441D5-96AA-A1BC-F078-D84FF84445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681" y="1782303"/>
            <a:ext cx="10208036" cy="3213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3274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6A5A6B-94E1-F8A5-C0FA-E75ABA051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Peticiones HTTP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A64B2C2-C998-D14A-0669-49DB9014E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61</a:t>
            </a:fld>
            <a:endParaRPr lang="es-ES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886FFFA2-C587-AD84-23C1-B69921B5CB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626" y="1664219"/>
            <a:ext cx="10391174" cy="4680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01781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9965F4-B948-7834-635A-F8DBA9AED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5222298-4B62-B1A4-9EC3-57B9055866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b="1" dirty="0"/>
              <a:t>GET</a:t>
            </a:r>
            <a:r>
              <a:rPr lang="es-ES" dirty="0"/>
              <a:t> /libros → devuelve la lista de libros.</a:t>
            </a:r>
          </a:p>
          <a:p>
            <a:endParaRPr lang="es-ES" dirty="0"/>
          </a:p>
          <a:p>
            <a:r>
              <a:rPr lang="es-ES" b="1" dirty="0"/>
              <a:t>GET</a:t>
            </a:r>
            <a:r>
              <a:rPr lang="es-ES" dirty="0"/>
              <a:t> /libros/123 → devuelve el libro con ID 123.</a:t>
            </a:r>
          </a:p>
          <a:p>
            <a:endParaRPr lang="es-ES" dirty="0"/>
          </a:p>
          <a:p>
            <a:r>
              <a:rPr lang="es-ES" b="1" dirty="0"/>
              <a:t>POST</a:t>
            </a:r>
            <a:r>
              <a:rPr lang="es-ES" dirty="0"/>
              <a:t> /libros → crea un nuevo libro (con datos en el cuerpo).</a:t>
            </a:r>
          </a:p>
          <a:p>
            <a:endParaRPr lang="es-ES" dirty="0"/>
          </a:p>
          <a:p>
            <a:r>
              <a:rPr lang="es-ES" b="1" dirty="0"/>
              <a:t>PUT</a:t>
            </a:r>
            <a:r>
              <a:rPr lang="es-ES" dirty="0"/>
              <a:t> /libros/123 → actualiza el libro con ID 123.</a:t>
            </a:r>
          </a:p>
          <a:p>
            <a:endParaRPr lang="es-ES" dirty="0"/>
          </a:p>
          <a:p>
            <a:r>
              <a:rPr lang="es-ES" b="1" dirty="0"/>
              <a:t>DELETE</a:t>
            </a:r>
            <a:r>
              <a:rPr lang="es-ES" dirty="0"/>
              <a:t> /libros/123 → elimina el libro con ID 123.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D362681-EA3E-C9D9-8FED-3C39AAED6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62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3716762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21369683-B4CD-FBB5-1978-2064899F83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27137"/>
            <a:ext cx="9144000" cy="2387600"/>
          </a:xfrm>
        </p:spPr>
        <p:txBody>
          <a:bodyPr>
            <a:normAutofit/>
          </a:bodyPr>
          <a:lstStyle/>
          <a:p>
            <a:r>
              <a:rPr lang="es-ES" b="1" dirty="0"/>
              <a:t>Serialización  / Deserialización con JSON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08EB8E6-7293-B599-9557-C43F1852F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ACEE4-8B3E-4875-98A0-9A2521022ECF}" type="slidenum">
              <a:rPr lang="es-ES" smtClean="0"/>
              <a:t>63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4055736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6BE716-0CD4-B975-45DE-B0BC7C04E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Parsear</a:t>
            </a:r>
            <a:r>
              <a:rPr lang="es-ES" dirty="0"/>
              <a:t> datos en </a:t>
            </a:r>
            <a:r>
              <a:rPr lang="es-ES" dirty="0" err="1"/>
              <a:t>Json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3CA018E-4290-D7B0-B519-09B20D7251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Librería: </a:t>
            </a:r>
            <a:r>
              <a:rPr lang="es-ES" b="1" dirty="0" err="1"/>
              <a:t>nlohmann-json</a:t>
            </a:r>
            <a:endParaRPr lang="es-ES" b="1" dirty="0"/>
          </a:p>
          <a:p>
            <a:r>
              <a:rPr lang="es-ES" b="1" dirty="0" err="1"/>
              <a:t>vcpkg</a:t>
            </a:r>
            <a:r>
              <a:rPr lang="es-ES" b="1" dirty="0"/>
              <a:t> </a:t>
            </a:r>
            <a:r>
              <a:rPr lang="es-ES" b="1" dirty="0" err="1"/>
              <a:t>install</a:t>
            </a:r>
            <a:r>
              <a:rPr lang="es-ES" b="1" dirty="0"/>
              <a:t> </a:t>
            </a:r>
            <a:r>
              <a:rPr lang="es-ES" b="1" dirty="0" err="1"/>
              <a:t>nlohmann-json</a:t>
            </a:r>
            <a:endParaRPr lang="es-ES" b="1" dirty="0"/>
          </a:p>
          <a:p>
            <a:r>
              <a:rPr lang="es-ES" b="1" dirty="0" err="1"/>
              <a:t>vcpkg</a:t>
            </a:r>
            <a:r>
              <a:rPr lang="es-ES" b="1" dirty="0"/>
              <a:t> </a:t>
            </a:r>
            <a:r>
              <a:rPr lang="es-ES" b="1" dirty="0" err="1"/>
              <a:t>integrate</a:t>
            </a:r>
            <a:r>
              <a:rPr lang="es-ES" b="1" dirty="0"/>
              <a:t> </a:t>
            </a:r>
            <a:r>
              <a:rPr lang="es-ES" b="1" dirty="0" err="1"/>
              <a:t>install</a:t>
            </a:r>
            <a:endParaRPr lang="es-ES" b="1" dirty="0"/>
          </a:p>
          <a:p>
            <a:endParaRPr lang="es-ES" dirty="0"/>
          </a:p>
          <a:p>
            <a:r>
              <a:rPr lang="es-ES" dirty="0"/>
              <a:t>En el proyecto hacemos referencia a:</a:t>
            </a:r>
          </a:p>
          <a:p>
            <a:r>
              <a:rPr lang="es-ES" b="1" dirty="0"/>
              <a:t>#include &lt;</a:t>
            </a:r>
            <a:r>
              <a:rPr lang="es-ES" b="1" dirty="0" err="1"/>
              <a:t>nlohmann</a:t>
            </a:r>
            <a:r>
              <a:rPr lang="es-ES" b="1" dirty="0"/>
              <a:t>/json.hpp&gt;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E37B480-7C4B-2232-31C7-AD8F9586F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ACEE4-8B3E-4875-98A0-9A2521022ECF}" type="slidenum">
              <a:rPr lang="es-ES" smtClean="0"/>
              <a:t>64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6934152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C9EB1A-867E-003C-D332-005F2D874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24388" y="0"/>
            <a:ext cx="2067612" cy="492714"/>
          </a:xfrm>
        </p:spPr>
        <p:txBody>
          <a:bodyPr>
            <a:normAutofit fontScale="90000"/>
          </a:bodyPr>
          <a:lstStyle/>
          <a:p>
            <a:r>
              <a:rPr lang="es-ES" dirty="0"/>
              <a:t>Ejemplo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0E470A9-CB26-A2D8-918F-BDCFB67974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524"/>
            <a:ext cx="10719062" cy="645281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ES" sz="2400" dirty="0"/>
              <a:t>#include &lt;iostream&gt;</a:t>
            </a:r>
          </a:p>
          <a:p>
            <a:pPr marL="0" indent="0">
              <a:buNone/>
            </a:pPr>
            <a:r>
              <a:rPr lang="es-ES" sz="2400" dirty="0"/>
              <a:t>#include &lt;</a:t>
            </a:r>
            <a:r>
              <a:rPr lang="es-ES" sz="2400" dirty="0" err="1"/>
              <a:t>sstream</a:t>
            </a:r>
            <a:r>
              <a:rPr lang="es-ES" sz="2400" dirty="0"/>
              <a:t>&gt;</a:t>
            </a:r>
          </a:p>
          <a:p>
            <a:pPr marL="0" indent="0">
              <a:buNone/>
            </a:pPr>
            <a:r>
              <a:rPr lang="es-ES" sz="2400" dirty="0"/>
              <a:t>#include &lt;</a:t>
            </a:r>
            <a:r>
              <a:rPr lang="es-ES" sz="2400" dirty="0" err="1"/>
              <a:t>nlohmann</a:t>
            </a:r>
            <a:r>
              <a:rPr lang="es-ES" sz="2400" dirty="0"/>
              <a:t>/json.hpp&gt;</a:t>
            </a:r>
          </a:p>
          <a:p>
            <a:pPr marL="0" indent="0">
              <a:buNone/>
            </a:pPr>
            <a:endParaRPr lang="es-ES" sz="2400" dirty="0"/>
          </a:p>
          <a:p>
            <a:pPr marL="0" indent="0">
              <a:buNone/>
            </a:pPr>
            <a:r>
              <a:rPr lang="es-ES" sz="2400" dirty="0" err="1"/>
              <a:t>void</a:t>
            </a:r>
            <a:r>
              <a:rPr lang="es-ES" sz="2400" dirty="0"/>
              <a:t> </a:t>
            </a:r>
            <a:r>
              <a:rPr lang="es-ES" sz="2400" dirty="0" err="1"/>
              <a:t>testJson</a:t>
            </a:r>
            <a:r>
              <a:rPr lang="es-ES" sz="2400" dirty="0"/>
              <a:t>() {</a:t>
            </a:r>
          </a:p>
          <a:p>
            <a:pPr marL="0" indent="0">
              <a:buNone/>
            </a:pPr>
            <a:r>
              <a:rPr lang="es-ES" sz="2400" b="1" dirty="0"/>
              <a:t>    </a:t>
            </a:r>
            <a:r>
              <a:rPr lang="es-ES" sz="2400" b="1" dirty="0" err="1"/>
              <a:t>nlohmann</a:t>
            </a:r>
            <a:r>
              <a:rPr lang="es-ES" sz="2400" b="1" dirty="0"/>
              <a:t>::</a:t>
            </a:r>
            <a:r>
              <a:rPr lang="es-ES" sz="2400" b="1" dirty="0" err="1"/>
              <a:t>json</a:t>
            </a:r>
            <a:r>
              <a:rPr lang="es-ES" sz="2400" b="1" dirty="0"/>
              <a:t> </a:t>
            </a:r>
            <a:r>
              <a:rPr lang="es-ES" sz="2400" b="1" dirty="0" err="1"/>
              <a:t>doc</a:t>
            </a:r>
            <a:r>
              <a:rPr lang="es-ES" sz="2400" b="1" dirty="0"/>
              <a:t>;</a:t>
            </a:r>
          </a:p>
          <a:p>
            <a:pPr marL="0" indent="0">
              <a:buNone/>
            </a:pPr>
            <a:endParaRPr lang="es-ES" sz="2400" dirty="0"/>
          </a:p>
          <a:p>
            <a:pPr marL="0" indent="0">
              <a:buNone/>
            </a:pPr>
            <a:r>
              <a:rPr lang="es-ES" sz="2400" dirty="0"/>
              <a:t>    </a:t>
            </a:r>
            <a:r>
              <a:rPr lang="es-ES" sz="2400" dirty="0" err="1"/>
              <a:t>doc</a:t>
            </a:r>
            <a:r>
              <a:rPr lang="es-ES" sz="2400" dirty="0"/>
              <a:t>["curso"] = "Microservicios en C++";</a:t>
            </a:r>
          </a:p>
          <a:p>
            <a:pPr marL="0" indent="0">
              <a:buNone/>
            </a:pPr>
            <a:r>
              <a:rPr lang="es-ES" sz="2400" dirty="0"/>
              <a:t>    </a:t>
            </a:r>
            <a:r>
              <a:rPr lang="es-ES" sz="2400" dirty="0" err="1"/>
              <a:t>doc</a:t>
            </a:r>
            <a:r>
              <a:rPr lang="es-ES" sz="2400" dirty="0"/>
              <a:t>["horas"] = 25;</a:t>
            </a:r>
          </a:p>
          <a:p>
            <a:pPr marL="0" indent="0">
              <a:buNone/>
            </a:pPr>
            <a:r>
              <a:rPr lang="sv-SE" sz="2400" dirty="0"/>
              <a:t>    doc["tecnologias"] = { "xml", "json", "rest", "soap" };</a:t>
            </a:r>
            <a:endParaRPr lang="es-ES" sz="2400" dirty="0"/>
          </a:p>
          <a:p>
            <a:pPr marL="0" indent="0">
              <a:buNone/>
            </a:pPr>
            <a:r>
              <a:rPr lang="es-ES" sz="2400" dirty="0"/>
              <a:t>    </a:t>
            </a:r>
            <a:r>
              <a:rPr lang="es-ES" sz="2400" dirty="0" err="1"/>
              <a:t>std</a:t>
            </a:r>
            <a:r>
              <a:rPr lang="es-ES" sz="2400" dirty="0"/>
              <a:t>::</a:t>
            </a:r>
            <a:r>
              <a:rPr lang="es-ES" sz="2400" dirty="0" err="1"/>
              <a:t>cout</a:t>
            </a:r>
            <a:r>
              <a:rPr lang="es-ES" sz="2400" dirty="0"/>
              <a:t> &lt;&lt; "</a:t>
            </a:r>
            <a:r>
              <a:rPr lang="es-ES" sz="2400" dirty="0" err="1"/>
              <a:t>Json</a:t>
            </a:r>
            <a:r>
              <a:rPr lang="es-ES" sz="2400" dirty="0"/>
              <a:t>: " &lt;&lt; </a:t>
            </a:r>
            <a:r>
              <a:rPr lang="es-ES" sz="2400" dirty="0" err="1"/>
              <a:t>doc.</a:t>
            </a:r>
            <a:r>
              <a:rPr lang="es-ES" sz="2400" b="1" dirty="0" err="1"/>
              <a:t>dump</a:t>
            </a:r>
            <a:r>
              <a:rPr lang="es-ES" sz="2400" b="1" dirty="0"/>
              <a:t>(4) </a:t>
            </a:r>
            <a:r>
              <a:rPr lang="es-ES" sz="2400" dirty="0"/>
              <a:t>&lt;&lt; </a:t>
            </a:r>
            <a:r>
              <a:rPr lang="es-ES" sz="2400" dirty="0" err="1"/>
              <a:t>std</a:t>
            </a:r>
            <a:r>
              <a:rPr lang="es-ES" sz="2400" dirty="0"/>
              <a:t>::</a:t>
            </a:r>
            <a:r>
              <a:rPr lang="es-ES" sz="2400" dirty="0" err="1"/>
              <a:t>endl</a:t>
            </a:r>
            <a:r>
              <a:rPr lang="es-ES" sz="2400" dirty="0"/>
              <a:t>;</a:t>
            </a:r>
          </a:p>
          <a:p>
            <a:pPr marL="0" indent="0">
              <a:buNone/>
            </a:pPr>
            <a:r>
              <a:rPr lang="es-ES" sz="2400" dirty="0"/>
              <a:t>    </a:t>
            </a:r>
            <a:r>
              <a:rPr lang="es-ES" sz="2400" dirty="0" err="1"/>
              <a:t>std</a:t>
            </a:r>
            <a:r>
              <a:rPr lang="es-ES" sz="2400" dirty="0"/>
              <a:t>::</a:t>
            </a:r>
            <a:r>
              <a:rPr lang="es-ES" sz="2400" dirty="0" err="1"/>
              <a:t>cout</a:t>
            </a:r>
            <a:r>
              <a:rPr lang="es-ES" sz="2400" dirty="0"/>
              <a:t> &lt;&lt; "curso: " &lt;&lt; </a:t>
            </a:r>
            <a:r>
              <a:rPr lang="es-ES" sz="2400" dirty="0" err="1"/>
              <a:t>doc</a:t>
            </a:r>
            <a:r>
              <a:rPr lang="es-ES" sz="2400" dirty="0"/>
              <a:t>["curso"] &lt;&lt; </a:t>
            </a:r>
            <a:r>
              <a:rPr lang="es-ES" sz="2400" dirty="0" err="1"/>
              <a:t>std</a:t>
            </a:r>
            <a:r>
              <a:rPr lang="es-ES" sz="2400" dirty="0"/>
              <a:t>::</a:t>
            </a:r>
            <a:r>
              <a:rPr lang="es-ES" sz="2400" dirty="0" err="1"/>
              <a:t>endl</a:t>
            </a:r>
            <a:r>
              <a:rPr lang="es-ES" sz="2400" dirty="0"/>
              <a:t>;</a:t>
            </a:r>
          </a:p>
          <a:p>
            <a:pPr marL="0" indent="0">
              <a:buNone/>
            </a:pPr>
            <a:r>
              <a:rPr lang="es-ES" sz="2400" dirty="0"/>
              <a:t>}</a:t>
            </a:r>
          </a:p>
          <a:p>
            <a:endParaRPr lang="es-ES" sz="1400" dirty="0"/>
          </a:p>
          <a:p>
            <a:endParaRPr lang="es-ES" sz="140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3550AC7-9935-49B4-BDB6-AA040E25C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ACEE4-8B3E-4875-98A0-9A2521022ECF}" type="slidenum">
              <a:rPr lang="es-ES" smtClean="0"/>
              <a:t>65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7507682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B52513-BBF4-BFDE-CA2D-C15AA2CD7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8249" y="0"/>
            <a:ext cx="2473751" cy="577555"/>
          </a:xfrm>
        </p:spPr>
        <p:txBody>
          <a:bodyPr>
            <a:normAutofit fontScale="90000"/>
          </a:bodyPr>
          <a:lstStyle/>
          <a:p>
            <a:r>
              <a:rPr lang="es-ES" dirty="0"/>
              <a:t>Ejemplo 2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FA8DB1B-1C9E-8B8F-FE61-55EAD05B31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9365" y="301658"/>
            <a:ext cx="11133056" cy="620283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 err="1"/>
              <a:t>void</a:t>
            </a:r>
            <a:r>
              <a:rPr lang="es-ES" dirty="0"/>
              <a:t> </a:t>
            </a:r>
            <a:r>
              <a:rPr lang="es-ES" dirty="0" err="1"/>
              <a:t>strJson</a:t>
            </a:r>
            <a:r>
              <a:rPr lang="es-ES" dirty="0"/>
              <a:t>() {</a:t>
            </a:r>
          </a:p>
          <a:p>
            <a:pPr marL="0" indent="0">
              <a:buNone/>
            </a:pPr>
            <a:r>
              <a:rPr lang="it-IT" dirty="0"/>
              <a:t>    // Se define una cadena Raw: con formato json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b="1" dirty="0" err="1"/>
              <a:t>istringstream</a:t>
            </a:r>
            <a:r>
              <a:rPr lang="es-ES" dirty="0"/>
              <a:t> </a:t>
            </a:r>
            <a:r>
              <a:rPr lang="es-ES" dirty="0" err="1"/>
              <a:t>ss</a:t>
            </a:r>
            <a:r>
              <a:rPr lang="es-ES" dirty="0"/>
              <a:t>(R"({"nombre":"Ana","edad":28,</a:t>
            </a:r>
          </a:p>
          <a:p>
            <a:pPr marL="457200" lvl="1" indent="0">
              <a:buNone/>
            </a:pPr>
            <a:r>
              <a:rPr lang="es-ES" dirty="0"/>
              <a:t>"intereses":["</a:t>
            </a:r>
            <a:r>
              <a:rPr lang="es-ES" dirty="0" err="1"/>
              <a:t>programacion</a:t>
            </a:r>
            <a:r>
              <a:rPr lang="es-ES" dirty="0"/>
              <a:t>","</a:t>
            </a:r>
            <a:r>
              <a:rPr lang="es-ES" dirty="0" err="1"/>
              <a:t>musica</a:t>
            </a:r>
            <a:r>
              <a:rPr lang="es-ES" dirty="0"/>
              <a:t>","senderismo"]})");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b="1" dirty="0" err="1"/>
              <a:t>nlohmann</a:t>
            </a:r>
            <a:r>
              <a:rPr lang="es-ES" b="1" dirty="0"/>
              <a:t>::</a:t>
            </a:r>
            <a:r>
              <a:rPr lang="es-ES" b="1" dirty="0" err="1"/>
              <a:t>json</a:t>
            </a:r>
            <a:r>
              <a:rPr lang="es-ES" b="1" dirty="0"/>
              <a:t> </a:t>
            </a:r>
            <a:r>
              <a:rPr lang="es-ES" dirty="0" err="1"/>
              <a:t>doc</a:t>
            </a:r>
            <a:r>
              <a:rPr lang="es-ES" dirty="0"/>
              <a:t>;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    // Se convierte a </a:t>
            </a:r>
            <a:r>
              <a:rPr lang="es-ES" dirty="0" err="1"/>
              <a:t>json</a:t>
            </a:r>
            <a:r>
              <a:rPr lang="es-ES" dirty="0"/>
              <a:t>: 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ss</a:t>
            </a:r>
            <a:r>
              <a:rPr lang="es-ES" dirty="0"/>
              <a:t> </a:t>
            </a:r>
            <a:r>
              <a:rPr lang="es-ES" b="1" dirty="0"/>
              <a:t>&gt;&gt;</a:t>
            </a:r>
            <a:r>
              <a:rPr lang="es-ES" dirty="0"/>
              <a:t> </a:t>
            </a:r>
            <a:r>
              <a:rPr lang="es-ES" dirty="0" err="1"/>
              <a:t>doc</a:t>
            </a:r>
            <a:r>
              <a:rPr lang="es-ES" dirty="0"/>
              <a:t>;</a:t>
            </a:r>
          </a:p>
          <a:p>
            <a:pPr marL="0" indent="0">
              <a:buNone/>
            </a:pPr>
            <a:r>
              <a:rPr lang="fr-FR" dirty="0"/>
              <a:t>    std::cout &lt;&lt; "nombre: " &lt;&lt; doc["nombre"] &lt;&lt; std::</a:t>
            </a:r>
            <a:r>
              <a:rPr lang="fr-FR" dirty="0" err="1"/>
              <a:t>endl</a:t>
            </a:r>
            <a:r>
              <a:rPr lang="fr-FR" dirty="0"/>
              <a:t>;</a:t>
            </a:r>
          </a:p>
          <a:p>
            <a:pPr marL="0" indent="0">
              <a:buNone/>
            </a:pPr>
            <a:r>
              <a:rPr lang="en-US" dirty="0"/>
              <a:t>    std::</a:t>
            </a:r>
            <a:r>
              <a:rPr lang="en-US" dirty="0" err="1"/>
              <a:t>cout</a:t>
            </a:r>
            <a:r>
              <a:rPr lang="en-US" dirty="0"/>
              <a:t> &lt;&lt; doc &lt;&lt; std::</a:t>
            </a:r>
            <a:r>
              <a:rPr lang="en-US" dirty="0" err="1"/>
              <a:t>endl</a:t>
            </a:r>
            <a:r>
              <a:rPr lang="en-US" dirty="0"/>
              <a:t>;</a:t>
            </a:r>
            <a:endParaRPr lang="es-ES" dirty="0"/>
          </a:p>
          <a:p>
            <a:pPr marL="0" indent="0">
              <a:buNone/>
            </a:pPr>
            <a:r>
              <a:rPr lang="es-ES" dirty="0"/>
              <a:t>}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895CEE5-C739-0597-3075-E5208C67B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ACEE4-8B3E-4875-98A0-9A2521022ECF}" type="slidenum">
              <a:rPr lang="es-ES" smtClean="0"/>
              <a:t>66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2969333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D02644-74A7-E8C7-5296-1A0568719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Vector / Grabar a fichero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42828E9-5B2C-B719-FED4-C09CDF965E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5052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s-ES" dirty="0"/>
              <a:t>Se pueden definir vectores del tipo: </a:t>
            </a:r>
            <a:r>
              <a:rPr lang="es-ES" b="1" dirty="0" err="1"/>
              <a:t>nlohmann</a:t>
            </a:r>
            <a:r>
              <a:rPr lang="es-ES" b="1" dirty="0"/>
              <a:t>::</a:t>
            </a:r>
            <a:r>
              <a:rPr lang="es-ES" b="1" dirty="0" err="1"/>
              <a:t>json</a:t>
            </a:r>
            <a:r>
              <a:rPr lang="es-ES" b="1" dirty="0"/>
              <a:t> </a:t>
            </a:r>
            <a:r>
              <a:rPr lang="es-ES" dirty="0"/>
              <a:t>para almacenar  objetos </a:t>
            </a:r>
            <a:r>
              <a:rPr lang="es-ES" dirty="0" err="1"/>
              <a:t>json</a:t>
            </a:r>
            <a:r>
              <a:rPr lang="es-ES" dirty="0"/>
              <a:t>:</a:t>
            </a:r>
          </a:p>
          <a:p>
            <a:pPr lvl="1"/>
            <a:r>
              <a:rPr lang="es-ES" dirty="0" err="1"/>
              <a:t>std</a:t>
            </a:r>
            <a:r>
              <a:rPr lang="es-ES" dirty="0"/>
              <a:t>::vector&lt;</a:t>
            </a:r>
            <a:r>
              <a:rPr lang="es-ES" dirty="0" err="1"/>
              <a:t>nlohmann</a:t>
            </a:r>
            <a:r>
              <a:rPr lang="es-ES" dirty="0"/>
              <a:t>::</a:t>
            </a:r>
            <a:r>
              <a:rPr lang="es-ES" dirty="0" err="1"/>
              <a:t>json</a:t>
            </a:r>
            <a:r>
              <a:rPr lang="es-ES" dirty="0"/>
              <a:t>&gt; array;</a:t>
            </a:r>
          </a:p>
          <a:p>
            <a:pPr lvl="1"/>
            <a:endParaRPr lang="es-ES" dirty="0"/>
          </a:p>
          <a:p>
            <a:pPr lvl="1"/>
            <a:r>
              <a:rPr lang="es-ES" dirty="0" err="1"/>
              <a:t>nlohmann</a:t>
            </a:r>
            <a:r>
              <a:rPr lang="es-ES" dirty="0"/>
              <a:t>::</a:t>
            </a:r>
            <a:r>
              <a:rPr lang="es-ES" dirty="0" err="1"/>
              <a:t>json</a:t>
            </a:r>
            <a:r>
              <a:rPr lang="es-ES" dirty="0"/>
              <a:t> grupo;</a:t>
            </a:r>
          </a:p>
          <a:p>
            <a:pPr lvl="1"/>
            <a:endParaRPr lang="es-ES" dirty="0"/>
          </a:p>
          <a:p>
            <a:pPr lvl="1"/>
            <a:r>
              <a:rPr lang="es-ES" dirty="0"/>
              <a:t>grupo = array;  // Se convierte automáticamente</a:t>
            </a:r>
          </a:p>
          <a:p>
            <a:pPr lvl="1"/>
            <a:endParaRPr lang="es-ES" dirty="0"/>
          </a:p>
          <a:p>
            <a:pPr lvl="1"/>
            <a:r>
              <a:rPr lang="es-ES" b="1" dirty="0" err="1"/>
              <a:t>grupo.dump</a:t>
            </a:r>
            <a:r>
              <a:rPr lang="es-ES" b="1" dirty="0"/>
              <a:t>(4) </a:t>
            </a:r>
            <a:r>
              <a:rPr lang="es-ES" dirty="0"/>
              <a:t>// Añade </a:t>
            </a:r>
            <a:r>
              <a:rPr lang="es-ES" dirty="0" err="1"/>
              <a:t>indentación</a:t>
            </a:r>
            <a:r>
              <a:rPr lang="es-ES" dirty="0"/>
              <a:t>, el resultado se puede grabar en un fichero o se imprime por la pantalla.</a:t>
            </a:r>
          </a:p>
          <a:p>
            <a:pPr lvl="1"/>
            <a:endParaRPr lang="es-ES" dirty="0"/>
          </a:p>
          <a:p>
            <a:pPr lvl="1"/>
            <a:r>
              <a:rPr lang="es-ES" dirty="0"/>
              <a:t>Utilizar operador </a:t>
            </a:r>
            <a:r>
              <a:rPr lang="es-ES" b="1" dirty="0"/>
              <a:t>&lt;&lt;</a:t>
            </a:r>
            <a:r>
              <a:rPr lang="es-ES" dirty="0"/>
              <a:t>, con un objeto </a:t>
            </a:r>
            <a:r>
              <a:rPr lang="es-ES" b="1" dirty="0" err="1"/>
              <a:t>std</a:t>
            </a:r>
            <a:r>
              <a:rPr lang="es-ES" b="1" dirty="0"/>
              <a:t>::</a:t>
            </a:r>
            <a:r>
              <a:rPr lang="es-ES" b="1" dirty="0" err="1"/>
              <a:t>ofstream</a:t>
            </a:r>
            <a:r>
              <a:rPr lang="es-ES" b="1" dirty="0"/>
              <a:t> </a:t>
            </a:r>
            <a:r>
              <a:rPr lang="es-ES" dirty="0"/>
              <a:t>o </a:t>
            </a:r>
            <a:r>
              <a:rPr lang="es-ES" b="1" dirty="0" err="1"/>
              <a:t>std</a:t>
            </a:r>
            <a:r>
              <a:rPr lang="es-ES" b="1" dirty="0"/>
              <a:t>::</a:t>
            </a:r>
            <a:r>
              <a:rPr lang="es-ES" b="1" dirty="0" err="1"/>
              <a:t>cout</a:t>
            </a:r>
            <a:endParaRPr lang="es-ES" b="1" dirty="0"/>
          </a:p>
          <a:p>
            <a:pPr marL="0" indent="0">
              <a:buNone/>
            </a:pP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87AFD7B-3643-4A83-0872-490B482E2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ACEE4-8B3E-4875-98A0-9A2521022ECF}" type="slidenum">
              <a:rPr lang="es-ES" smtClean="0"/>
              <a:t>67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5704113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3C8727-DA11-53B5-73E7-2EC419A45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Objetos a </a:t>
            </a:r>
            <a:r>
              <a:rPr lang="es-ES" dirty="0" err="1"/>
              <a:t>Json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04E5987-095A-06F2-47EB-DBA1FFE1C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 err="1"/>
              <a:t>nlohmann</a:t>
            </a:r>
            <a:r>
              <a:rPr lang="es-ES" dirty="0"/>
              <a:t>::</a:t>
            </a:r>
            <a:r>
              <a:rPr lang="es-ES" dirty="0" err="1"/>
              <a:t>json</a:t>
            </a:r>
            <a:r>
              <a:rPr lang="es-ES" dirty="0"/>
              <a:t> Pedido::</a:t>
            </a:r>
            <a:r>
              <a:rPr lang="es-ES" dirty="0" err="1"/>
              <a:t>to_json</a:t>
            </a:r>
            <a:r>
              <a:rPr lang="es-ES" dirty="0"/>
              <a:t>() </a:t>
            </a:r>
            <a:r>
              <a:rPr lang="es-ES" dirty="0" err="1"/>
              <a:t>const</a:t>
            </a:r>
            <a:endParaRPr lang="es-ES" dirty="0"/>
          </a:p>
          <a:p>
            <a:pPr marL="0" indent="0">
              <a:buNone/>
            </a:pPr>
            <a:r>
              <a:rPr lang="es-ES" dirty="0"/>
              <a:t>{</a:t>
            </a:r>
          </a:p>
          <a:p>
            <a:pPr marL="457200" lvl="1" indent="0">
              <a:buNone/>
            </a:pPr>
            <a:r>
              <a:rPr lang="es-ES" dirty="0" err="1"/>
              <a:t>return</a:t>
            </a:r>
            <a:r>
              <a:rPr lang="es-ES" dirty="0"/>
              <a:t> </a:t>
            </a:r>
            <a:r>
              <a:rPr lang="es-ES" dirty="0" err="1"/>
              <a:t>nlohmann</a:t>
            </a:r>
            <a:r>
              <a:rPr lang="es-ES" dirty="0"/>
              <a:t>::</a:t>
            </a:r>
            <a:r>
              <a:rPr lang="es-ES" dirty="0" err="1"/>
              <a:t>json</a:t>
            </a:r>
            <a:r>
              <a:rPr lang="es-ES" dirty="0"/>
              <a:t>{ {"</a:t>
            </a:r>
            <a:r>
              <a:rPr lang="es-ES" dirty="0" err="1"/>
              <a:t>idpedido</a:t>
            </a:r>
            <a:r>
              <a:rPr lang="es-ES" dirty="0"/>
              <a:t>", </a:t>
            </a:r>
            <a:r>
              <a:rPr lang="es-ES" dirty="0" err="1"/>
              <a:t>this</a:t>
            </a:r>
            <a:r>
              <a:rPr lang="es-ES" dirty="0"/>
              <a:t>-&gt;</a:t>
            </a:r>
            <a:r>
              <a:rPr lang="es-ES" dirty="0" err="1"/>
              <a:t>idpedido</a:t>
            </a:r>
            <a:r>
              <a:rPr lang="es-ES" dirty="0"/>
              <a:t>},</a:t>
            </a:r>
          </a:p>
          <a:p>
            <a:pPr marL="457200" lvl="1" indent="0">
              <a:buNone/>
            </a:pPr>
            <a:r>
              <a:rPr lang="es-ES" dirty="0"/>
              <a:t>{"cliente", </a:t>
            </a:r>
            <a:r>
              <a:rPr lang="es-ES" dirty="0" err="1"/>
              <a:t>this</a:t>
            </a:r>
            <a:r>
              <a:rPr lang="es-ES" dirty="0"/>
              <a:t>-&gt;cliente},</a:t>
            </a:r>
          </a:p>
          <a:p>
            <a:pPr marL="457200" lvl="1" indent="0">
              <a:buNone/>
            </a:pPr>
            <a:r>
              <a:rPr lang="es-ES" dirty="0"/>
              <a:t>{"empresa", </a:t>
            </a:r>
            <a:r>
              <a:rPr lang="es-ES" dirty="0" err="1"/>
              <a:t>this</a:t>
            </a:r>
            <a:r>
              <a:rPr lang="es-ES" dirty="0"/>
              <a:t>-&gt;empresa},</a:t>
            </a:r>
          </a:p>
          <a:p>
            <a:pPr marL="457200" lvl="1" indent="0">
              <a:buNone/>
            </a:pPr>
            <a:r>
              <a:rPr lang="es-ES" dirty="0"/>
              <a:t>{"empleado", </a:t>
            </a:r>
            <a:r>
              <a:rPr lang="es-ES" dirty="0" err="1"/>
              <a:t>this</a:t>
            </a:r>
            <a:r>
              <a:rPr lang="es-ES" dirty="0"/>
              <a:t>-&gt;empleado},</a:t>
            </a:r>
          </a:p>
          <a:p>
            <a:pPr marL="457200" lvl="1" indent="0">
              <a:buNone/>
            </a:pPr>
            <a:r>
              <a:rPr lang="es-ES" dirty="0"/>
              <a:t>{"importe", </a:t>
            </a:r>
            <a:r>
              <a:rPr lang="es-ES" dirty="0" err="1"/>
              <a:t>this</a:t>
            </a:r>
            <a:r>
              <a:rPr lang="es-ES" dirty="0"/>
              <a:t>-&gt;importe},</a:t>
            </a:r>
          </a:p>
          <a:p>
            <a:pPr marL="457200" lvl="1" indent="0">
              <a:buNone/>
            </a:pPr>
            <a:r>
              <a:rPr lang="es-ES" dirty="0"/>
              <a:t>{"</a:t>
            </a:r>
            <a:r>
              <a:rPr lang="es-ES" dirty="0" err="1"/>
              <a:t>pais</a:t>
            </a:r>
            <a:r>
              <a:rPr lang="es-ES" dirty="0"/>
              <a:t>", </a:t>
            </a:r>
            <a:r>
              <a:rPr lang="es-ES" dirty="0" err="1"/>
              <a:t>this</a:t>
            </a:r>
            <a:r>
              <a:rPr lang="es-ES" dirty="0"/>
              <a:t>-&gt;</a:t>
            </a:r>
            <a:r>
              <a:rPr lang="es-ES" dirty="0" err="1"/>
              <a:t>pais</a:t>
            </a:r>
            <a:r>
              <a:rPr lang="es-ES" dirty="0"/>
              <a:t>}};</a:t>
            </a:r>
          </a:p>
          <a:p>
            <a:pPr marL="0" indent="0">
              <a:buNone/>
            </a:pPr>
            <a:r>
              <a:rPr lang="es-ES" dirty="0"/>
              <a:t>}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FA66131-FB6C-494C-891F-F7BCC6D95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ACEE4-8B3E-4875-98A0-9A2521022ECF}" type="slidenum">
              <a:rPr lang="es-ES" smtClean="0"/>
              <a:t>68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3647328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E6776B-437E-4340-49D0-EB021EEE3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 JSON a Objeto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5BF5160-36BB-A374-6187-BF468E8A3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BD7DB9F-426E-4697-EBCB-45BB93504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ACEE4-8B3E-4875-98A0-9A2521022ECF}" type="slidenum">
              <a:rPr lang="es-ES" smtClean="0"/>
              <a:t>69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61519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A6A9D8-7635-B5C0-54AB-5A39E949C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832079"/>
          </a:xfrm>
        </p:spPr>
        <p:txBody>
          <a:bodyPr/>
          <a:lstStyle/>
          <a:p>
            <a:r>
              <a:rPr lang="es-ES" dirty="0"/>
              <a:t>Características III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A11E70C-3F25-E4F8-677F-0E39B4EA77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197204"/>
            <a:ext cx="10709635" cy="5260157"/>
          </a:xfrm>
        </p:spPr>
        <p:txBody>
          <a:bodyPr>
            <a:normAutofit fontScale="77500" lnSpcReduction="20000"/>
          </a:bodyPr>
          <a:lstStyle/>
          <a:p>
            <a:r>
              <a:rPr lang="es-ES" dirty="0"/>
              <a:t>Abstracciones de flujo (</a:t>
            </a:r>
            <a:r>
              <a:rPr lang="es-ES" dirty="0" err="1"/>
              <a:t>Streams</a:t>
            </a:r>
            <a:r>
              <a:rPr lang="es-ES" dirty="0"/>
              <a:t>)</a:t>
            </a:r>
          </a:p>
          <a:p>
            <a:pPr lvl="1"/>
            <a:r>
              <a:rPr lang="es-ES" dirty="0" err="1"/>
              <a:t>basic_stream</a:t>
            </a:r>
            <a:r>
              <a:rPr lang="es-ES" dirty="0"/>
              <a:t>, </a:t>
            </a:r>
            <a:r>
              <a:rPr lang="es-ES" dirty="0" err="1"/>
              <a:t>tcp_stream</a:t>
            </a:r>
            <a:r>
              <a:rPr lang="es-ES" dirty="0"/>
              <a:t>, </a:t>
            </a:r>
            <a:r>
              <a:rPr lang="es-ES" dirty="0" err="1"/>
              <a:t>ssl_stream</a:t>
            </a:r>
            <a:r>
              <a:rPr lang="es-ES" dirty="0"/>
              <a:t>: para manejar conexiones TCP/IP, con o sin cifrado.</a:t>
            </a:r>
          </a:p>
          <a:p>
            <a:endParaRPr lang="es-ES" dirty="0"/>
          </a:p>
          <a:p>
            <a:r>
              <a:rPr lang="es-ES" dirty="0"/>
              <a:t>Soporte para SSL/TLS mediante integración con OpenSSL.</a:t>
            </a:r>
          </a:p>
          <a:p>
            <a:endParaRPr lang="es-ES" dirty="0"/>
          </a:p>
          <a:p>
            <a:r>
              <a:rPr lang="es-ES" dirty="0"/>
              <a:t>Gestión de buffers</a:t>
            </a:r>
          </a:p>
          <a:p>
            <a:pPr lvl="1"/>
            <a:r>
              <a:rPr lang="es-ES" dirty="0" err="1"/>
              <a:t>flat_buffer</a:t>
            </a:r>
            <a:r>
              <a:rPr lang="es-ES" dirty="0"/>
              <a:t>, </a:t>
            </a:r>
            <a:r>
              <a:rPr lang="es-ES" dirty="0" err="1"/>
              <a:t>multi_buffer</a:t>
            </a:r>
            <a:r>
              <a:rPr lang="es-ES" dirty="0"/>
              <a:t>, </a:t>
            </a:r>
            <a:r>
              <a:rPr lang="es-ES" dirty="0" err="1"/>
              <a:t>static_buffer</a:t>
            </a:r>
            <a:r>
              <a:rPr lang="es-ES" dirty="0"/>
              <a:t>: para optimizar el manejo de datos en red.</a:t>
            </a:r>
          </a:p>
          <a:p>
            <a:endParaRPr lang="es-ES" dirty="0"/>
          </a:p>
          <a:p>
            <a:r>
              <a:rPr lang="es-ES" dirty="0"/>
              <a:t>Flexibilidad</a:t>
            </a:r>
          </a:p>
          <a:p>
            <a:pPr lvl="1"/>
            <a:r>
              <a:rPr lang="es-ES" dirty="0"/>
              <a:t>El desarrollador controla aspectos como el manejo de buffers, hilos, y políticas de tasa de transferencia.</a:t>
            </a:r>
          </a:p>
          <a:p>
            <a:pPr lvl="1"/>
            <a:r>
              <a:rPr lang="es-ES" dirty="0"/>
              <a:t>Ideal para construir tanto clientes como servidores, gracias a su diseño simétrico.</a:t>
            </a:r>
          </a:p>
          <a:p>
            <a:endParaRPr lang="es-ES" dirty="0"/>
          </a:p>
          <a:p>
            <a:r>
              <a:rPr lang="es-ES" dirty="0"/>
              <a:t>Extensibilidad</a:t>
            </a:r>
          </a:p>
          <a:p>
            <a:pPr lvl="1"/>
            <a:r>
              <a:rPr lang="es-ES" dirty="0"/>
              <a:t>Sirve como base para construir bibliotecas de red más complejas.</a:t>
            </a:r>
          </a:p>
          <a:p>
            <a:pPr lvl="1"/>
            <a:r>
              <a:rPr lang="es-ES" dirty="0"/>
              <a:t>Bien adaptada para integrarse en arquitecturas de microservicios o sistemas distribuidos.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806299F-A338-8277-7595-390142335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881735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5E974CFD-7153-9938-FB38-C64B9FD5C8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73134"/>
            <a:ext cx="9144000" cy="2387600"/>
          </a:xfrm>
        </p:spPr>
        <p:txBody>
          <a:bodyPr/>
          <a:lstStyle/>
          <a:p>
            <a:r>
              <a:rPr lang="es-ES" b="1" dirty="0"/>
              <a:t>Gestión de errores y excepciones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B17217E-A631-B147-B47D-D39704272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70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2262180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66CDD4-EDB6-893B-60CA-4B0AE3C7C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s-ES" dirty="0"/>
            </a:br>
            <a:r>
              <a:rPr lang="es-ES" dirty="0"/>
              <a:t> Manejo de códigos de error y optimización del flujo de datos. </a:t>
            </a:r>
            <a:br>
              <a:rPr lang="es-ES" dirty="0"/>
            </a:b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08056EE-E35B-3B5E-BE59-4AD1A09BEC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3D499BB-E425-E0C9-0687-0331BB1A6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71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1285052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61855D-3888-02C8-89FF-756139B0D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s-ES" dirty="0"/>
            </a:br>
            <a:r>
              <a:rPr lang="es-ES" dirty="0"/>
              <a:t> Implementación de registros de errores y mensajes de diagnóstico </a:t>
            </a:r>
            <a:br>
              <a:rPr lang="es-ES" dirty="0"/>
            </a:b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1241D2C-B2AE-A47F-A403-E91AA62215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655DB55-4558-77E3-020F-D0B544759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72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0161618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1B1EF0DB-760B-F32B-9093-522ECA80F9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4143" y="1029903"/>
            <a:ext cx="10003857" cy="3592897"/>
          </a:xfrm>
        </p:spPr>
        <p:txBody>
          <a:bodyPr>
            <a:normAutofit fontScale="90000"/>
          </a:bodyPr>
          <a:lstStyle/>
          <a:p>
            <a:br>
              <a:rPr lang="es-ES" dirty="0"/>
            </a:br>
            <a:r>
              <a:rPr lang="es-ES" dirty="0"/>
              <a:t> </a:t>
            </a:r>
            <a:br>
              <a:rPr lang="es-ES" dirty="0"/>
            </a:br>
            <a:br>
              <a:rPr lang="es-ES" dirty="0"/>
            </a:br>
            <a:br>
              <a:rPr lang="es-ES" dirty="0"/>
            </a:br>
            <a:br>
              <a:rPr lang="es-ES" dirty="0"/>
            </a:br>
            <a:r>
              <a:rPr lang="es-ES" b="1" dirty="0"/>
              <a:t>Apéndice</a:t>
            </a:r>
            <a:br>
              <a:rPr lang="es-ES" dirty="0"/>
            </a:br>
            <a:r>
              <a:rPr lang="es-ES" dirty="0"/>
              <a:t>Comparación y selección de herramientas según el tipo de aplicación</a:t>
            </a:r>
          </a:p>
        </p:txBody>
      </p:sp>
    </p:spTree>
    <p:extLst>
      <p:ext uri="{BB962C8B-B14F-4D97-AF65-F5344CB8AC3E}">
        <p14:creationId xmlns:p14="http://schemas.microsoft.com/office/powerpoint/2010/main" val="98416021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5D4917-17EC-0BC0-9910-B0D3D501D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Cuando utilizar una u otra tecnología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31C66A3-8371-D597-C505-03023D070D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 err="1"/>
              <a:t>WebSocket</a:t>
            </a:r>
            <a:r>
              <a:rPr lang="es-ES" dirty="0"/>
              <a:t> ideal cuando necesitemos:</a:t>
            </a:r>
          </a:p>
          <a:p>
            <a:pPr lvl="1"/>
            <a:r>
              <a:rPr lang="es-ES" dirty="0"/>
              <a:t>Comunicación bidireccional en tiempo real.</a:t>
            </a:r>
          </a:p>
          <a:p>
            <a:pPr lvl="1"/>
            <a:r>
              <a:rPr lang="es-ES" dirty="0"/>
              <a:t>Actualizaciones instantáneas sin tener que hacer </a:t>
            </a:r>
            <a:r>
              <a:rPr lang="es-ES" b="1" dirty="0" err="1"/>
              <a:t>polling</a:t>
            </a:r>
            <a:r>
              <a:rPr lang="es-ES" dirty="0"/>
              <a:t> constante.</a:t>
            </a:r>
          </a:p>
          <a:p>
            <a:pPr lvl="1"/>
            <a:r>
              <a:rPr lang="es-ES" dirty="0"/>
              <a:t>Menor sobrecarga que HTTP con conexiones persistentes.</a:t>
            </a:r>
          </a:p>
          <a:p>
            <a:pPr lvl="1"/>
            <a:endParaRPr lang="es-ES" dirty="0"/>
          </a:p>
          <a:p>
            <a:pPr lvl="1"/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38E8D6A-CCA3-8C84-1FC6-2F3056FBC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74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8101760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C04648-22AD-A7B8-27A0-BEB0B5E20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0270" y="320605"/>
            <a:ext cx="3919330" cy="549275"/>
          </a:xfrm>
        </p:spPr>
        <p:txBody>
          <a:bodyPr>
            <a:normAutofit fontScale="90000"/>
          </a:bodyPr>
          <a:lstStyle/>
          <a:p>
            <a:r>
              <a:rPr lang="es-ES" dirty="0" err="1"/>
              <a:t>boost.beast</a:t>
            </a:r>
            <a:r>
              <a:rPr lang="es-ES" dirty="0"/>
              <a:t> </a:t>
            </a:r>
            <a:br>
              <a:rPr lang="es-ES" dirty="0"/>
            </a:br>
            <a:r>
              <a:rPr lang="es-ES" dirty="0"/>
              <a:t>vs </a:t>
            </a:r>
            <a:r>
              <a:rPr lang="es-ES" dirty="0" err="1"/>
              <a:t>crow</a:t>
            </a: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5139059-6494-E79A-B67A-36961347F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75</a:t>
            </a:fld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22344BEF-877F-CB36-7BFB-84296C09E2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682" y="320605"/>
            <a:ext cx="6657975" cy="623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877930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E65DFE-E51F-4664-E6CB-067ED63B0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Elegir </a:t>
            </a:r>
            <a:r>
              <a:rPr lang="es-ES" dirty="0" err="1"/>
              <a:t>crow</a:t>
            </a:r>
            <a:r>
              <a:rPr lang="es-ES" dirty="0"/>
              <a:t> cuando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D3E3731-7250-A129-2AAF-64FB69FC45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Quieres montar una API </a:t>
            </a:r>
            <a:r>
              <a:rPr lang="es-ES" dirty="0" err="1"/>
              <a:t>RESTful</a:t>
            </a:r>
            <a:r>
              <a:rPr lang="es-ES" dirty="0"/>
              <a:t> rápida y sencilla.</a:t>
            </a:r>
          </a:p>
          <a:p>
            <a:r>
              <a:rPr lang="es-ES" dirty="0"/>
              <a:t>Prefieres una sintaxis clara y moderna.</a:t>
            </a:r>
          </a:p>
          <a:p>
            <a:r>
              <a:rPr lang="es-ES" dirty="0"/>
              <a:t>No necesitas control de bajo nivel sobre sockets o buffers.</a:t>
            </a:r>
          </a:p>
          <a:p>
            <a:r>
              <a:rPr lang="es-ES" dirty="0"/>
              <a:t>Estás trabajando en un microservicio o </a:t>
            </a:r>
            <a:r>
              <a:rPr lang="es-ES" dirty="0" err="1"/>
              <a:t>backend</a:t>
            </a:r>
            <a:r>
              <a:rPr lang="es-ES" dirty="0"/>
              <a:t> ligero.</a:t>
            </a:r>
          </a:p>
          <a:p>
            <a:r>
              <a:rPr lang="es-ES" dirty="0"/>
              <a:t>Quieres algo que funcione bien en Windows y Linux con </a:t>
            </a:r>
            <a:r>
              <a:rPr lang="es-ES" dirty="0" err="1"/>
              <a:t>vcpkg</a:t>
            </a:r>
            <a:r>
              <a:rPr lang="es-ES" dirty="0"/>
              <a:t>.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205536C-45CF-E69A-85C8-5FED19B95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76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0452870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CA7201-11A1-D8BD-04D2-F5C1ABC7A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Elegir </a:t>
            </a:r>
            <a:r>
              <a:rPr lang="es-ES" dirty="0" err="1"/>
              <a:t>Boost.Beast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7B6F7DB-DBA6-5A37-73CC-053844B6F2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Necesitas control total sobre el protocolo HTTP.</a:t>
            </a:r>
          </a:p>
          <a:p>
            <a:r>
              <a:rPr lang="es-ES" dirty="0"/>
              <a:t>Estás construyendo un servidor de alto rendimiento o personalizado.</a:t>
            </a:r>
          </a:p>
          <a:p>
            <a:r>
              <a:rPr lang="es-ES" dirty="0"/>
              <a:t>Quieres integrar con otros componentes de </a:t>
            </a:r>
            <a:r>
              <a:rPr lang="es-ES" dirty="0" err="1"/>
              <a:t>Boost</a:t>
            </a:r>
            <a:r>
              <a:rPr lang="es-ES" dirty="0"/>
              <a:t> (</a:t>
            </a:r>
            <a:r>
              <a:rPr lang="es-ES" dirty="0" err="1"/>
              <a:t>Asio</a:t>
            </a:r>
            <a:r>
              <a:rPr lang="es-ES" dirty="0"/>
              <a:t>, SSL, etc.).</a:t>
            </a:r>
          </a:p>
          <a:p>
            <a:r>
              <a:rPr lang="es-ES" dirty="0"/>
              <a:t>Estás trabajando en aplicaciones que requieren </a:t>
            </a:r>
            <a:r>
              <a:rPr lang="es-ES" dirty="0" err="1"/>
              <a:t>WebSockets</a:t>
            </a:r>
            <a:r>
              <a:rPr lang="es-ES" dirty="0"/>
              <a:t> avanzados.</a:t>
            </a:r>
          </a:p>
          <a:p>
            <a:r>
              <a:rPr lang="es-ES" dirty="0"/>
              <a:t>Buscas máxima flexibilidad y rendimiento.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2FC546B-C38A-6F57-60AC-ADCC22386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77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641823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B2967D-E7AB-874D-C890-58E4BBEDE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FBEA769-2F52-70D3-1841-020A26DE47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Para un CRUD de una entidad de la BD con rutas del estilo: /empleados/&lt;id&gt; y respuesta en JSON: </a:t>
            </a:r>
            <a:r>
              <a:rPr lang="es-ES" b="1" dirty="0" err="1"/>
              <a:t>crow</a:t>
            </a:r>
            <a:endParaRPr lang="es-ES" b="1" dirty="0"/>
          </a:p>
          <a:p>
            <a:endParaRPr lang="es-ES" dirty="0"/>
          </a:p>
          <a:p>
            <a:r>
              <a:rPr lang="es-ES" dirty="0"/>
              <a:t>Para un servidor que maneja miles de conexiones simultaneas, con control de </a:t>
            </a:r>
            <a:r>
              <a:rPr lang="es-ES" dirty="0" err="1"/>
              <a:t>headers</a:t>
            </a:r>
            <a:r>
              <a:rPr lang="es-ES" dirty="0"/>
              <a:t>, </a:t>
            </a:r>
            <a:r>
              <a:rPr lang="es-ES" dirty="0" err="1"/>
              <a:t>trailers</a:t>
            </a:r>
            <a:r>
              <a:rPr lang="es-ES" dirty="0"/>
              <a:t> y buffers: </a:t>
            </a:r>
            <a:r>
              <a:rPr lang="es-ES" b="1" dirty="0" err="1"/>
              <a:t>Boost.beast</a:t>
            </a:r>
            <a:endParaRPr lang="es-ES" b="1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FDCCFC1-96FE-A70C-2385-40D554DB0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78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79170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D510CD-C7D9-9948-16B0-2AE9EBE5B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Requisitos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F5A5959-7BAC-8858-30E4-5A24EF5029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/>
              <a:t>Página oficial: </a:t>
            </a:r>
            <a:r>
              <a:rPr lang="es-ES" dirty="0">
                <a:hlinkClick r:id="rId2"/>
              </a:rPr>
              <a:t>https://www.boost.org/library/latest/beast/</a:t>
            </a:r>
            <a:endParaRPr lang="es-ES" dirty="0"/>
          </a:p>
          <a:p>
            <a:r>
              <a:rPr lang="es-ES" dirty="0"/>
              <a:t>Wiki: </a:t>
            </a:r>
            <a:r>
              <a:rPr lang="es-ES" dirty="0">
                <a:hlinkClick r:id="rId3"/>
              </a:rPr>
              <a:t>https://deepwiki.com/boostorg/beast</a:t>
            </a:r>
            <a:endParaRPr lang="es-ES" dirty="0"/>
          </a:p>
          <a:p>
            <a:endParaRPr lang="es-ES" dirty="0"/>
          </a:p>
          <a:p>
            <a:r>
              <a:rPr lang="es-ES" dirty="0"/>
              <a:t>Necesitamos versiones </a:t>
            </a:r>
            <a:r>
              <a:rPr lang="es-ES" b="1" dirty="0"/>
              <a:t>&gt;= C++11 </a:t>
            </a:r>
          </a:p>
          <a:p>
            <a:endParaRPr lang="es-ES" b="1" dirty="0"/>
          </a:p>
          <a:p>
            <a:r>
              <a:rPr lang="es-ES" b="1" dirty="0" err="1"/>
              <a:t>Boost.Asio</a:t>
            </a:r>
            <a:r>
              <a:rPr lang="es-ES" b="1" dirty="0"/>
              <a:t> </a:t>
            </a:r>
            <a:r>
              <a:rPr lang="es-ES" dirty="0"/>
              <a:t>y otras partes de </a:t>
            </a:r>
            <a:r>
              <a:rPr lang="es-ES" dirty="0" err="1"/>
              <a:t>Boost</a:t>
            </a:r>
            <a:r>
              <a:rPr lang="es-ES" dirty="0"/>
              <a:t>.</a:t>
            </a:r>
          </a:p>
          <a:p>
            <a:endParaRPr lang="es-ES" dirty="0"/>
          </a:p>
          <a:p>
            <a:r>
              <a:rPr lang="es-ES" b="1" dirty="0"/>
              <a:t>OpenSSL</a:t>
            </a:r>
            <a:r>
              <a:rPr lang="es-ES" dirty="0"/>
              <a:t> si se desea soporte para conexiones seguras.</a:t>
            </a:r>
          </a:p>
          <a:p>
            <a:endParaRPr lang="es-ES" dirty="0"/>
          </a:p>
          <a:p>
            <a:r>
              <a:rPr lang="es-ES" dirty="0"/>
              <a:t>Compatible con Visual Studio 2017+, </a:t>
            </a:r>
            <a:r>
              <a:rPr lang="es-ES" dirty="0" err="1"/>
              <a:t>CMake</a:t>
            </a:r>
            <a:r>
              <a:rPr lang="es-ES" dirty="0"/>
              <a:t> ≥ 3.5.1, para construir ejemplos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D73E7C9-A5D7-2639-7202-52DB590BC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427907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F119ED09-9D3A-F432-8819-B6C341384F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/>
          <a:lstStyle/>
          <a:p>
            <a:r>
              <a:rPr lang="es-ES" b="1" dirty="0"/>
              <a:t>Desglose de la librería </a:t>
            </a:r>
            <a:r>
              <a:rPr lang="es-ES" b="1" dirty="0" err="1"/>
              <a:t>Boost.Beast</a:t>
            </a:r>
            <a:endParaRPr lang="es-ES" b="1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07A598A-6C62-21CA-893E-615C9BA46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3237513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1388</TotalTime>
  <Words>4246</Words>
  <Application>Microsoft Office PowerPoint</Application>
  <PresentationFormat>Panorámica</PresentationFormat>
  <Paragraphs>663</Paragraphs>
  <Slides>78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78</vt:i4>
      </vt:variant>
    </vt:vector>
  </HeadingPairs>
  <TitlesOfParts>
    <vt:vector size="83" baseType="lpstr">
      <vt:lpstr>Aptos</vt:lpstr>
      <vt:lpstr>Aptos Display</vt:lpstr>
      <vt:lpstr>Arial</vt:lpstr>
      <vt:lpstr>Wingdings</vt:lpstr>
      <vt:lpstr>Tema de Office</vt:lpstr>
      <vt:lpstr>  Creación de APIs RESTful con C++ </vt:lpstr>
      <vt:lpstr>Contenidos</vt:lpstr>
      <vt:lpstr>Boost.Beast</vt:lpstr>
      <vt:lpstr>Boost.Beast</vt:lpstr>
      <vt:lpstr>Características de la librería</vt:lpstr>
      <vt:lpstr>Características de la librería II</vt:lpstr>
      <vt:lpstr>Características III</vt:lpstr>
      <vt:lpstr>Requisitos</vt:lpstr>
      <vt:lpstr>Desglose de la librería Boost.Beast</vt:lpstr>
      <vt:lpstr>Núcleo de Boost.Beast</vt:lpstr>
      <vt:lpstr>Manejo de HTTP</vt:lpstr>
      <vt:lpstr>Manejo de WebSockets</vt:lpstr>
      <vt:lpstr>Manejo de WebSockets 2</vt:lpstr>
      <vt:lpstr>Seguridad y SSL</vt:lpstr>
      <vt:lpstr>Utilidades y Extras</vt:lpstr>
      <vt:lpstr>Organización interna</vt:lpstr>
      <vt:lpstr>Tipos de aplicaciones Http con Boost.Beast</vt:lpstr>
      <vt:lpstr>Tipos de aplicaciones Http con Boost.Beast</vt:lpstr>
      <vt:lpstr>Tipos de aplicaciones Http con Boost.Beast</vt:lpstr>
      <vt:lpstr>Tipos de aplicaciones Http con Boost.Beast</vt:lpstr>
      <vt:lpstr>Peticiones Http</vt:lpstr>
      <vt:lpstr>Ejemplo: Servidor Http</vt:lpstr>
      <vt:lpstr>Servidor Http - Tipos</vt:lpstr>
      <vt:lpstr>Servidor Http - Tipos</vt:lpstr>
      <vt:lpstr>Servidor Http - Tipos</vt:lpstr>
      <vt:lpstr>Servidor Http - Tipos</vt:lpstr>
      <vt:lpstr>Pasos para implementar el Servidor Http I</vt:lpstr>
      <vt:lpstr>Pasos para implementar el Servidor Http II</vt:lpstr>
      <vt:lpstr>Pasos para implementar el Servidor Http III</vt:lpstr>
      <vt:lpstr>Pasos para implementar el Servidor Http IV</vt:lpstr>
      <vt:lpstr>Librería crow</vt:lpstr>
      <vt:lpstr>Contenidos</vt:lpstr>
      <vt:lpstr>Introducción</vt:lpstr>
      <vt:lpstr>Instalación</vt:lpstr>
      <vt:lpstr>Ejemplo</vt:lpstr>
      <vt:lpstr>Respuesta en json</vt:lpstr>
      <vt:lpstr>Operaciones CRUD</vt:lpstr>
      <vt:lpstr>Parámetros en las peticiones</vt:lpstr>
      <vt:lpstr>Formato de las lambdas</vt:lpstr>
      <vt:lpstr>Con parámetros en la URL</vt:lpstr>
      <vt:lpstr>Tipo de los parámetros en las peticiones</vt:lpstr>
      <vt:lpstr>Tipos de parámetros en las peticiones</vt:lpstr>
      <vt:lpstr>Asociación rutas  lambdas</vt:lpstr>
      <vt:lpstr>Con JSON</vt:lpstr>
      <vt:lpstr>Con JSON</vt:lpstr>
      <vt:lpstr>Otros métodos relacionados</vt:lpstr>
      <vt:lpstr>Tipos relacionados con JSON en crow</vt:lpstr>
      <vt:lpstr>Ejemplos</vt:lpstr>
      <vt:lpstr>Acceso a headers, query params</vt:lpstr>
      <vt:lpstr>Puesta en marcha del Servidor</vt:lpstr>
      <vt:lpstr>Puesta en marcha Servidor</vt:lpstr>
      <vt:lpstr>Consideraciones</vt:lpstr>
      <vt:lpstr>Niveles de log</vt:lpstr>
      <vt:lpstr>Mensajes de log</vt:lpstr>
      <vt:lpstr>Protocolos HTTP, HTTPs y WebSockets</vt:lpstr>
      <vt:lpstr>HTTP</vt:lpstr>
      <vt:lpstr>HTTPs</vt:lpstr>
      <vt:lpstr>WebSockets</vt:lpstr>
      <vt:lpstr>WebSockets</vt:lpstr>
      <vt:lpstr>Comparativa</vt:lpstr>
      <vt:lpstr>Peticiones HTTP</vt:lpstr>
      <vt:lpstr>Ejemplos</vt:lpstr>
      <vt:lpstr>Serialización  / Deserialización con JSON</vt:lpstr>
      <vt:lpstr>Parsear datos en Json</vt:lpstr>
      <vt:lpstr>Ejemplo</vt:lpstr>
      <vt:lpstr>Ejemplo 2</vt:lpstr>
      <vt:lpstr>Vector / Grabar a fichero</vt:lpstr>
      <vt:lpstr>Objetos a Json</vt:lpstr>
      <vt:lpstr>De JSON a Objeto</vt:lpstr>
      <vt:lpstr>Gestión de errores y excepciones</vt:lpstr>
      <vt:lpstr>  Manejo de códigos de error y optimización del flujo de datos.  </vt:lpstr>
      <vt:lpstr>  Implementación de registros de errores y mensajes de diagnóstico  </vt:lpstr>
      <vt:lpstr>      Apéndice Comparación y selección de herramientas según el tipo de aplicación</vt:lpstr>
      <vt:lpstr>Cuando utilizar una u otra tecnología</vt:lpstr>
      <vt:lpstr>boost.beast  vs crow</vt:lpstr>
      <vt:lpstr>Elegir crow cuando</vt:lpstr>
      <vt:lpstr>Elegir Boost.Beast</vt:lpstr>
      <vt:lpstr>Ejemplo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Antonio Espín Herranz</dc:creator>
  <cp:lastModifiedBy>Antonio Espín Herranz</cp:lastModifiedBy>
  <cp:revision>146</cp:revision>
  <dcterms:created xsi:type="dcterms:W3CDTF">2025-08-20T09:46:31Z</dcterms:created>
  <dcterms:modified xsi:type="dcterms:W3CDTF">2025-09-09T11:28:48Z</dcterms:modified>
</cp:coreProperties>
</file>