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74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87" r:id="rId18"/>
    <p:sldId id="288" r:id="rId19"/>
    <p:sldId id="289" r:id="rId20"/>
    <p:sldId id="290" r:id="rId21"/>
    <p:sldId id="292" r:id="rId22"/>
    <p:sldId id="283" r:id="rId23"/>
    <p:sldId id="278" r:id="rId24"/>
    <p:sldId id="279" r:id="rId25"/>
    <p:sldId id="281" r:id="rId26"/>
    <p:sldId id="282" r:id="rId27"/>
    <p:sldId id="280" r:id="rId28"/>
    <p:sldId id="284" r:id="rId29"/>
    <p:sldId id="285" r:id="rId30"/>
    <p:sldId id="286" r:id="rId31"/>
    <p:sldId id="291" r:id="rId32"/>
    <p:sldId id="293" r:id="rId33"/>
    <p:sldId id="294" r:id="rId34"/>
    <p:sldId id="300" r:id="rId35"/>
    <p:sldId id="299" r:id="rId36"/>
    <p:sldId id="298" r:id="rId37"/>
    <p:sldId id="297" r:id="rId38"/>
    <p:sldId id="296" r:id="rId39"/>
    <p:sldId id="295" r:id="rId40"/>
    <p:sldId id="301" r:id="rId41"/>
    <p:sldId id="302" r:id="rId42"/>
    <p:sldId id="303" r:id="rId43"/>
    <p:sldId id="304" r:id="rId44"/>
    <p:sldId id="305" r:id="rId45"/>
    <p:sldId id="306" r:id="rId46"/>
    <p:sldId id="320" r:id="rId47"/>
    <p:sldId id="307" r:id="rId48"/>
    <p:sldId id="308" r:id="rId49"/>
    <p:sldId id="310" r:id="rId50"/>
    <p:sldId id="311" r:id="rId51"/>
    <p:sldId id="312" r:id="rId52"/>
    <p:sldId id="309" r:id="rId53"/>
    <p:sldId id="314" r:id="rId54"/>
    <p:sldId id="313" r:id="rId55"/>
    <p:sldId id="317" r:id="rId56"/>
    <p:sldId id="318" r:id="rId57"/>
    <p:sldId id="319" r:id="rId58"/>
    <p:sldId id="315" r:id="rId59"/>
    <p:sldId id="316" r:id="rId60"/>
    <p:sldId id="321" r:id="rId61"/>
    <p:sldId id="322" r:id="rId62"/>
    <p:sldId id="323" r:id="rId63"/>
    <p:sldId id="324" r:id="rId64"/>
    <p:sldId id="325" r:id="rId65"/>
    <p:sldId id="264" r:id="rId66"/>
    <p:sldId id="269" r:id="rId67"/>
    <p:sldId id="326" r:id="rId68"/>
    <p:sldId id="327" r:id="rId69"/>
    <p:sldId id="328" r:id="rId70"/>
    <p:sldId id="329" r:id="rId7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FAF2B-A184-4166-8202-EF392D72A67C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70DA1-D3B3-4E58-A530-4826DA77B1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CCA49-0133-4FCC-5CF7-CAD766C73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26F7D-FF4F-52AC-C875-52EB17295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A80C6-A40A-6D56-71E9-1BADCE8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EB5-1849-4B73-8289-CB8B9ED6FDFB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CD543-A7A9-30C5-10D2-386EEB50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D558E-6D6F-8BB6-87E3-8BEF11B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7CCC-BD6F-F27B-D6B1-8DCF9B3E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86DFD7-A2EF-06D6-091C-50356568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634AB-0399-0240-313A-4B027CAF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7FCC-EC41-44B3-AAD2-5015CE0813C6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83A46-17D6-DFE1-4568-B4B1C007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BA0D6-AF3B-F0E7-6D79-C4615095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6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A82DF-9441-2CDF-3D70-D98B6807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1A7CC2-2365-6F12-EC13-A51D7E5B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E731D-CF95-8E1D-D34E-D696896C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D30-A6DE-46C3-92BC-41C30DE1EB76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70292-C4F3-C8A5-363B-0CED631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EB0A9-6376-8575-507D-090B57FF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9CC3-5540-A113-8602-13052A7F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65548-8757-3DE6-006E-3E013588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57D37-EBB0-8372-7133-2F70D4C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42DE-9AEF-4C05-8319-0BD15CAFE9C4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CFD5D-D928-00BA-6260-6A42EB1F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43274-83EE-1C46-E26D-ACE2B31F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39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2059B-0AC0-DE41-B3DB-85C45B7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3CAAE3-96BC-47AE-5F41-25194448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B8AD6-E701-C077-9272-E44B7D7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949F-C96A-48CE-8185-E78F19F7FC12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5A91F-8F9B-F4DB-FDA0-0E08A0D1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EC507-5750-CDB7-F6D0-5A977FC8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8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536BE-D219-B0D0-44EA-3B85890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95E53-3DA4-C5FC-4BF9-1EE3A5CD6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F2E90-4819-6D0F-D643-9305C0FA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B0ADE-D12A-C0D3-EE50-284B441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01E-7B1E-4A55-827F-BC63457F23E6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54D136-D77F-FF45-E919-542D6D7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8AC90-4F8B-0AE7-924B-7D786E6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98346-CB44-A172-E4A6-F02DE52D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FFA67-9705-6CA8-0FAB-B45BADB0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2FE9ED-0149-5B67-0D1B-C110D736D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C8904-A1DD-CAAF-AE00-AB40FFD0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81F8E7-FA56-0064-5E36-6D7129665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60AA3E-29E7-E322-5C1E-0414E3FA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82D-E157-43B3-82F4-9E196621D9E2}" type="datetime1">
              <a:rPr lang="es-ES" smtClean="0"/>
              <a:t>03/09/2025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4DC22-E30E-3C1B-FA9A-D808F091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15405F-47E9-887A-A5DF-D2B5479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3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E8A5A-115A-18D8-460D-878D1409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C8392-A782-32FE-8A71-A67C3F8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C1B-7CC2-4A23-B0D8-891680BEC27E}" type="datetime1">
              <a:rPr lang="es-ES" smtClean="0"/>
              <a:t>03/09/2025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C1D74-1064-0CB7-7B4B-E47E33D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64A436-D595-1062-221B-6ADF1D2C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59510B-ABE0-C189-59D7-324BB85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EEF0-66BC-4BF3-B343-B15AAEA33E58}" type="datetime1">
              <a:rPr lang="es-ES" smtClean="0"/>
              <a:t>03/09/2025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90530D-F745-D627-924D-775079A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9D8FE8-1DAE-8841-E5C8-140337C7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B31A-7045-0A8B-F6A6-A614DB2F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B2FBA-C4A5-1A3F-1470-60CD79C8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5FDB5-CE0D-1A1B-951E-FC8EF917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8706-9B4E-0855-0591-93EE4585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BA0-314D-4D64-8956-0C8EA6039A37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68309-E82D-CB1D-40D3-C5216DFC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4077C-E2BB-2DF3-929D-45197A42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2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050B-E7DD-3286-C534-0B8510FB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6E0CC-0A8D-F74C-69DB-75DDFF54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42BB2-7085-49B1-3C3D-85204E9B7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AD54B-8706-9878-1452-5E9DDE0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1C3A-DD9E-4AF2-AED7-C4F4E6578CFB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6A9C1C-E4CE-E9AD-5FFA-1AF07279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0C0C8-23A0-74D1-A77A-1CFA238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8A75D-381A-7EC7-2F23-5F01367E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8EC8B-4A21-7689-47F5-82A949F9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C7114-4F86-4CA9-ACA0-B148CC7D4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C88C4-DEDB-497B-8A7C-76D4ADE12761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4D102-963F-3F50-7224-7AD3F1EB0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EFB83-402F-D49D-EF16-9D647789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wiki.com/boostorg/beast" TargetMode="External"/><Relationship Id="rId2" Type="http://schemas.openxmlformats.org/officeDocument/2006/relationships/hyperlink" Target="https://www.boost.org/library/latest/bea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C565-300A-F1A5-0D5A-28CF41AD2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841" y="1951921"/>
            <a:ext cx="9144000" cy="2387600"/>
          </a:xfrm>
        </p:spPr>
        <p:txBody>
          <a:bodyPr/>
          <a:lstStyle/>
          <a:p>
            <a:r>
              <a:rPr lang="es-ES" b="1" dirty="0" err="1"/>
              <a:t>FrameWorks</a:t>
            </a:r>
            <a:br>
              <a:rPr lang="es-ES" b="1" dirty="0"/>
            </a:br>
            <a:r>
              <a:rPr lang="es-ES" b="1" dirty="0"/>
              <a:t>Servicios Web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0093D-E567-17DC-E124-C74E6A69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41" y="4582426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45826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7ADE-D9C1-9E1F-98BB-39D595E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Núcleo de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3F955-52D2-3583-DD09-04580E28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Buffers y </a:t>
            </a:r>
            <a:r>
              <a:rPr lang="es-ES" b="1" dirty="0" err="1"/>
              <a:t>Streams</a:t>
            </a:r>
            <a:r>
              <a:rPr lang="es-ES" dirty="0"/>
              <a:t>: </a:t>
            </a:r>
            <a:r>
              <a:rPr lang="es-ES" dirty="0" err="1"/>
              <a:t>Beast</a:t>
            </a:r>
            <a:r>
              <a:rPr lang="es-ES" dirty="0"/>
              <a:t> proporciona sus propios tipos de buffer (</a:t>
            </a:r>
            <a:r>
              <a:rPr lang="es-ES" dirty="0" err="1"/>
              <a:t>flat_buffer</a:t>
            </a:r>
            <a:r>
              <a:rPr lang="es-ES" dirty="0"/>
              <a:t>) y abstrae los </a:t>
            </a:r>
            <a:r>
              <a:rPr lang="es-ES" dirty="0" err="1"/>
              <a:t>streams</a:t>
            </a:r>
            <a:r>
              <a:rPr lang="es-ES" dirty="0"/>
              <a:t> para facilitar la lectura/escritura de datos en conexiones TCP.</a:t>
            </a:r>
          </a:p>
          <a:p>
            <a:pPr lvl="1"/>
            <a:endParaRPr lang="es-ES" dirty="0"/>
          </a:p>
          <a:p>
            <a:r>
              <a:rPr lang="es-ES" b="1" dirty="0"/>
              <a:t>Integración con </a:t>
            </a:r>
            <a:r>
              <a:rPr lang="es-ES" b="1" dirty="0" err="1"/>
              <a:t>Boost.Asio</a:t>
            </a:r>
            <a:r>
              <a:rPr lang="es-ES" dirty="0"/>
              <a:t>: Toda la funcionalidad de </a:t>
            </a:r>
            <a:r>
              <a:rPr lang="es-ES" dirty="0" err="1"/>
              <a:t>Beast</a:t>
            </a:r>
            <a:r>
              <a:rPr lang="es-ES" dirty="0"/>
              <a:t> se basa en </a:t>
            </a:r>
            <a:r>
              <a:rPr lang="es-ES" dirty="0" err="1"/>
              <a:t>Asio</a:t>
            </a:r>
            <a:r>
              <a:rPr lang="es-ES" dirty="0"/>
              <a:t>, lo que permite usar operaciones sincrónicas y asincrónicas con </a:t>
            </a:r>
            <a:r>
              <a:rPr lang="es-ES" dirty="0" err="1"/>
              <a:t>coroutines</a:t>
            </a:r>
            <a:r>
              <a:rPr lang="es-ES" dirty="0"/>
              <a:t>, </a:t>
            </a:r>
            <a:r>
              <a:rPr lang="es-ES" dirty="0" err="1"/>
              <a:t>callbacks</a:t>
            </a:r>
            <a:r>
              <a:rPr lang="es-ES" dirty="0"/>
              <a:t> o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AC392-2EAE-AA42-60EA-8645129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2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1D91-53E3-3C3F-2C3D-01BB6D9D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Manejo de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B8FFE-7CAB-DB70-5F2D-1ED583A2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HTTP </a:t>
            </a:r>
            <a:r>
              <a:rPr lang="es-ES" b="1" dirty="0" err="1"/>
              <a:t>Messages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request</a:t>
            </a:r>
            <a:r>
              <a:rPr lang="es-ES" sz="2800" dirty="0"/>
              <a:t>&lt;T&gt; y http::</a:t>
            </a:r>
            <a:r>
              <a:rPr lang="es-ES" sz="2800" b="1" dirty="0"/>
              <a:t>response</a:t>
            </a:r>
            <a:r>
              <a:rPr lang="es-ES" sz="2800" dirty="0"/>
              <a:t>&lt;T&gt;: Representan mensajes HTTP con cuerpo de tipo T (como </a:t>
            </a:r>
            <a:r>
              <a:rPr lang="es-ES" sz="2800" dirty="0" err="1"/>
              <a:t>string_body</a:t>
            </a:r>
            <a:r>
              <a:rPr lang="es-ES" sz="2800" dirty="0"/>
              <a:t>, </a:t>
            </a:r>
            <a:r>
              <a:rPr lang="es-ES" sz="2800" dirty="0" err="1"/>
              <a:t>file_body</a:t>
            </a:r>
            <a:r>
              <a:rPr lang="es-ES" sz="2800" dirty="0"/>
              <a:t>, etc.).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fields</a:t>
            </a:r>
            <a:r>
              <a:rPr lang="es-ES" sz="2800" dirty="0"/>
              <a:t>: Encapsula los encabezados HTTP.</a:t>
            </a:r>
          </a:p>
          <a:p>
            <a:pPr lvl="1"/>
            <a:endParaRPr lang="es-ES" dirty="0"/>
          </a:p>
          <a:p>
            <a:r>
              <a:rPr lang="es-ES" b="1" dirty="0"/>
              <a:t>HTTP </a:t>
            </a:r>
            <a:r>
              <a:rPr lang="es-ES" b="1" dirty="0" err="1"/>
              <a:t>Operations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read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read</a:t>
            </a:r>
            <a:r>
              <a:rPr lang="es-ES" sz="2800" dirty="0"/>
              <a:t>: Leer peticiones o respuestas desde un </a:t>
            </a:r>
            <a:r>
              <a:rPr lang="es-ES" sz="2800" dirty="0" err="1"/>
              <a:t>stream</a:t>
            </a:r>
            <a:r>
              <a:rPr lang="es-ES" sz="2800" dirty="0"/>
              <a:t>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write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write</a:t>
            </a:r>
            <a:r>
              <a:rPr lang="es-ES" sz="2800" dirty="0"/>
              <a:t>: Enviar peticiones o respuestas por el </a:t>
            </a:r>
            <a:r>
              <a:rPr lang="es-ES" sz="2800" dirty="0" err="1"/>
              <a:t>stream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HTTP Server y Client</a:t>
            </a:r>
          </a:p>
          <a:p>
            <a:pPr lvl="2"/>
            <a:r>
              <a:rPr lang="es-ES" dirty="0" err="1"/>
              <a:t>Beast</a:t>
            </a:r>
            <a:r>
              <a:rPr lang="es-ES" dirty="0"/>
              <a:t> permite construir </a:t>
            </a:r>
            <a:r>
              <a:rPr lang="es-ES" b="1" dirty="0"/>
              <a:t>servidores HTTP</a:t>
            </a:r>
            <a:r>
              <a:rPr lang="es-ES" dirty="0"/>
              <a:t> y </a:t>
            </a:r>
            <a:r>
              <a:rPr lang="es-ES" b="1" dirty="0"/>
              <a:t>clientes HTTP</a:t>
            </a:r>
            <a:r>
              <a:rPr lang="es-ES" dirty="0"/>
              <a:t> usando sockets TCP o SSL.</a:t>
            </a:r>
          </a:p>
          <a:p>
            <a:pPr lvl="2"/>
            <a:r>
              <a:rPr lang="es-ES" dirty="0"/>
              <a:t>Soporta </a:t>
            </a:r>
            <a:r>
              <a:rPr lang="es-ES" b="1" dirty="0"/>
              <a:t>HTTP/1.1</a:t>
            </a:r>
            <a:r>
              <a:rPr lang="es-ES" dirty="0"/>
              <a:t> (no HTTP/2 aún de forma nativa).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F16D3-83CD-1DA5-A5BE-A7045EB8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1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737F9-7C1C-6AF5-DA20-DABE8976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17BE4-CAF6-01D4-B288-9F7DA1AE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WebSocket</a:t>
            </a:r>
            <a:r>
              <a:rPr lang="es-ES" b="1" dirty="0"/>
              <a:t> </a:t>
            </a:r>
            <a:r>
              <a:rPr lang="es-ES" b="1" dirty="0" err="1"/>
              <a:t>Stream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&lt;T&gt;: Abstrae una conexión </a:t>
            </a:r>
            <a:r>
              <a:rPr lang="es-ES" dirty="0" err="1"/>
              <a:t>WebSocket</a:t>
            </a:r>
            <a:r>
              <a:rPr lang="es-ES" dirty="0"/>
              <a:t> sobre un </a:t>
            </a:r>
            <a:r>
              <a:rPr lang="es-ES" dirty="0" err="1"/>
              <a:t>stream</a:t>
            </a:r>
            <a:r>
              <a:rPr lang="es-ES" dirty="0"/>
              <a:t> TCP o SSL.</a:t>
            </a:r>
          </a:p>
          <a:p>
            <a:endParaRPr lang="es-ES" dirty="0"/>
          </a:p>
          <a:p>
            <a:r>
              <a:rPr lang="es-ES" b="1" dirty="0"/>
              <a:t>Operaciones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handshake</a:t>
            </a:r>
            <a:r>
              <a:rPr lang="es-ES" dirty="0"/>
              <a:t> / </a:t>
            </a:r>
            <a:r>
              <a:rPr lang="es-ES" dirty="0" err="1"/>
              <a:t>async_handshake</a:t>
            </a:r>
            <a:r>
              <a:rPr lang="es-ES" dirty="0"/>
              <a:t>: Realiza el </a:t>
            </a:r>
            <a:r>
              <a:rPr lang="es-ES" dirty="0" err="1"/>
              <a:t>handshake</a:t>
            </a:r>
            <a:r>
              <a:rPr lang="es-ES" dirty="0"/>
              <a:t> inicial para establecer la conexión.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read</a:t>
            </a:r>
            <a:r>
              <a:rPr lang="es-ES" dirty="0"/>
              <a:t> / </a:t>
            </a:r>
            <a:r>
              <a:rPr lang="es-ES" dirty="0" err="1"/>
              <a:t>async_read</a:t>
            </a:r>
            <a:r>
              <a:rPr lang="es-ES" dirty="0"/>
              <a:t>: Recibe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write</a:t>
            </a:r>
            <a:r>
              <a:rPr lang="es-ES" dirty="0"/>
              <a:t> / </a:t>
            </a:r>
            <a:r>
              <a:rPr lang="es-ES" dirty="0" err="1"/>
              <a:t>async_write</a:t>
            </a:r>
            <a:r>
              <a:rPr lang="es-ES" dirty="0"/>
              <a:t>: Envía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close</a:t>
            </a:r>
            <a:r>
              <a:rPr lang="es-ES" dirty="0"/>
              <a:t>: Cierra la conexión de forma ordenada.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BAB83-83EB-5054-5CA8-A15A7AD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4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ABCD5-AA2A-9CCC-1D66-E9D1C280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r>
              <a:rPr lang="es-E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A85B4-ADCF-C7BE-0DAB-B032BB18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Soporte de </a:t>
            </a:r>
            <a:r>
              <a:rPr lang="es-ES" b="1" dirty="0" err="1"/>
              <a:t>Frames</a:t>
            </a:r>
            <a:endParaRPr lang="es-ES" b="1" dirty="0"/>
          </a:p>
          <a:p>
            <a:pPr lvl="1"/>
            <a:r>
              <a:rPr lang="es-ES" dirty="0"/>
              <a:t>Permite enviar y recibir </a:t>
            </a:r>
            <a:r>
              <a:rPr lang="es-ES" b="1" dirty="0" err="1"/>
              <a:t>frames</a:t>
            </a:r>
            <a:r>
              <a:rPr lang="es-ES" b="1" dirty="0"/>
              <a:t> de texto o binarios</a:t>
            </a:r>
            <a:r>
              <a:rPr lang="es-ES" dirty="0"/>
              <a:t>, con control sobre fragmentación y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3CBB99-2FD3-B5FA-67BB-E0E9943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1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531C0-9D04-2835-B7C5-DC89EAC3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y SSL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5EBEF-5EC3-BC71-5EDE-40910898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2FDA4F-6D16-1B9E-D748-55EC8ACF4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097"/>
            <a:ext cx="102625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 err="1">
                <a:latin typeface="Arial" panose="020B0604020202020204" pitchFamily="34" charset="0"/>
              </a:rPr>
              <a:t>Beast</a:t>
            </a:r>
            <a:r>
              <a:rPr lang="es-ES" altLang="es-ES" sz="2400" dirty="0">
                <a:latin typeface="Arial" panose="020B0604020202020204" pitchFamily="34" charset="0"/>
              </a:rPr>
              <a:t> no gestiona SSL directamente, pero se integra perfectamente con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 err="1">
                <a:latin typeface="Arial" panose="020B0604020202020204" pitchFamily="34" charset="0"/>
              </a:rPr>
              <a:t>Boost.Asio</a:t>
            </a:r>
            <a:r>
              <a:rPr lang="es-ES" altLang="es-ES" sz="2400" dirty="0">
                <a:latin typeface="Arial" panose="020B0604020202020204" pitchFamily="34" charset="0"/>
              </a:rPr>
              <a:t> SSL.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>
                <a:latin typeface="Arial" panose="020B0604020202020204" pitchFamily="34" charset="0"/>
              </a:rPr>
              <a:t>Puedes envolver los </a:t>
            </a:r>
            <a:r>
              <a:rPr lang="es-ES" altLang="es-ES" sz="2400" dirty="0" err="1">
                <a:latin typeface="Arial" panose="020B0604020202020204" pitchFamily="34" charset="0"/>
              </a:rPr>
              <a:t>streams</a:t>
            </a:r>
            <a:r>
              <a:rPr lang="es-ES" altLang="es-ES" sz="2400" dirty="0">
                <a:latin typeface="Arial" panose="020B0604020202020204" pitchFamily="34" charset="0"/>
              </a:rPr>
              <a:t> con </a:t>
            </a:r>
            <a:r>
              <a:rPr lang="es-ES" altLang="es-ES" sz="2400" dirty="0" err="1">
                <a:latin typeface="Arial" panose="020B0604020202020204" pitchFamily="34" charset="0"/>
              </a:rPr>
              <a:t>boost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asio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ssl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stream</a:t>
            </a:r>
            <a:r>
              <a:rPr lang="es-ES" altLang="es-ES" sz="2400" dirty="0">
                <a:latin typeface="Arial" panose="020B0604020202020204" pitchFamily="34" charset="0"/>
              </a:rPr>
              <a:t> para manejar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>
                <a:latin typeface="Arial" panose="020B0604020202020204" pitchFamily="34" charset="0"/>
              </a:rPr>
              <a:t>conexiones seguras.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D96D6-3606-C9C0-0BB3-EE13A4C0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 y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83FBE-F21A-B71B-80CC-38FEAC1E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Serialización y </a:t>
            </a:r>
            <a:r>
              <a:rPr lang="es-ES" dirty="0" err="1"/>
              <a:t>parsing</a:t>
            </a:r>
            <a:r>
              <a:rPr lang="es-ES" dirty="0"/>
              <a:t> de mensajes HTTP.</a:t>
            </a:r>
          </a:p>
          <a:p>
            <a:endParaRPr lang="es-ES" dirty="0"/>
          </a:p>
          <a:p>
            <a:r>
              <a:rPr lang="es-ES" dirty="0"/>
              <a:t>Control de errores mediante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system</a:t>
            </a:r>
            <a:r>
              <a:rPr lang="es-ES" dirty="0"/>
              <a:t>::</a:t>
            </a:r>
            <a:r>
              <a:rPr lang="es-ES" dirty="0" err="1"/>
              <a:t>error_code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Compatibilidad con </a:t>
            </a:r>
            <a:r>
              <a:rPr lang="es-ES" dirty="0" err="1"/>
              <a:t>coroutines</a:t>
            </a:r>
            <a:r>
              <a:rPr lang="es-ES" dirty="0"/>
              <a:t> (</a:t>
            </a:r>
            <a:r>
              <a:rPr lang="es-ES" dirty="0" err="1"/>
              <a:t>co_await</a:t>
            </a:r>
            <a:r>
              <a:rPr lang="es-ES" dirty="0"/>
              <a:t>, </a:t>
            </a:r>
            <a:r>
              <a:rPr lang="es-ES" dirty="0" err="1"/>
              <a:t>co_spawn</a:t>
            </a:r>
            <a:r>
              <a:rPr lang="es-ES" dirty="0"/>
              <a:t>) en C++20.</a:t>
            </a:r>
          </a:p>
          <a:p>
            <a:endParaRPr lang="es-ES" dirty="0"/>
          </a:p>
          <a:p>
            <a:r>
              <a:rPr lang="es-ES" dirty="0"/>
              <a:t>Ejemplos y patrones para servidores </a:t>
            </a:r>
            <a:r>
              <a:rPr lang="es-ES" dirty="0" err="1"/>
              <a:t>multicliente</a:t>
            </a:r>
            <a:r>
              <a:rPr lang="es-ES" dirty="0"/>
              <a:t>, </a:t>
            </a:r>
            <a:r>
              <a:rPr lang="es-ES" dirty="0" err="1"/>
              <a:t>proxies</a:t>
            </a:r>
            <a:r>
              <a:rPr lang="es-ES" dirty="0"/>
              <a:t>, y clientes REST.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EAE9D-0511-2931-2843-47E9315C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1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2ACD1-7394-881F-28B6-BF0BDDA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0"/>
            <a:ext cx="5181600" cy="698362"/>
          </a:xfrm>
        </p:spPr>
        <p:txBody>
          <a:bodyPr>
            <a:normAutofit fontScale="90000"/>
          </a:bodyPr>
          <a:lstStyle/>
          <a:p>
            <a:r>
              <a:rPr lang="es-ES" dirty="0"/>
              <a:t>Organización interna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0C70B-B0F8-EA47-0C51-41B4C70F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A1FF33-1CDB-9C8A-9025-22229A08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7246" cy="68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5ACA-1F6E-3770-C89C-FD5373C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B3124-E3B1-4D36-56EB-64A76DFB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implementar una gran variedad de aplicaciones de red. Manejando protocolos como Http y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1 - Cliente HTTP</a:t>
            </a:r>
          </a:p>
          <a:p>
            <a:pPr lvl="1"/>
            <a:r>
              <a:rPr lang="es-ES" dirty="0"/>
              <a:t>Realiza peticiones a servidores externos (GET, POST, PUT, DELETE…).</a:t>
            </a:r>
          </a:p>
          <a:p>
            <a:pPr lvl="1"/>
            <a:r>
              <a:rPr lang="es-ES" dirty="0"/>
              <a:t>Ideal para consumir </a:t>
            </a:r>
            <a:r>
              <a:rPr lang="es-ES" dirty="0" err="1"/>
              <a:t>APIs</a:t>
            </a:r>
            <a:r>
              <a:rPr lang="es-ES" dirty="0"/>
              <a:t> REST desde C++.</a:t>
            </a:r>
          </a:p>
          <a:p>
            <a:pPr lvl="1"/>
            <a:r>
              <a:rPr lang="es-ES" dirty="0"/>
              <a:t>Puedes manejar encabezados, cuerpos JSON, autenticación, etc.</a:t>
            </a:r>
          </a:p>
          <a:p>
            <a:pPr lvl="1"/>
            <a:r>
              <a:rPr lang="es-ES" i="1" dirty="0"/>
              <a:t>Ejemplo: Un cliente que consulta la API de </a:t>
            </a:r>
            <a:r>
              <a:rPr lang="es-ES" i="1" dirty="0" err="1"/>
              <a:t>OpenWeather</a:t>
            </a:r>
            <a:r>
              <a:rPr lang="es-ES" i="1" dirty="0"/>
              <a:t> y muestra el clima en Madrid.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DF12F1-C13C-1586-A888-2014F94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71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4929C-07BD-178A-3C36-233CEF1E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542F2-AACA-EDEB-CCD9-F799489D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2 - Proxy HTTP</a:t>
            </a:r>
          </a:p>
          <a:p>
            <a:pPr lvl="1"/>
            <a:r>
              <a:rPr lang="es-ES" dirty="0"/>
              <a:t>Recibe peticiones de clientes y las redirige a otros servidores.</a:t>
            </a:r>
          </a:p>
          <a:p>
            <a:pPr lvl="1"/>
            <a:r>
              <a:rPr lang="es-ES" dirty="0"/>
              <a:t>Puede modificar encabezados, filtrar contenido o registrar tráfico.</a:t>
            </a:r>
          </a:p>
          <a:p>
            <a:pPr lvl="1"/>
            <a:r>
              <a:rPr lang="es-ES" i="1" dirty="0"/>
              <a:t>Ejemplo: Un proxy que añade autenticación a peticiones antes de reenviarlas a un </a:t>
            </a:r>
            <a:r>
              <a:rPr lang="es-ES" i="1" dirty="0" err="1"/>
              <a:t>backend</a:t>
            </a:r>
            <a:r>
              <a:rPr lang="es-ES" i="1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3 - API </a:t>
            </a:r>
            <a:r>
              <a:rPr lang="es-ES" b="1" dirty="0" err="1"/>
              <a:t>RESTful</a:t>
            </a:r>
            <a:endParaRPr lang="es-ES" b="1" dirty="0"/>
          </a:p>
          <a:p>
            <a:pPr lvl="1"/>
            <a:r>
              <a:rPr lang="es-ES" dirty="0"/>
              <a:t>Servidor que expone </a:t>
            </a:r>
            <a:r>
              <a:rPr lang="es-ES" dirty="0" err="1"/>
              <a:t>endpoints</a:t>
            </a:r>
            <a:r>
              <a:rPr lang="es-ES" dirty="0"/>
              <a:t> como /usuarios, /productos, etc.</a:t>
            </a:r>
          </a:p>
          <a:p>
            <a:pPr lvl="1"/>
            <a:r>
              <a:rPr lang="es-ES" dirty="0"/>
              <a:t>Maneja rutas, métodos HTTP y respuestas en JSON.</a:t>
            </a:r>
          </a:p>
          <a:p>
            <a:pPr lvl="1"/>
            <a:r>
              <a:rPr lang="es-ES" dirty="0"/>
              <a:t>Se puede integrar con bases de datos y lógica de negocio.</a:t>
            </a:r>
          </a:p>
          <a:p>
            <a:pPr lvl="1"/>
            <a:r>
              <a:rPr lang="es-ES" i="1" dirty="0"/>
              <a:t>Ejemplo: Una API para gestionar inventario desde una app móvil.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DE447E-F6F6-57ED-2875-3BB4F0FF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73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71F70-30C0-5EE6-8A24-8189F868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5FDF7-47BD-BCF6-C8CE-DF20CF83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4 - Microservicio HTTP</a:t>
            </a:r>
          </a:p>
          <a:p>
            <a:pPr lvl="1"/>
            <a:r>
              <a:rPr lang="es-ES" dirty="0"/>
              <a:t>Aplicación ligera que realiza una tarea específica (ej. validación, cálculo, </a:t>
            </a:r>
            <a:r>
              <a:rPr lang="es-ES" dirty="0" err="1"/>
              <a:t>logging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Se comunica con otros servicios vía HTTP o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Ideal para arquitecturas distribuidas.</a:t>
            </a:r>
          </a:p>
          <a:p>
            <a:pPr lvl="1"/>
            <a:r>
              <a:rPr lang="es-ES" i="1" dirty="0"/>
              <a:t>Ejemplo: Un microservicio que calcula precios con IVA y responde en milisegundos.</a:t>
            </a:r>
          </a:p>
          <a:p>
            <a:pPr lvl="1"/>
            <a:endParaRPr lang="es-ES" dirty="0"/>
          </a:p>
          <a:p>
            <a:r>
              <a:rPr lang="es-ES" b="1" dirty="0"/>
              <a:t>5 - Servidor de archivos estáticos</a:t>
            </a:r>
          </a:p>
          <a:p>
            <a:pPr lvl="1"/>
            <a:r>
              <a:rPr lang="es-ES" dirty="0"/>
              <a:t>Sirve HTML, CSS, JS, imágenes y otros recursos desde disco.</a:t>
            </a:r>
          </a:p>
          <a:p>
            <a:pPr lvl="1"/>
            <a:r>
              <a:rPr lang="es-ES" dirty="0"/>
              <a:t>Útil para alojar páginas web o documentación técnica.</a:t>
            </a:r>
          </a:p>
          <a:p>
            <a:pPr lvl="1"/>
            <a:r>
              <a:rPr lang="es-ES" i="1" dirty="0"/>
              <a:t>Ejemplo: Un servidor que entrega una SPA (Single Page </a:t>
            </a:r>
            <a:r>
              <a:rPr lang="es-ES" i="1" dirty="0" err="1"/>
              <a:t>Application</a:t>
            </a:r>
            <a:r>
              <a:rPr lang="es-ES" i="1" dirty="0"/>
              <a:t>) compilada en </a:t>
            </a:r>
            <a:r>
              <a:rPr lang="es-ES" i="1" dirty="0" err="1"/>
              <a:t>React</a:t>
            </a:r>
            <a:r>
              <a:rPr lang="es-ES" i="1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B36C55-232C-E57F-A722-348B39B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8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729B8-BDFD-30F1-0649-F1CE28D9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A0233-3E1E-0208-9E66-59CE4046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Boost.Beast</a:t>
            </a:r>
            <a:r>
              <a:rPr lang="es-ES" dirty="0"/>
              <a:t>: Manejo de HTTP y </a:t>
            </a:r>
            <a:r>
              <a:rPr lang="es-ES" dirty="0" err="1"/>
              <a:t>WebSockets</a:t>
            </a:r>
            <a:r>
              <a:rPr lang="es-ES" dirty="0"/>
              <a:t> en C++.</a:t>
            </a:r>
          </a:p>
          <a:p>
            <a:endParaRPr lang="es-ES" dirty="0"/>
          </a:p>
          <a:p>
            <a:r>
              <a:rPr lang="es-ES" dirty="0"/>
              <a:t>Librería </a:t>
            </a:r>
            <a:r>
              <a:rPr lang="es-ES" b="1" dirty="0" err="1"/>
              <a:t>crow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Comparación y selección de herramientas según el tipo de aplicación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2826E-24D3-3673-0623-4E27D82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8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81290-BFC6-251A-69FE-B2A4C27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EFB00-2F5C-D252-E636-79FF0DFD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6 - </a:t>
            </a:r>
            <a:r>
              <a:rPr lang="es-ES" b="1" dirty="0"/>
              <a:t>Servidor de </a:t>
            </a:r>
            <a:r>
              <a:rPr lang="es-ES" b="1" dirty="0" err="1"/>
              <a:t>streaming</a:t>
            </a:r>
            <a:r>
              <a:rPr lang="es-ES" b="1" dirty="0"/>
              <a:t> HTTP</a:t>
            </a:r>
          </a:p>
          <a:p>
            <a:pPr lvl="1"/>
            <a:r>
              <a:rPr lang="es-ES" dirty="0"/>
              <a:t>Envía datos en tiempo real usando </a:t>
            </a:r>
            <a:r>
              <a:rPr lang="es-ES" dirty="0" err="1"/>
              <a:t>chunked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 o SSE (Server-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Útil para </a:t>
            </a:r>
            <a:r>
              <a:rPr lang="es-ES" dirty="0" err="1"/>
              <a:t>dashboards</a:t>
            </a:r>
            <a:r>
              <a:rPr lang="es-ES" dirty="0"/>
              <a:t>, logs en vivo o </a:t>
            </a:r>
            <a:r>
              <a:rPr lang="es-ES" dirty="0" err="1"/>
              <a:t>feeds</a:t>
            </a:r>
            <a:r>
              <a:rPr lang="es-ES" dirty="0"/>
              <a:t> de eventos.</a:t>
            </a:r>
          </a:p>
          <a:p>
            <a:pPr lvl="1"/>
            <a:r>
              <a:rPr lang="es-ES" i="1" dirty="0"/>
              <a:t>Ejemplo: Un servidor que transmite métricas de sensores cada segundo.</a:t>
            </a:r>
          </a:p>
          <a:p>
            <a:pPr lvl="1"/>
            <a:endParaRPr lang="es-ES" i="1" dirty="0"/>
          </a:p>
          <a:p>
            <a:r>
              <a:rPr lang="es-ES" i="1" dirty="0"/>
              <a:t>7 - </a:t>
            </a:r>
            <a:r>
              <a:rPr lang="es-ES" b="1" dirty="0"/>
              <a:t>Servidor de autenticación</a:t>
            </a:r>
          </a:p>
          <a:p>
            <a:pPr lvl="1"/>
            <a:r>
              <a:rPr lang="es-ES" dirty="0"/>
              <a:t>Maneja </a:t>
            </a:r>
            <a:r>
              <a:rPr lang="es-ES" dirty="0" err="1"/>
              <a:t>login</a:t>
            </a:r>
            <a:r>
              <a:rPr lang="es-ES" dirty="0"/>
              <a:t>, tokens JWT, sesiones y autorización.</a:t>
            </a:r>
          </a:p>
          <a:p>
            <a:pPr lvl="1"/>
            <a:r>
              <a:rPr lang="es-ES" dirty="0"/>
              <a:t>Puede integrarse con OAuth2, LDAP o bases de datos.</a:t>
            </a:r>
          </a:p>
          <a:p>
            <a:pPr lvl="1"/>
            <a:r>
              <a:rPr lang="es-ES" i="1" dirty="0"/>
              <a:t>Ejemplo: Un </a:t>
            </a:r>
            <a:r>
              <a:rPr lang="es-ES" i="1" dirty="0" err="1"/>
              <a:t>backend</a:t>
            </a:r>
            <a:r>
              <a:rPr lang="es-ES" i="1" dirty="0"/>
              <a:t> que valida credenciales y emite tokens para apps cliente.</a:t>
            </a:r>
          </a:p>
          <a:p>
            <a:pPr lvl="1"/>
            <a:endParaRPr lang="es-ES" i="1" dirty="0"/>
          </a:p>
          <a:p>
            <a:r>
              <a:rPr lang="es-ES" b="1" i="1" dirty="0" err="1"/>
              <a:t>WebSocket</a:t>
            </a:r>
            <a:r>
              <a:rPr lang="es-ES" b="1" i="1" dirty="0"/>
              <a:t> estaría más enfocado para la comunicación en tiempo real.</a:t>
            </a:r>
          </a:p>
          <a:p>
            <a:endParaRPr lang="es-ES" b="1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D8B55-D06D-9DD5-D33D-3900691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8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713DBF-5186-D31D-2FA1-A7D935A34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Peticiones Http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F2BAD38-FF1C-53D3-584A-86E1E9DE9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352A1-D12B-3412-9C57-392E6BAF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8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B4CB-CCF9-3C46-0CF6-0A240CAC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Ejemplo: Servidor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73178-9005-9792-6C9D-9CDCD314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servidor Http:</a:t>
            </a:r>
          </a:p>
          <a:p>
            <a:pPr lvl="1"/>
            <a:r>
              <a:rPr lang="es-ES" dirty="0"/>
              <a:t>Tipos utilizados</a:t>
            </a:r>
          </a:p>
          <a:p>
            <a:pPr lvl="1"/>
            <a:r>
              <a:rPr lang="es-ES" dirty="0"/>
              <a:t>Pasos para implementar el Servidor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2C4477-13ED-EBB9-3EE1-CC6BFEAC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60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53821-EA6C-C96C-6127-4F54EF4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40C18-3023-5733-3BE5-89C13EC2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boost</a:t>
            </a:r>
            <a:r>
              <a:rPr lang="es-ES" sz="3200" b="1" dirty="0"/>
              <a:t>::</a:t>
            </a:r>
            <a:r>
              <a:rPr lang="es-ES" sz="3200" b="1" dirty="0" err="1"/>
              <a:t>asio</a:t>
            </a:r>
            <a:r>
              <a:rPr lang="es-ES" sz="3200" b="1" dirty="0"/>
              <a:t>::</a:t>
            </a:r>
            <a:r>
              <a:rPr lang="es-ES" sz="3200" b="1" dirty="0" err="1"/>
              <a:t>io_context</a:t>
            </a:r>
            <a:endParaRPr lang="es-ES" sz="3200" b="1" dirty="0"/>
          </a:p>
          <a:p>
            <a:endParaRPr lang="es-ES" sz="3200" dirty="0"/>
          </a:p>
          <a:p>
            <a:pPr lvl="1"/>
            <a:r>
              <a:rPr lang="es-ES" sz="3200" dirty="0"/>
              <a:t>Es el motor de eventos de </a:t>
            </a:r>
            <a:r>
              <a:rPr lang="es-ES" sz="3200" dirty="0" err="1"/>
              <a:t>Boost.Asio</a:t>
            </a:r>
            <a:r>
              <a:rPr lang="es-ES" sz="3200" dirty="0"/>
              <a:t>.</a:t>
            </a:r>
          </a:p>
          <a:p>
            <a:pPr lvl="1"/>
            <a:r>
              <a:rPr lang="es-ES" sz="3200" dirty="0"/>
              <a:t>Gestiona operaciones de entrada/salida (I/O), como aceptar conexiones o leer datos.</a:t>
            </a:r>
          </a:p>
          <a:p>
            <a:pPr lvl="1"/>
            <a:r>
              <a:rPr lang="es-ES" sz="3200" dirty="0"/>
              <a:t>Se usa para crear el </a:t>
            </a:r>
            <a:r>
              <a:rPr lang="es-ES" sz="3200" dirty="0" err="1"/>
              <a:t>acceptor</a:t>
            </a:r>
            <a:r>
              <a:rPr lang="es-ES" sz="3200" dirty="0"/>
              <a:t> y los sockets.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E7A85-3971-FA2D-F493-2E656FC8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0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861C-7D0E-CAD7-1701-BA7560ED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63640-49D3-C6CD-C248-954DF619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acceptor</a:t>
            </a:r>
            <a:endParaRPr lang="es-ES" b="1" dirty="0"/>
          </a:p>
          <a:p>
            <a:pPr lvl="1"/>
            <a:r>
              <a:rPr lang="es-ES" dirty="0"/>
              <a:t>Se encarga de escuchar en un puerto TCP.</a:t>
            </a:r>
          </a:p>
          <a:p>
            <a:pPr lvl="1"/>
            <a:r>
              <a:rPr lang="es-ES" dirty="0"/>
              <a:t>Espera conexiones entrantes y las acepta, creando un socket para cada cliente.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::socket</a:t>
            </a:r>
          </a:p>
          <a:p>
            <a:pPr lvl="1"/>
            <a:r>
              <a:rPr lang="es-ES" dirty="0"/>
              <a:t>Representa una conexión TCP con un cliente.</a:t>
            </a:r>
          </a:p>
          <a:p>
            <a:pPr lvl="1"/>
            <a:r>
              <a:rPr lang="es-ES" dirty="0"/>
              <a:t>Se usa para leer la petición HTTP y enviar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2D2A95-9420-51D6-7126-39417FD7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62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B265-A537-4E61-AB1A-6388F246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37C4B-AC69-58D0-DC26-5EE8B603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</a:t>
            </a:r>
            <a:r>
              <a:rPr lang="es-ES" b="1" dirty="0" err="1"/>
              <a:t>flat_buffer</a:t>
            </a:r>
            <a:endParaRPr lang="es-ES" b="1" dirty="0"/>
          </a:p>
          <a:p>
            <a:pPr lvl="1"/>
            <a:r>
              <a:rPr lang="es-ES" dirty="0"/>
              <a:t>Buffer de </a:t>
            </a:r>
            <a:r>
              <a:rPr lang="es-ES" dirty="0" err="1"/>
              <a:t>Beast</a:t>
            </a:r>
            <a:r>
              <a:rPr lang="es-ES" dirty="0"/>
              <a:t> para almacenar datos leídos del socket.</a:t>
            </a:r>
          </a:p>
          <a:p>
            <a:pPr lvl="1"/>
            <a:r>
              <a:rPr lang="es-ES" dirty="0"/>
              <a:t>Necesario para las operaciones de lectura HTTP.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request</a:t>
            </a:r>
            <a:r>
              <a:rPr lang="es-ES" b="1" dirty="0"/>
              <a:t>&lt;T&gt; y http::response&lt;T&gt;</a:t>
            </a:r>
          </a:p>
          <a:p>
            <a:pPr lvl="1"/>
            <a:r>
              <a:rPr lang="es-ES" dirty="0"/>
              <a:t>Representan mensajes HTTP.</a:t>
            </a:r>
          </a:p>
          <a:p>
            <a:pPr lvl="1"/>
            <a:r>
              <a:rPr lang="es-ES" dirty="0"/>
              <a:t>El tipo T indica el tipo de cuerpo (para un mensaje, </a:t>
            </a:r>
            <a:r>
              <a:rPr lang="es-ES" dirty="0" err="1"/>
              <a:t>string_body</a:t>
            </a:r>
            <a:r>
              <a:rPr lang="es-ES" dirty="0"/>
              <a:t> para texto plano).</a:t>
            </a:r>
          </a:p>
          <a:p>
            <a:pPr lvl="1"/>
            <a:r>
              <a:rPr lang="es-ES" dirty="0"/>
              <a:t>Se usan para leer la petición del cliente y construir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71AD8-7055-56A2-DE50-B8DB99BD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67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ECE9-C79D-1D38-18B5-D779DAA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8329B-EEC9-A6ED-1FD0-83537980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read</a:t>
            </a:r>
            <a:r>
              <a:rPr lang="es-ES" b="1" dirty="0"/>
              <a:t> y http::write</a:t>
            </a:r>
          </a:p>
          <a:p>
            <a:pPr lvl="1"/>
            <a:r>
              <a:rPr lang="es-ES" dirty="0"/>
              <a:t>Funciones para leer una petición HTTP desde el socket y escribir una respuesta.</a:t>
            </a:r>
          </a:p>
          <a:p>
            <a:pPr lvl="1"/>
            <a:r>
              <a:rPr lang="es-ES" dirty="0"/>
              <a:t>Son operaciones sincrónicas, pero también existen versiones asincrónicas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B24A9A-C423-8C25-F0D6-6D7C886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39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BD72-99FB-2582-004C-C32C7719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47794-FD2B-C2E9-BC54-C04153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1 - Inicialización</a:t>
            </a:r>
          </a:p>
          <a:p>
            <a:pPr lvl="1"/>
            <a:r>
              <a:rPr lang="es-ES" dirty="0" err="1"/>
              <a:t>HttpServer</a:t>
            </a:r>
            <a:r>
              <a:rPr lang="es-ES" dirty="0"/>
              <a:t> server(</a:t>
            </a:r>
            <a:r>
              <a:rPr lang="es-ES" dirty="0" err="1"/>
              <a:t>ioc</a:t>
            </a:r>
            <a:r>
              <a:rPr lang="es-ES" dirty="0"/>
              <a:t>, 8080);</a:t>
            </a:r>
          </a:p>
          <a:p>
            <a:pPr lvl="1"/>
            <a:endParaRPr lang="es-ES" dirty="0"/>
          </a:p>
          <a:p>
            <a:r>
              <a:rPr lang="es-ES" b="1" dirty="0"/>
              <a:t>2 - Escucha de conexiones: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acceptor</a:t>
            </a:r>
            <a:r>
              <a:rPr lang="es-ES" dirty="0"/>
              <a:t> se configura para escuchar en IPv4 y en el puerto indicado</a:t>
            </a:r>
          </a:p>
          <a:p>
            <a:pPr lvl="1"/>
            <a:endParaRPr lang="es-ES" dirty="0"/>
          </a:p>
          <a:p>
            <a:r>
              <a:rPr lang="es-ES" b="1" dirty="0"/>
              <a:t>3 - Bucle de atención: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_);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</a:t>
            </a:r>
            <a:r>
              <a:rPr lang="es-ES" dirty="0"/>
              <a:t>_.</a:t>
            </a:r>
            <a:r>
              <a:rPr lang="es-ES" dirty="0" err="1"/>
              <a:t>accept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handle_request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F36208-6EF0-B3F4-51B9-0DB56A48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27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A31D15-80BC-165C-973C-F9830D1A86E4}"/>
              </a:ext>
            </a:extLst>
          </p:cNvPr>
          <p:cNvSpPr txBox="1"/>
          <p:nvPr/>
        </p:nvSpPr>
        <p:spPr>
          <a:xfrm>
            <a:off x="5544152" y="4107137"/>
            <a:ext cx="5288564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El servidor entra en un bucle infinito:</a:t>
            </a:r>
          </a:p>
          <a:p>
            <a:endParaRPr lang="es-ES" dirty="0"/>
          </a:p>
          <a:p>
            <a:r>
              <a:rPr lang="es-ES" dirty="0"/>
              <a:t>Acepta una conexión entrante.</a:t>
            </a:r>
          </a:p>
          <a:p>
            <a:endParaRPr lang="es-ES" dirty="0"/>
          </a:p>
          <a:p>
            <a:r>
              <a:rPr lang="es-ES" dirty="0"/>
              <a:t>Crea un socket para comunicarse con el cliente.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handle_request</a:t>
            </a:r>
            <a:r>
              <a:rPr lang="es-ES" dirty="0"/>
              <a:t>() para procesar la petición.</a:t>
            </a:r>
          </a:p>
        </p:txBody>
      </p:sp>
    </p:spTree>
    <p:extLst>
      <p:ext uri="{BB962C8B-B14F-4D97-AF65-F5344CB8AC3E}">
        <p14:creationId xmlns:p14="http://schemas.microsoft.com/office/powerpoint/2010/main" val="79991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6FB1-1917-3D6B-726E-F100E67A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99DCE-D9C8-C9B8-B675-65C7903E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4 – Procesamiento de la petición:</a:t>
            </a:r>
          </a:p>
          <a:p>
            <a:pPr lvl="1"/>
            <a:r>
              <a:rPr lang="es-ES" dirty="0"/>
              <a:t>http::request&lt;http::string_body&gt; </a:t>
            </a:r>
            <a:r>
              <a:rPr lang="es-ES" dirty="0" err="1"/>
              <a:t>req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http::read(socket, buffer, 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lee la petición HTTP del cliente.</a:t>
            </a:r>
          </a:p>
          <a:p>
            <a:pPr lvl="1"/>
            <a:r>
              <a:rPr lang="es-ES" dirty="0"/>
              <a:t>Se almacena en el objeto </a:t>
            </a:r>
            <a:r>
              <a:rPr lang="es-ES" dirty="0" err="1"/>
              <a:t>req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6C301-8BB0-65D3-B84F-2B070A3B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46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B8D59-C56C-361E-5EB2-60745DA4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7F52F-1B2E-8194-EC8A-EF57014B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5 – Construcción de la respuesta: </a:t>
            </a:r>
          </a:p>
          <a:p>
            <a:pPr lvl="1"/>
            <a:r>
              <a:rPr lang="es-ES" dirty="0"/>
              <a:t>http::response&lt;http::string_body&gt; res{http::status::</a:t>
            </a:r>
            <a:r>
              <a:rPr lang="es-ES" b="1" dirty="0"/>
              <a:t>ok</a:t>
            </a:r>
            <a:r>
              <a:rPr lang="es-ES" dirty="0"/>
              <a:t>, </a:t>
            </a:r>
            <a:r>
              <a:rPr lang="es-ES" dirty="0" err="1"/>
              <a:t>req.version</a:t>
            </a:r>
            <a:r>
              <a:rPr lang="es-ES" dirty="0"/>
              <a:t>()};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(http::field::server, "</a:t>
            </a:r>
            <a:r>
              <a:rPr lang="es-ES" dirty="0" err="1"/>
              <a:t>Beast</a:t>
            </a:r>
            <a:r>
              <a:rPr lang="es-ES" dirty="0"/>
              <a:t>/1.0");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(http::field::content_type, 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plain</a:t>
            </a:r>
            <a:r>
              <a:rPr lang="es-ES" dirty="0"/>
              <a:t>");</a:t>
            </a:r>
          </a:p>
          <a:p>
            <a:pPr lvl="1"/>
            <a:r>
              <a:rPr lang="es-ES" dirty="0" err="1"/>
              <a:t>res.body</a:t>
            </a:r>
            <a:r>
              <a:rPr lang="es-ES" dirty="0"/>
              <a:t>() = “Mensaje desde el Servidor";</a:t>
            </a:r>
          </a:p>
          <a:p>
            <a:pPr lvl="1"/>
            <a:r>
              <a:rPr lang="es-ES" dirty="0" err="1"/>
              <a:t>res.prepare_payload</a:t>
            </a:r>
            <a:r>
              <a:rPr lang="es-ES" dirty="0"/>
              <a:t>();</a:t>
            </a:r>
          </a:p>
          <a:p>
            <a:pPr lvl="1"/>
            <a:endParaRPr lang="es-ES" dirty="0"/>
          </a:p>
          <a:p>
            <a:pPr lvl="1"/>
            <a:r>
              <a:rPr lang="es-ES" i="1" dirty="0"/>
              <a:t>Se crea una respuesta con estado 200 OK.</a:t>
            </a:r>
          </a:p>
          <a:p>
            <a:pPr lvl="1"/>
            <a:r>
              <a:rPr lang="es-ES" i="1" dirty="0"/>
              <a:t>Se añaden encabezados como Server y Content-</a:t>
            </a:r>
            <a:r>
              <a:rPr lang="es-ES" i="1" dirty="0" err="1"/>
              <a:t>Type</a:t>
            </a:r>
            <a:r>
              <a:rPr lang="es-ES" i="1" dirty="0"/>
              <a:t>.</a:t>
            </a:r>
          </a:p>
          <a:p>
            <a:pPr lvl="1"/>
            <a:r>
              <a:rPr lang="es-ES" i="1" dirty="0"/>
              <a:t>Se asigna el cuerpo del mensaje.</a:t>
            </a:r>
          </a:p>
          <a:p>
            <a:pPr lvl="1"/>
            <a:r>
              <a:rPr lang="es-ES" i="1" dirty="0" err="1"/>
              <a:t>prepare_payload</a:t>
            </a:r>
            <a:r>
              <a:rPr lang="es-ES" i="1" dirty="0"/>
              <a:t>() calcula automáticamente el tamaño del cuerpo.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162443-7903-87CA-CA10-B2AB3AD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24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B13EEE-7BD8-7D69-0EB6-46FC6F6FF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1089E7E-F3C5-2144-7224-1E6D5C11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8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092DD-2BCB-6C73-EFD8-EAD9D495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6A03C-9739-DCF5-6DB9-2F426F9A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http::write(socket, res);</a:t>
            </a:r>
          </a:p>
          <a:p>
            <a:r>
              <a:rPr lang="es-ES" dirty="0"/>
              <a:t>Se envía la respuesta al cliente a través del socket.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C42544-C2DF-2085-159A-C592A013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5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8727E87-7FF7-D25F-6943-1C97892E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6B5AE9-0E10-83DD-AAE1-32DA1AC9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36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37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0241-0859-F83B-D1E5-D23980D8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8A6E2-54CE-B2C5-7401-74A26BBA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Nos proporciona manejo de peticiones </a:t>
            </a:r>
            <a:r>
              <a:rPr lang="es-ES" b="1" dirty="0"/>
              <a:t>Http</a:t>
            </a:r>
            <a:r>
              <a:rPr lang="es-ES" dirty="0"/>
              <a:t> y </a:t>
            </a:r>
            <a:r>
              <a:rPr lang="es-ES" b="1" dirty="0" err="1"/>
              <a:t>WebSockets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</a:t>
            </a:r>
            <a:r>
              <a:rPr lang="es-ES" b="1" dirty="0"/>
              <a:t>instalar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/>
              <a:t>Integrar</a:t>
            </a:r>
            <a:r>
              <a:rPr lang="es-ES" dirty="0"/>
              <a:t> en Visual Studio: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Listar librerías: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Comprobar si la tenemos instalada:</a:t>
            </a:r>
          </a:p>
          <a:p>
            <a:pPr lvl="1"/>
            <a:r>
              <a:rPr lang="es-ES" b="1" dirty="0" err="1"/>
              <a:t>ccpkg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r>
              <a:rPr lang="es-ES" b="1" dirty="0"/>
              <a:t> | </a:t>
            </a:r>
            <a:r>
              <a:rPr lang="es-ES" b="1" dirty="0" err="1"/>
              <a:t>findstr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614ED7-B450-CB3D-CC48-FD5646AE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02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BF78A5-B2C4-A627-72DD-5D217FB3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48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01376-8342-4B48-B12F-FD13990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1B51C-0D87-EC2A-3EC4-0DC40C52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r>
              <a:rPr lang="es-ES" dirty="0"/>
              <a:t> es una biblioteca </a:t>
            </a:r>
            <a:r>
              <a:rPr lang="es-ES" b="1" dirty="0" err="1"/>
              <a:t>header-only</a:t>
            </a:r>
            <a:r>
              <a:rPr lang="es-ES" dirty="0"/>
              <a:t> (solo incluye cabeceras, no requiere compilación previa) que proporciona componentes de bajo nivel para manejar protocolos de red como </a:t>
            </a:r>
            <a:r>
              <a:rPr lang="es-ES" b="1" dirty="0"/>
              <a:t>HTTP/1</a:t>
            </a:r>
            <a:r>
              <a:rPr lang="es-ES" dirty="0"/>
              <a:t> y </a:t>
            </a:r>
            <a:r>
              <a:rPr lang="es-ES" b="1" dirty="0" err="1"/>
              <a:t>WebSocket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Con soporte para operaciones </a:t>
            </a:r>
            <a:r>
              <a:rPr lang="es-ES" b="1" dirty="0"/>
              <a:t>síncronas</a:t>
            </a:r>
            <a:r>
              <a:rPr lang="es-ES" dirty="0"/>
              <a:t> y </a:t>
            </a:r>
            <a:r>
              <a:rPr lang="es-ES" b="1" dirty="0"/>
              <a:t>asíncronas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E9BCCB-0FE7-90D1-92A5-5D2B007F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17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23D-8BE9-145B-56A0-1F57EBAE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12AB8-8680-A087-6579-157911DD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Basada en </a:t>
            </a:r>
            <a:r>
              <a:rPr lang="es-ES" b="1" dirty="0" err="1"/>
              <a:t>Boost.Asio</a:t>
            </a:r>
            <a:endParaRPr lang="es-ES" b="1" dirty="0"/>
          </a:p>
          <a:p>
            <a:pPr lvl="1"/>
            <a:r>
              <a:rPr lang="es-ES" dirty="0"/>
              <a:t>Usa el modelo asincrónico de </a:t>
            </a:r>
            <a:r>
              <a:rPr lang="es-ES" dirty="0" err="1"/>
              <a:t>Boost.Asio</a:t>
            </a:r>
            <a:r>
              <a:rPr lang="es-ES" dirty="0"/>
              <a:t>, lo que permite construir aplicaciones altamente concurrentes.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io_context</a:t>
            </a:r>
            <a:r>
              <a:rPr lang="es-ES" dirty="0"/>
              <a:t>, </a:t>
            </a:r>
            <a:r>
              <a:rPr lang="es-ES" dirty="0" err="1"/>
              <a:t>executors</a:t>
            </a:r>
            <a:r>
              <a:rPr lang="es-ES" dirty="0"/>
              <a:t>, y operaciones compuestas.</a:t>
            </a:r>
          </a:p>
          <a:p>
            <a:pPr lvl="1"/>
            <a:endParaRPr lang="es-ES" dirty="0"/>
          </a:p>
          <a:p>
            <a:r>
              <a:rPr lang="es-ES" dirty="0"/>
              <a:t>Protocolos soportados</a:t>
            </a:r>
          </a:p>
          <a:p>
            <a:pPr lvl="1"/>
            <a:r>
              <a:rPr lang="es-ES" b="1" dirty="0"/>
              <a:t>HTTP/1.1</a:t>
            </a:r>
            <a:r>
              <a:rPr lang="es-ES" dirty="0"/>
              <a:t>: Lectura, escritura, serialización y análisis de mensajes HTTP.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WebSocket</a:t>
            </a:r>
            <a:r>
              <a:rPr lang="es-ES" dirty="0"/>
              <a:t>: Comunicación bidireccional en tiempo real, incluyendo control </a:t>
            </a:r>
            <a:r>
              <a:rPr lang="es-ES" dirty="0" err="1"/>
              <a:t>frames</a:t>
            </a:r>
            <a:r>
              <a:rPr lang="es-ES" dirty="0"/>
              <a:t> y compresión (</a:t>
            </a:r>
            <a:r>
              <a:rPr lang="es-ES" dirty="0" err="1"/>
              <a:t>permessage-deflate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A0C23A-2E54-EC5A-D707-28CE9C42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304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BF3EE95-34D4-2503-EA1D-F01B6C8AF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</a:t>
            </a:r>
            <a:r>
              <a:rPr lang="es-ES" b="1" dirty="0" err="1"/>
              <a:t>crow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E3A4148-E4A4-7021-9F9D-EACD134F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EAA61-F84C-E998-2582-89E30454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943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0DB0-130D-2C16-D2E0-50F8D302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D7CC8-D302-2582-0EF8-B6FFEFE4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crow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Crear servidores HTTP </a:t>
            </a:r>
          </a:p>
          <a:p>
            <a:pPr lvl="1"/>
            <a:r>
              <a:rPr lang="es-ES" dirty="0"/>
              <a:t>Diseñar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RESTful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Enviar y recibir JSON </a:t>
            </a:r>
          </a:p>
          <a:p>
            <a:pPr lvl="1"/>
            <a:r>
              <a:rPr lang="es-ES" dirty="0"/>
              <a:t>Soporte para </a:t>
            </a:r>
            <a:r>
              <a:rPr lang="es-ES" dirty="0" err="1"/>
              <a:t>WebSockets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Integración con Bases de datos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3A4CE2-B44E-2270-A436-517C0CEC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789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8A10-F63F-E471-F386-9B093148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D4888-B604-3142-A59C-92BD8F7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Crow</a:t>
            </a:r>
            <a:r>
              <a:rPr lang="es-ES" dirty="0"/>
              <a:t> es un </a:t>
            </a:r>
            <a:r>
              <a:rPr lang="es-ES" dirty="0" err="1"/>
              <a:t>microframework</a:t>
            </a:r>
            <a:r>
              <a:rPr lang="es-ES" dirty="0"/>
              <a:t> web para C++ que te permite construir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dirty="0"/>
              <a:t>, </a:t>
            </a:r>
            <a:r>
              <a:rPr lang="es-ES" b="1" dirty="0"/>
              <a:t>servidores HTTP</a:t>
            </a:r>
            <a:r>
              <a:rPr lang="es-ES" dirty="0"/>
              <a:t>, y hasta </a:t>
            </a:r>
            <a:r>
              <a:rPr lang="es-ES" b="1" dirty="0" err="1"/>
              <a:t>WebSockets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Sintaxis muy parecida a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dirty="0" err="1"/>
              <a:t>Flask</a:t>
            </a:r>
            <a:r>
              <a:rPr lang="es-ES" dirty="0"/>
              <a:t> (Python) o Express (Node.js).</a:t>
            </a:r>
          </a:p>
          <a:p>
            <a:endParaRPr lang="es-ES" dirty="0"/>
          </a:p>
          <a:p>
            <a:pPr lvl="1"/>
            <a:r>
              <a:rPr lang="es-ES" b="1" dirty="0" err="1"/>
              <a:t>Header-only</a:t>
            </a:r>
            <a:r>
              <a:rPr lang="es-ES" dirty="0"/>
              <a:t>: no necesitas compilar la librería, solo incluirla.</a:t>
            </a:r>
          </a:p>
          <a:p>
            <a:pPr lvl="1"/>
            <a:r>
              <a:rPr lang="es-ES" b="1" dirty="0"/>
              <a:t>Rápido</a:t>
            </a:r>
            <a:r>
              <a:rPr lang="es-ES" dirty="0"/>
              <a:t>: diseñado para alto rendimiento.</a:t>
            </a:r>
          </a:p>
          <a:p>
            <a:pPr lvl="1"/>
            <a:r>
              <a:rPr lang="es-ES" b="1" dirty="0"/>
              <a:t>Multihilo</a:t>
            </a:r>
            <a:r>
              <a:rPr lang="es-ES" dirty="0"/>
              <a:t>: soporta múltiples hilos para manejar peticiones concurrentes.</a:t>
            </a:r>
          </a:p>
          <a:p>
            <a:pPr lvl="1"/>
            <a:r>
              <a:rPr lang="es-ES" b="1" dirty="0"/>
              <a:t>JSON integrado</a:t>
            </a:r>
            <a:r>
              <a:rPr lang="es-ES" dirty="0"/>
              <a:t>: sin necesidad de librerías externas para manejar JSON.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3B4AF-6BE8-115B-9E60-139EF338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8470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D08E-339D-D48C-ABD7-E0D973A2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5CC0B-F5CB-34F5-9727-98D60A9B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crow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Sirve para:</a:t>
            </a:r>
          </a:p>
          <a:p>
            <a:pPr lvl="1"/>
            <a:r>
              <a:rPr lang="es-ES" dirty="0"/>
              <a:t>Definir operaciones CRUD</a:t>
            </a:r>
          </a:p>
          <a:p>
            <a:pPr lvl="1"/>
            <a:r>
              <a:rPr lang="es-ES" dirty="0"/>
              <a:t>Servidores HTTP</a:t>
            </a:r>
          </a:p>
          <a:p>
            <a:pPr lvl="1"/>
            <a:r>
              <a:rPr lang="es-ES" dirty="0" err="1"/>
              <a:t>WebSockets</a:t>
            </a:r>
            <a:endParaRPr lang="es-ES" dirty="0"/>
          </a:p>
          <a:p>
            <a:pPr lvl="1"/>
            <a:r>
              <a:rPr lang="es-ES" dirty="0"/>
              <a:t>Microservicios</a:t>
            </a:r>
          </a:p>
          <a:p>
            <a:pPr lvl="1"/>
            <a:r>
              <a:rPr lang="es-ES" dirty="0"/>
              <a:t>Integración con Base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0FBE16-0D5A-7CA6-1D7C-E18356F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9760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689-9EDA-19E5-246B-BC62132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105243"/>
            <a:ext cx="2367013" cy="491523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5ECAE-6EB4-C3CF-29A4-38D73C41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798897"/>
            <a:ext cx="10747408" cy="58479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sz="4000" dirty="0"/>
              <a:t>#include "</a:t>
            </a:r>
            <a:r>
              <a:rPr lang="es-ES" sz="4000" dirty="0" err="1"/>
              <a:t>crow_all.h</a:t>
            </a:r>
            <a:r>
              <a:rPr lang="es-ES" sz="4000" dirty="0"/>
              <a:t>"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 err="1"/>
              <a:t>int</a:t>
            </a:r>
            <a:r>
              <a:rPr lang="es-ES" sz="4000" dirty="0"/>
              <a:t> </a:t>
            </a:r>
            <a:r>
              <a:rPr lang="es-ES" sz="4000" dirty="0" err="1"/>
              <a:t>main</a:t>
            </a:r>
            <a:r>
              <a:rPr lang="es-ES" sz="4000" dirty="0"/>
              <a:t>() {</a:t>
            </a:r>
          </a:p>
          <a:p>
            <a:pPr marL="0" indent="0">
              <a:buNone/>
            </a:pPr>
            <a:r>
              <a:rPr lang="es-ES" sz="4000" dirty="0"/>
              <a:t>    </a:t>
            </a:r>
            <a:r>
              <a:rPr lang="es-ES" sz="4000" dirty="0" err="1"/>
              <a:t>crow</a:t>
            </a:r>
            <a:r>
              <a:rPr lang="es-ES" sz="4000" dirty="0"/>
              <a:t>::</a:t>
            </a:r>
            <a:r>
              <a:rPr lang="es-ES" sz="4000" dirty="0" err="1"/>
              <a:t>SimpleApp</a:t>
            </a:r>
            <a:r>
              <a:rPr lang="es-ES" sz="4000" dirty="0"/>
              <a:t> app;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    CROW_ROUTE(app, "/")([](){</a:t>
            </a:r>
          </a:p>
          <a:p>
            <a:pPr marL="0" indent="0">
              <a:buNone/>
            </a:pPr>
            <a:r>
              <a:rPr lang="es-ES" sz="4000" dirty="0"/>
              <a:t>        </a:t>
            </a:r>
            <a:r>
              <a:rPr lang="es-ES" sz="4000" dirty="0" err="1"/>
              <a:t>return</a:t>
            </a:r>
            <a:r>
              <a:rPr lang="es-ES" sz="4000" dirty="0"/>
              <a:t> "¡Hola desde </a:t>
            </a:r>
            <a:r>
              <a:rPr lang="es-ES" sz="4000" dirty="0" err="1"/>
              <a:t>Crow</a:t>
            </a:r>
            <a:r>
              <a:rPr lang="es-ES" sz="4000" dirty="0"/>
              <a:t>!";</a:t>
            </a:r>
          </a:p>
          <a:p>
            <a:pPr marL="0" indent="0">
              <a:buNone/>
            </a:pPr>
            <a:r>
              <a:rPr lang="es-ES" sz="4000" dirty="0"/>
              <a:t>    });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    CROW_ROUTE(app, "/</a:t>
            </a:r>
            <a:r>
              <a:rPr lang="es-ES" sz="4000" dirty="0" err="1"/>
              <a:t>json</a:t>
            </a:r>
            <a:r>
              <a:rPr lang="es-ES" sz="4000" dirty="0"/>
              <a:t>")([](){</a:t>
            </a:r>
          </a:p>
          <a:p>
            <a:pPr marL="0" indent="0">
              <a:buNone/>
            </a:pPr>
            <a:r>
              <a:rPr lang="es-ES" sz="4000" dirty="0"/>
              <a:t>        </a:t>
            </a:r>
            <a:r>
              <a:rPr lang="es-ES" sz="4000" dirty="0" err="1"/>
              <a:t>crow</a:t>
            </a:r>
            <a:r>
              <a:rPr lang="es-ES" sz="4000" dirty="0"/>
              <a:t>::</a:t>
            </a:r>
            <a:r>
              <a:rPr lang="es-ES" sz="4000" dirty="0" err="1"/>
              <a:t>json</a:t>
            </a:r>
            <a:r>
              <a:rPr lang="es-ES" sz="4000" dirty="0"/>
              <a:t>::</a:t>
            </a:r>
            <a:r>
              <a:rPr lang="es-ES" sz="4000" dirty="0" err="1"/>
              <a:t>wvalue</a:t>
            </a:r>
            <a:r>
              <a:rPr lang="es-ES" sz="4000" dirty="0"/>
              <a:t> x;</a:t>
            </a:r>
          </a:p>
          <a:p>
            <a:pPr marL="0" indent="0">
              <a:buNone/>
            </a:pPr>
            <a:r>
              <a:rPr lang="es-ES" sz="4000" dirty="0"/>
              <a:t>        x["mensaje"] = "Hola mundo";</a:t>
            </a:r>
          </a:p>
          <a:p>
            <a:pPr marL="0" indent="0">
              <a:buNone/>
            </a:pPr>
            <a:r>
              <a:rPr lang="es-ES" sz="4000" dirty="0"/>
              <a:t>        </a:t>
            </a:r>
            <a:r>
              <a:rPr lang="es-ES" sz="4000" dirty="0" err="1"/>
              <a:t>return</a:t>
            </a:r>
            <a:r>
              <a:rPr lang="es-ES" sz="4000" dirty="0"/>
              <a:t> x;</a:t>
            </a:r>
          </a:p>
          <a:p>
            <a:pPr marL="0" indent="0">
              <a:buNone/>
            </a:pPr>
            <a:r>
              <a:rPr lang="es-ES" sz="4000" dirty="0"/>
              <a:t>    });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    </a:t>
            </a:r>
            <a:r>
              <a:rPr lang="es-ES" sz="4000" dirty="0" err="1"/>
              <a:t>app.port</a:t>
            </a:r>
            <a:r>
              <a:rPr lang="es-ES" sz="4000" dirty="0"/>
              <a:t>(8080).</a:t>
            </a:r>
            <a:r>
              <a:rPr lang="es-ES" sz="4000" dirty="0" err="1"/>
              <a:t>multithreaded</a:t>
            </a:r>
            <a:r>
              <a:rPr lang="es-ES" sz="4000" dirty="0"/>
              <a:t>().run();</a:t>
            </a:r>
          </a:p>
          <a:p>
            <a:pPr marL="0" indent="0">
              <a:buNone/>
            </a:pPr>
            <a:r>
              <a:rPr lang="es-ES" sz="4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AE557-9EC6-189A-8E8C-88167157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1719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1EF0DB-760B-F32B-9093-522ECA80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r>
              <a:rPr lang="es-ES" b="1" dirty="0"/>
              <a:t>Comparación y selección de herramientas según el tipo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984160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4917-17EC-0BC0-9910-B0D3D501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utilizar una u otra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C66A3-8371-D597-C505-03023D07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WebSocket</a:t>
            </a:r>
            <a:r>
              <a:rPr lang="es-ES" dirty="0"/>
              <a:t> ideal cuando necesitemos:</a:t>
            </a:r>
          </a:p>
          <a:p>
            <a:pPr lvl="1"/>
            <a:r>
              <a:rPr lang="es-ES" dirty="0"/>
              <a:t>Comunicación bidireccional en tiempo real.</a:t>
            </a:r>
          </a:p>
          <a:p>
            <a:pPr lvl="1"/>
            <a:r>
              <a:rPr lang="es-ES" dirty="0"/>
              <a:t>Actualizaciones instantáneas sin tener que hacer </a:t>
            </a:r>
            <a:r>
              <a:rPr lang="es-ES" b="1" dirty="0" err="1"/>
              <a:t>polling</a:t>
            </a:r>
            <a:r>
              <a:rPr lang="es-ES" dirty="0"/>
              <a:t> constante.</a:t>
            </a:r>
          </a:p>
          <a:p>
            <a:pPr lvl="1"/>
            <a:r>
              <a:rPr lang="es-ES" dirty="0"/>
              <a:t>Menor sobrecarga que HTTP con conexiones persistentes.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8E8D6A-CCA3-8C84-1FC6-2F3056FB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0176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4648-22AD-A7B8-27A0-BEB0B5E2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270" y="320605"/>
            <a:ext cx="3919330" cy="54927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boost.beast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vs </a:t>
            </a:r>
            <a:r>
              <a:rPr lang="es-ES" dirty="0" err="1"/>
              <a:t>crow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139059-6494-E79A-B67A-3696134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344BEF-877F-CB36-7BFB-84296C09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" y="320605"/>
            <a:ext cx="6657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7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5DFE-E51F-4664-E6CB-067ED63B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crow</a:t>
            </a:r>
            <a:r>
              <a:rPr lang="es-ES" dirty="0"/>
              <a:t> cuando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E3731-7250-A129-2AAF-64FB69FC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Quieres montar una API </a:t>
            </a:r>
            <a:r>
              <a:rPr lang="es-ES" dirty="0" err="1"/>
              <a:t>RESTful</a:t>
            </a:r>
            <a:r>
              <a:rPr lang="es-ES" dirty="0"/>
              <a:t> rápida y sencilla.</a:t>
            </a:r>
          </a:p>
          <a:p>
            <a:r>
              <a:rPr lang="es-ES" dirty="0"/>
              <a:t>Prefieres una sintaxis clara y moderna.</a:t>
            </a:r>
          </a:p>
          <a:p>
            <a:r>
              <a:rPr lang="es-ES" dirty="0"/>
              <a:t>No necesitas control de bajo nivel sobre sockets o buffers.</a:t>
            </a:r>
          </a:p>
          <a:p>
            <a:r>
              <a:rPr lang="es-ES" dirty="0"/>
              <a:t>Estás trabajando en un microservicio o </a:t>
            </a:r>
            <a:r>
              <a:rPr lang="es-ES" dirty="0" err="1"/>
              <a:t>backend</a:t>
            </a:r>
            <a:r>
              <a:rPr lang="es-ES" dirty="0"/>
              <a:t> ligero.</a:t>
            </a:r>
          </a:p>
          <a:p>
            <a:r>
              <a:rPr lang="es-ES" dirty="0"/>
              <a:t>Quieres algo que funcione bien en Windows y Linux con </a:t>
            </a:r>
            <a:r>
              <a:rPr lang="es-ES" dirty="0" err="1"/>
              <a:t>vcpkg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5536C-45CF-E69A-85C8-5FED19B9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528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A7201-11A1-D8BD-04D2-F5C1ABC7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F7DB-DBA6-5A37-73CC-053844B6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Necesitas control total sobre el protocolo HTTP.</a:t>
            </a:r>
          </a:p>
          <a:p>
            <a:r>
              <a:rPr lang="es-ES" dirty="0"/>
              <a:t>Estás construyendo un servidor de alto rendimiento o personalizado.</a:t>
            </a:r>
          </a:p>
          <a:p>
            <a:r>
              <a:rPr lang="es-ES" dirty="0"/>
              <a:t>Quieres integrar con otros componentes de </a:t>
            </a:r>
            <a:r>
              <a:rPr lang="es-ES" dirty="0" err="1"/>
              <a:t>Boost</a:t>
            </a:r>
            <a:r>
              <a:rPr lang="es-ES" dirty="0"/>
              <a:t> (</a:t>
            </a:r>
            <a:r>
              <a:rPr lang="es-ES" dirty="0" err="1"/>
              <a:t>Asio</a:t>
            </a:r>
            <a:r>
              <a:rPr lang="es-ES" dirty="0"/>
              <a:t>, SSL, etc.).</a:t>
            </a:r>
          </a:p>
          <a:p>
            <a:r>
              <a:rPr lang="es-ES" dirty="0"/>
              <a:t>Estás trabajando en aplicaciones que requieren </a:t>
            </a:r>
            <a:r>
              <a:rPr lang="es-ES" dirty="0" err="1"/>
              <a:t>WebSockets</a:t>
            </a:r>
            <a:r>
              <a:rPr lang="es-ES" dirty="0"/>
              <a:t> avanzados.</a:t>
            </a:r>
          </a:p>
          <a:p>
            <a:r>
              <a:rPr lang="es-ES" dirty="0"/>
              <a:t>Buscas máxima flexibilidad y rendimiento.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546B-C38A-6F57-60AC-ADCC223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1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6A9D8-7635-B5C0-54AB-5A39E949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/>
          <a:lstStyle/>
          <a:p>
            <a:r>
              <a:rPr lang="es-ES" dirty="0"/>
              <a:t>Características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E70C-3F25-E4F8-677F-0E39B4EA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04"/>
            <a:ext cx="10709635" cy="526015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Abstracciones de flujo (</a:t>
            </a:r>
            <a:r>
              <a:rPr lang="es-ES" dirty="0" err="1"/>
              <a:t>Streams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basic_stream</a:t>
            </a:r>
            <a:r>
              <a:rPr lang="es-ES" dirty="0"/>
              <a:t>, </a:t>
            </a:r>
            <a:r>
              <a:rPr lang="es-ES" dirty="0" err="1"/>
              <a:t>tcp_stream</a:t>
            </a:r>
            <a:r>
              <a:rPr lang="es-ES" dirty="0"/>
              <a:t>, </a:t>
            </a:r>
            <a:r>
              <a:rPr lang="es-ES" dirty="0" err="1"/>
              <a:t>ssl_stream</a:t>
            </a:r>
            <a:r>
              <a:rPr lang="es-ES" dirty="0"/>
              <a:t>: para manejar conexiones TCP/IP, con o sin cifrado.</a:t>
            </a:r>
          </a:p>
          <a:p>
            <a:endParaRPr lang="es-ES" dirty="0"/>
          </a:p>
          <a:p>
            <a:r>
              <a:rPr lang="es-ES" dirty="0"/>
              <a:t>Soporte para SSL/TLS mediante integración con OpenSSL.</a:t>
            </a:r>
          </a:p>
          <a:p>
            <a:endParaRPr lang="es-ES" dirty="0"/>
          </a:p>
          <a:p>
            <a:r>
              <a:rPr lang="es-ES" dirty="0"/>
              <a:t>Gestión de buffers</a:t>
            </a:r>
          </a:p>
          <a:p>
            <a:pPr lvl="1"/>
            <a:r>
              <a:rPr lang="es-ES" dirty="0" err="1"/>
              <a:t>flat_buffer</a:t>
            </a:r>
            <a:r>
              <a:rPr lang="es-ES" dirty="0"/>
              <a:t>, </a:t>
            </a:r>
            <a:r>
              <a:rPr lang="es-ES" dirty="0" err="1"/>
              <a:t>multi_buffer</a:t>
            </a:r>
            <a:r>
              <a:rPr lang="es-ES" dirty="0"/>
              <a:t>, </a:t>
            </a:r>
            <a:r>
              <a:rPr lang="es-ES" dirty="0" err="1"/>
              <a:t>static_buffer</a:t>
            </a:r>
            <a:r>
              <a:rPr lang="es-ES" dirty="0"/>
              <a:t>: para optimizar el manejo de datos en red.</a:t>
            </a:r>
          </a:p>
          <a:p>
            <a:endParaRPr lang="es-ES" dirty="0"/>
          </a:p>
          <a:p>
            <a:r>
              <a:rPr lang="es-ES" dirty="0"/>
              <a:t>Flexibilidad</a:t>
            </a:r>
          </a:p>
          <a:p>
            <a:pPr lvl="1"/>
            <a:r>
              <a:rPr lang="es-ES" dirty="0"/>
              <a:t>El desarrollador controla aspectos como el manejo de buffers, hilos, y políticas de tasa de transferencia.</a:t>
            </a:r>
          </a:p>
          <a:p>
            <a:pPr lvl="1"/>
            <a:r>
              <a:rPr lang="es-ES" dirty="0"/>
              <a:t>Ideal para construir tanto clientes como servidores, gracias a su diseño simétrico.</a:t>
            </a:r>
          </a:p>
          <a:p>
            <a:endParaRPr lang="es-ES" dirty="0"/>
          </a:p>
          <a:p>
            <a:r>
              <a:rPr lang="es-ES" dirty="0"/>
              <a:t>Extensibilidad</a:t>
            </a:r>
          </a:p>
          <a:p>
            <a:pPr lvl="1"/>
            <a:r>
              <a:rPr lang="es-ES" dirty="0"/>
              <a:t>Sirve como base para construir bibliotecas de red más complejas.</a:t>
            </a:r>
          </a:p>
          <a:p>
            <a:pPr lvl="1"/>
            <a:r>
              <a:rPr lang="es-ES" dirty="0"/>
              <a:t>Bien adaptada para integrarse en arquitecturas de microservicios o sistemas distribuidos.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6299F-A338-8277-7595-3901423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173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967D-E7AB-874D-C890-58E4BBED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EA769-2F52-70D3-1841-020A26DE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CRUD de una entidad de la BD con rutas del estilo: /empleados/&lt;id&gt; y respuesta en JSON: </a:t>
            </a:r>
            <a:r>
              <a:rPr lang="es-ES" b="1" dirty="0" err="1"/>
              <a:t>crow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un servidor que maneja miles de conexiones simultaneas, con control de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trailers</a:t>
            </a:r>
            <a:r>
              <a:rPr lang="es-ES" dirty="0"/>
              <a:t> y buffers: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DCCFC1-96FE-A70C-2385-40D554DB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1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10CD-C7D9-9948-16B0-2AE9EBE5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A5959-7BAC-8858-30E4-5A24EF50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Página oficial: </a:t>
            </a:r>
            <a:r>
              <a:rPr lang="es-ES" dirty="0">
                <a:hlinkClick r:id="rId2"/>
              </a:rPr>
              <a:t>https://www.boost.org/library/latest/beast/</a:t>
            </a:r>
            <a:endParaRPr lang="es-ES" dirty="0"/>
          </a:p>
          <a:p>
            <a:r>
              <a:rPr lang="es-ES" dirty="0"/>
              <a:t>Wiki: </a:t>
            </a:r>
            <a:r>
              <a:rPr lang="es-ES" dirty="0">
                <a:hlinkClick r:id="rId3"/>
              </a:rPr>
              <a:t>https://deepwiki.com/boostorg/beast</a:t>
            </a:r>
            <a:endParaRPr lang="es-ES" dirty="0"/>
          </a:p>
          <a:p>
            <a:endParaRPr lang="es-ES" dirty="0"/>
          </a:p>
          <a:p>
            <a:r>
              <a:rPr lang="es-ES" dirty="0"/>
              <a:t>Necesitamos versiones </a:t>
            </a:r>
            <a:r>
              <a:rPr lang="es-ES" b="1" dirty="0"/>
              <a:t>&gt;= C++11 </a:t>
            </a:r>
          </a:p>
          <a:p>
            <a:endParaRPr lang="es-ES" b="1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y otras partes de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OpenSSL</a:t>
            </a:r>
            <a:r>
              <a:rPr lang="es-ES" dirty="0"/>
              <a:t> si se desea soporte para conexiones seguras.</a:t>
            </a:r>
          </a:p>
          <a:p>
            <a:endParaRPr lang="es-ES" dirty="0"/>
          </a:p>
          <a:p>
            <a:r>
              <a:rPr lang="es-ES" dirty="0"/>
              <a:t>Compatible con Visual Studio 2017+, </a:t>
            </a:r>
            <a:r>
              <a:rPr lang="es-ES" dirty="0" err="1"/>
              <a:t>CMake</a:t>
            </a:r>
            <a:r>
              <a:rPr lang="es-ES" dirty="0"/>
              <a:t> ≥ 3.5.1, para construir ejemplos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3E7C9-A5D7-2639-7202-52DB590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119ED09-9D3A-F432-8819-B6C341384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Desglose de la librería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682BF68-CA35-2DA3-6E2F-9449DE96C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A598A-6C62-21CA-893E-615C9BA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75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4347</Words>
  <Application>Microsoft Office PowerPoint</Application>
  <PresentationFormat>Panorámica</PresentationFormat>
  <Paragraphs>646</Paragraphs>
  <Slides>70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70</vt:i4>
      </vt:variant>
    </vt:vector>
  </HeadingPairs>
  <TitlesOfParts>
    <vt:vector size="76" baseType="lpstr">
      <vt:lpstr>Aptos</vt:lpstr>
      <vt:lpstr>Aptos Display</vt:lpstr>
      <vt:lpstr>Arial</vt:lpstr>
      <vt:lpstr>Arial Unicode MS</vt:lpstr>
      <vt:lpstr>Wingdings</vt:lpstr>
      <vt:lpstr>Tema de Office</vt:lpstr>
      <vt:lpstr>FrameWorks Servicios Web C++</vt:lpstr>
      <vt:lpstr>Contenidos</vt:lpstr>
      <vt:lpstr>Boost.Beast</vt:lpstr>
      <vt:lpstr>Boost.Beast</vt:lpstr>
      <vt:lpstr>Características de la librería</vt:lpstr>
      <vt:lpstr>Características de la librería II</vt:lpstr>
      <vt:lpstr>Características III</vt:lpstr>
      <vt:lpstr>Requisitos</vt:lpstr>
      <vt:lpstr>Desglose de la librería Boost.Beast</vt:lpstr>
      <vt:lpstr>Núcleo de Boost.Beast</vt:lpstr>
      <vt:lpstr>Manejo de HTTP</vt:lpstr>
      <vt:lpstr>Manejo de WebSockets</vt:lpstr>
      <vt:lpstr>Manejo de WebSockets 2</vt:lpstr>
      <vt:lpstr>Seguridad y SSL</vt:lpstr>
      <vt:lpstr>Utilidades y Extras</vt:lpstr>
      <vt:lpstr>Organización interna</vt:lpstr>
      <vt:lpstr>Tipos de aplicaciones Http con Boost.Beast</vt:lpstr>
      <vt:lpstr>Tipos de aplicaciones Http con Boost.Beast</vt:lpstr>
      <vt:lpstr>Tipos de aplicaciones Http con Boost.Beast</vt:lpstr>
      <vt:lpstr>Tipos de aplicaciones Http con Boost.Beast</vt:lpstr>
      <vt:lpstr>Peticiones Http</vt:lpstr>
      <vt:lpstr>Ejemplo: Servidor Http</vt:lpstr>
      <vt:lpstr>Servidor Http - Tipos</vt:lpstr>
      <vt:lpstr>Servidor Http - Tipos</vt:lpstr>
      <vt:lpstr>Servidor Http - Tipos</vt:lpstr>
      <vt:lpstr>Servidor Http - Tipos</vt:lpstr>
      <vt:lpstr>Pasos para implementar el Servidor Http I</vt:lpstr>
      <vt:lpstr>Pasos para implementar el Servidor Http II</vt:lpstr>
      <vt:lpstr>Pasos para implementar el Servidor Http III</vt:lpstr>
      <vt:lpstr>Pasos para implementar el Servidor Http IV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Librería crow</vt:lpstr>
      <vt:lpstr>Contenidos</vt:lpstr>
      <vt:lpstr>Introducción</vt:lpstr>
      <vt:lpstr>Instalación</vt:lpstr>
      <vt:lpstr>Ejemplo</vt:lpstr>
      <vt:lpstr>   Comparación y selección de herramientas según el tipo de aplicación</vt:lpstr>
      <vt:lpstr>Cuando utilizar una u otra tecnología</vt:lpstr>
      <vt:lpstr>boost.beast  vs crow</vt:lpstr>
      <vt:lpstr>Elegir crow cuando</vt:lpstr>
      <vt:lpstr>Elegir Boost.Beast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96</cp:revision>
  <dcterms:created xsi:type="dcterms:W3CDTF">2025-08-20T09:46:31Z</dcterms:created>
  <dcterms:modified xsi:type="dcterms:W3CDTF">2025-09-03T16:29:06Z</dcterms:modified>
</cp:coreProperties>
</file>