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64" r:id="rId5"/>
    <p:sldId id="276" r:id="rId6"/>
    <p:sldId id="265" r:id="rId7"/>
    <p:sldId id="270" r:id="rId8"/>
    <p:sldId id="271" r:id="rId9"/>
    <p:sldId id="272" r:id="rId10"/>
    <p:sldId id="273" r:id="rId11"/>
    <p:sldId id="274" r:id="rId12"/>
    <p:sldId id="275" r:id="rId13"/>
    <p:sldId id="278" r:id="rId14"/>
    <p:sldId id="279" r:id="rId15"/>
    <p:sldId id="280" r:id="rId16"/>
    <p:sldId id="281" r:id="rId17"/>
    <p:sldId id="282" r:id="rId18"/>
    <p:sldId id="277" r:id="rId19"/>
    <p:sldId id="266" r:id="rId20"/>
    <p:sldId id="259" r:id="rId21"/>
    <p:sldId id="260" r:id="rId22"/>
    <p:sldId id="261" r:id="rId23"/>
    <p:sldId id="283" r:id="rId24"/>
    <p:sldId id="284" r:id="rId25"/>
    <p:sldId id="262" r:id="rId26"/>
    <p:sldId id="285" r:id="rId27"/>
    <p:sldId id="263" r:id="rId28"/>
    <p:sldId id="267" r:id="rId29"/>
    <p:sldId id="268" r:id="rId30"/>
    <p:sldId id="269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9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105BFE-F8C0-4CB0-994C-2CEB086537AE}" type="datetimeFigureOut">
              <a:rPr lang="es-ES" smtClean="0"/>
              <a:t>03/09/2025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15002D-22D5-4EFD-BD27-2EF8B0C5ADC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137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3748C-BC73-AA31-04D1-DC2A45D66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C05491-9096-DDE1-25B2-245D70F76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68D6AA-6107-0B4C-1D8D-85E74FFD2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76BE9F-075D-4B9A-8C7E-8F34BC0EBF7E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567933-F219-EC16-6D5A-BD9EF4C7D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8668C26-F68F-4688-2DB8-A5A505FD7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1260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7B18D5-C9A4-398F-A697-229DA5776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E55A94A-D09A-729C-E2F7-1D035089F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5F93C-7827-3FC9-1C63-DA122EFFF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BB71CB-5684-4E5F-828B-4EA7488B09E5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5BD776-25FE-A3E5-A6E0-1B637637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DDE941-96FE-5F7E-1E3D-56D0AF626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204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1187193-5233-42C7-8AD3-5E278AD43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37CBEE-864D-6817-D2D1-54ADF9B21C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445662-5117-B3A5-FA11-9EDB7F697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9C922-3FE7-4AAC-870C-083A8E7EF6CB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7C80B-9090-0351-4B89-6A63ABFA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1F6B11-6750-4DCE-4303-27DDE03D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371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3526C1-756E-624B-C17D-405E252B8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E48C4A-2F86-216B-2BC5-A5BF26225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9802CFE-4009-80E0-1A1C-295816F9B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DF417-A629-4C70-8C96-A2511322911D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0B43EF-BC6B-5245-9D2E-7487BA7CB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643A89-923A-900E-4CB9-611469C50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566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BF19D-92DA-DB8F-A669-52ABD0B0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630158-FA00-0184-FDF5-99DABC8C9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3EAD48-3499-D922-CF27-808432195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39644-2C66-44B9-991F-367EB785EA95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5DB362-F84A-A647-2417-5994687C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78B85F-22DB-A28A-48D4-A4D3E613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7487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9F8C4F-F26E-39C7-8C15-2ACE9A52A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CFDAB5-D4B2-88E4-DCC8-34089DCF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23A36F3-5564-7798-E7CC-A491D4412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E035D12-9D40-B68C-8A79-CE5B0A911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CA4904-31BE-4CC8-9326-41755D11DB56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1D68E4-3BE9-8F1C-3019-B82A962E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2E2FE41-3E95-B68A-FA58-F7DC5045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493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8F1623-E1CD-6C04-2FA6-F1F031610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348B2D0-E3C4-FC3B-0575-58DE95E0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A7A677D-D8DD-AD70-2EE4-6E8925B09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048DC63-98B9-0C44-5212-D061D1611A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A63378-A7F7-6939-995F-3C84E454E7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901AB-E9DA-7B52-5210-06359B89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2534F-1106-4B82-9914-821D3BDCDD2D}" type="datetime1">
              <a:rPr lang="es-ES" smtClean="0"/>
              <a:t>03/09/2025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280889-0691-1CB5-AC4D-CC9270072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1D45780-7061-D322-3F27-090BAA9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328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39085-5112-BEF5-666F-90F53D7C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F8F4D29-C0C3-6354-7BD7-E226A5C23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9452-5EB9-4B9D-A8FD-BD9908F4ED9D}" type="datetime1">
              <a:rPr lang="es-ES" smtClean="0"/>
              <a:t>03/09/2025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CABA8-AC63-F5DC-D730-1BE00806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16B8EB-B4E6-F0F5-7204-EB61DF049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1846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B9547B-9183-7211-EDB7-61437537C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12AAC-8D93-4B1B-A847-765659A7CAF8}" type="datetime1">
              <a:rPr lang="es-ES" smtClean="0"/>
              <a:t>03/09/2025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3421B9E-9065-11C7-9540-B35E8D2AB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60BE2D-93D3-ACE7-DE11-B4AE13B76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1744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7AD0E0-0F53-C754-2BC5-CE26A14B7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95DBCE-B03F-C702-25F7-83A5590F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F0417C8-BAA3-B7A5-E86F-58277CBFF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511C0A-1B93-AA36-5364-A2C59C01E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7E15E-D8E4-4C68-85C0-DCF28E88C0FC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7653204-F910-9F02-E510-16AED7D6F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EFA66A-13A9-D8F5-57C7-C5D5F3057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04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572A32-D7BC-861D-22C4-E4AE88ADD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EFAF5E4-7D71-D04D-DB21-6E55186B0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F40CD0B-D0B3-566D-8227-64E0DEB8D6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7D5D57C-DB5B-53DF-1B8B-3E23A536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64B4E-B5E3-4C6C-9453-D2CCCEC97645}" type="datetime1">
              <a:rPr lang="es-ES" smtClean="0"/>
              <a:t>03/09/2025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523B5D1-8F7B-3B3B-5D1F-FF9DD3C04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A669E8C-9474-E6BA-760B-CAB8B05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83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4807F95-E4DD-D9FE-479A-8DE233D94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501C03-3E27-5E86-A082-D795EC940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56731A8-7671-5A3F-075D-0BF55B1F42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C9F262-013F-4633-A9BD-CF87CBD95522}" type="datetime1">
              <a:rPr lang="es-ES" smtClean="0"/>
              <a:t>03/09/2025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9FA2C-FE0A-BC2C-EE59-FBFC6E8907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45E70D-9D20-AEFA-9212-3942398F4B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A0B7A9-3FAC-4523-93F5-549EB9982FE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3332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113A8-6A9A-B226-F92D-63DA71B83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7586"/>
            <a:ext cx="9144000" cy="2387600"/>
          </a:xfrm>
        </p:spPr>
        <p:txBody>
          <a:bodyPr/>
          <a:lstStyle/>
          <a:p>
            <a:r>
              <a:rPr lang="es-ES" b="1" dirty="0"/>
              <a:t>Seguridad en Servicios Web en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483C9-EE81-8824-DDF5-7E26B91376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6272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27788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63229E-51C6-2AF9-1559-AA17E60EE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 se utiliza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EEE559-7EFF-8CDB-203A-D71CFAC43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Autenticación de usuarios</a:t>
            </a:r>
            <a:r>
              <a:rPr lang="es-ES" dirty="0"/>
              <a:t>: El servidor genera un token tras el </a:t>
            </a:r>
            <a:r>
              <a:rPr lang="es-ES" dirty="0" err="1"/>
              <a:t>login</a:t>
            </a:r>
            <a:r>
              <a:rPr lang="es-ES" dirty="0"/>
              <a:t> y el cliente lo usa en cada petición.</a:t>
            </a:r>
          </a:p>
          <a:p>
            <a:endParaRPr lang="es-ES" dirty="0"/>
          </a:p>
          <a:p>
            <a:r>
              <a:rPr lang="es-ES" b="1" dirty="0"/>
              <a:t>Autorización</a:t>
            </a:r>
            <a:r>
              <a:rPr lang="es-ES" dirty="0"/>
              <a:t>: El token puede incluir roles o permisos.</a:t>
            </a:r>
          </a:p>
          <a:p>
            <a:endParaRPr lang="es-ES" dirty="0"/>
          </a:p>
          <a:p>
            <a:r>
              <a:rPr lang="es-ES" b="1" dirty="0"/>
              <a:t>Intercambio seguro de datos</a:t>
            </a:r>
            <a:r>
              <a:rPr lang="es-ES" dirty="0"/>
              <a:t>: Entre servicios o microservicios.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B967E8-803C-522C-CBAB-A88BF0AE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46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909BF3-35C3-395B-C00E-53B33CCD0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 de Seguridad que ofrece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E3D81-924B-B55E-65D0-CBA22081C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JWT </a:t>
            </a:r>
            <a:r>
              <a:rPr lang="es-ES" b="1" dirty="0"/>
              <a:t>no cifra</a:t>
            </a:r>
            <a:r>
              <a:rPr lang="es-ES" dirty="0"/>
              <a:t> el contenido, pero </a:t>
            </a:r>
            <a:r>
              <a:rPr lang="es-ES" b="1" dirty="0"/>
              <a:t>sí lo firma</a:t>
            </a:r>
            <a:r>
              <a:rPr lang="es-ES" dirty="0"/>
              <a:t>.  Proporciona:</a:t>
            </a:r>
          </a:p>
          <a:p>
            <a:endParaRPr lang="es-ES" dirty="0"/>
          </a:p>
          <a:p>
            <a:pPr lvl="1"/>
            <a:r>
              <a:rPr lang="es-ES" sz="2800" b="1" dirty="0"/>
              <a:t>Integridad</a:t>
            </a:r>
            <a:r>
              <a:rPr lang="es-ES" sz="2800" dirty="0"/>
              <a:t>: Nadie puede modificar el contenido sin invalidar la firma.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Confidencialidad</a:t>
            </a:r>
            <a:r>
              <a:rPr lang="es-ES" sz="2800" dirty="0"/>
              <a:t>: Cualquiera puede leer el contenido si intercepta el token (por eso se recomienda usar HTTPS).</a:t>
            </a:r>
          </a:p>
          <a:p>
            <a:pPr lvl="1"/>
            <a:endParaRPr lang="es-ES" sz="2800" dirty="0"/>
          </a:p>
          <a:p>
            <a:pPr lvl="1"/>
            <a:r>
              <a:rPr lang="es-ES" sz="2800" b="1" dirty="0"/>
              <a:t>Autenticidad</a:t>
            </a:r>
            <a:r>
              <a:rPr lang="es-ES" sz="2800" dirty="0"/>
              <a:t>: El receptor puede verificar que el token fue emitido por una fuente confiable.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AF86850-2E94-0FFB-570C-D2EA3A9F1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60451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DD526-DA06-CEEE-4D6A-E6398BF6C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93C45CB-DBAD-89C7-5FF6-7A5771EE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12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83BF6BE-8152-2493-08A0-3AD305FA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740" y="1994693"/>
            <a:ext cx="10292162" cy="2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277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5C39E-B09F-C2A9-6ABB-76F676628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proyectos con JWT y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171238-BFDF-3A83-2043-528E3B82F8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Servidores REST en C++ (con Pistache, </a:t>
            </a:r>
            <a:r>
              <a:rPr lang="es-ES" dirty="0" err="1"/>
              <a:t>Boost.Beast</a:t>
            </a:r>
            <a:r>
              <a:rPr lang="es-ES" dirty="0"/>
              <a:t>, </a:t>
            </a:r>
            <a:r>
              <a:rPr lang="es-ES" dirty="0" err="1"/>
              <a:t>Crow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Microservicios en entornos embebidos</a:t>
            </a:r>
          </a:p>
          <a:p>
            <a:endParaRPr lang="es-ES" dirty="0"/>
          </a:p>
          <a:p>
            <a:r>
              <a:rPr lang="es-ES" dirty="0"/>
              <a:t>Aplicaciones cliente que consumen </a:t>
            </a:r>
            <a:r>
              <a:rPr lang="es-ES" dirty="0" err="1"/>
              <a:t>APIs</a:t>
            </a:r>
            <a:r>
              <a:rPr lang="es-ES" dirty="0"/>
              <a:t> protegidas</a:t>
            </a:r>
          </a:p>
          <a:p>
            <a:endParaRPr lang="es-ES" dirty="0"/>
          </a:p>
          <a:p>
            <a:r>
              <a:rPr lang="es-ES" dirty="0"/>
              <a:t>Sistemas distribuidos que necesitan autenticación sin sesiones</a:t>
            </a:r>
          </a:p>
          <a:p>
            <a:endParaRPr lang="es-ES" dirty="0"/>
          </a:p>
          <a:p>
            <a:r>
              <a:rPr lang="es-ES" dirty="0"/>
              <a:t>Integración con sistemas web donde C++ actúa como </a:t>
            </a:r>
            <a:r>
              <a:rPr lang="es-ES" dirty="0" err="1"/>
              <a:t>backend</a:t>
            </a:r>
            <a:r>
              <a:rPr lang="es-ES" dirty="0"/>
              <a:t> o middleware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D66A03-987C-D559-37C6-8CB80A4F6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6190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34015E-4993-131A-7C0D-CAAE7F53A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Trabajar en </a:t>
            </a:r>
            <a:r>
              <a:rPr lang="es-ES" dirty="0" err="1"/>
              <a:t>jwt</a:t>
            </a:r>
            <a:r>
              <a:rPr lang="es-ES" dirty="0"/>
              <a:t> con C++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D013831-CEDB-63B9-377B-7D1795619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biblioteca más popular en </a:t>
            </a:r>
            <a:r>
              <a:rPr lang="es-ES" dirty="0" err="1"/>
              <a:t>jwt-cpp</a:t>
            </a:r>
            <a:r>
              <a:rPr lang="es-ES" dirty="0"/>
              <a:t>. Es ligera moderna y compatible con C++11.</a:t>
            </a:r>
          </a:p>
          <a:p>
            <a:endParaRPr lang="es-ES" dirty="0"/>
          </a:p>
          <a:p>
            <a:r>
              <a:rPr lang="es-ES" dirty="0"/>
              <a:t>Se puede crear, firmar y verificar tokens fácilmente y soporta algoritmos como HS256, RS256 y ES256.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C1F80D-4714-683F-A82D-6B5CF4748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8620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1E3F1-12E9-A532-4D53-8CC2FAAC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</a:t>
            </a:r>
            <a:r>
              <a:rPr lang="es-ES" dirty="0" err="1"/>
              <a:t>jwt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EDE906-EE7B-16B7-D9E7-57C5ABAB9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Inicio de sesión:</a:t>
            </a:r>
          </a:p>
          <a:p>
            <a:pPr lvl="1"/>
            <a:r>
              <a:rPr lang="es-ES" dirty="0"/>
              <a:t>El cliente envía las credenciales al servidor</a:t>
            </a:r>
          </a:p>
          <a:p>
            <a:endParaRPr lang="es-ES" dirty="0"/>
          </a:p>
          <a:p>
            <a:r>
              <a:rPr lang="es-ES" b="1" dirty="0"/>
              <a:t>Creación del JWT:</a:t>
            </a:r>
          </a:p>
          <a:p>
            <a:pPr lvl="1"/>
            <a:r>
              <a:rPr lang="es-ES" dirty="0"/>
              <a:t>El servidor valida las credenciales y genera un token firmado</a:t>
            </a:r>
          </a:p>
          <a:p>
            <a:pPr lvl="1"/>
            <a:endParaRPr lang="es-ES" dirty="0"/>
          </a:p>
          <a:p>
            <a:r>
              <a:rPr lang="es-ES" b="1" dirty="0"/>
              <a:t>Validación del JWT:</a:t>
            </a:r>
          </a:p>
          <a:p>
            <a:pPr lvl="1"/>
            <a:r>
              <a:rPr lang="es-ES" dirty="0"/>
              <a:t>El cliente guarda el token y lo envía al servidor en futuras peticiones, el servidor lo verifica</a:t>
            </a:r>
          </a:p>
          <a:p>
            <a:pPr lvl="1"/>
            <a:endParaRPr lang="es-ES" dirty="0"/>
          </a:p>
          <a:p>
            <a:r>
              <a:rPr lang="es-ES" b="1" dirty="0"/>
              <a:t>Solicitud y respuesta:</a:t>
            </a:r>
          </a:p>
          <a:p>
            <a:pPr lvl="1"/>
            <a:r>
              <a:rPr lang="es-ES" dirty="0"/>
              <a:t>Si el token es válido, el servidor procesa la solicitud y responde.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53F54D-EF8F-5441-FCC3-ACE5F8A7A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5824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C91CD2-392D-71CD-51F7-C025FB11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</a:t>
            </a:r>
            <a:r>
              <a:rPr lang="es-ES" dirty="0" err="1"/>
              <a:t>jwt-cpp</a:t>
            </a:r>
            <a:r>
              <a:rPr lang="es-ES" dirty="0"/>
              <a:t> 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B4420-7D5E-BA28-BA0F-64EDD86DA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364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Con el botón derecho sobre el proyecto:</a:t>
            </a:r>
          </a:p>
          <a:p>
            <a:r>
              <a:rPr lang="es-ES" dirty="0"/>
              <a:t>Administrar paquetes </a:t>
            </a:r>
            <a:r>
              <a:rPr lang="es-ES" b="1" dirty="0" err="1"/>
              <a:t>NuGet</a:t>
            </a:r>
            <a:endParaRPr lang="es-ES" b="1" dirty="0"/>
          </a:p>
          <a:p>
            <a:r>
              <a:rPr lang="es-ES" dirty="0"/>
              <a:t>Examinar: </a:t>
            </a:r>
            <a:r>
              <a:rPr lang="es-ES" dirty="0" err="1"/>
              <a:t>jwt-cpp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16F066-B072-770E-35A8-5FBE194C3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608D72A-2F72-04B9-BDF4-D1592B91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309" y="3429000"/>
            <a:ext cx="6642465" cy="3033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8021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B698E-2C36-6C9A-47D8-B54AFAD53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Crear un token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D1E34-D994-66B0-FFFD-73120C830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D8F1AA-6B3C-BAB1-A0B5-44ADA876B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2042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124246E-A180-E366-AB8D-B480EDF7A6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Basic </a:t>
            </a:r>
            <a:r>
              <a:rPr lang="es-ES" b="1" dirty="0" err="1"/>
              <a:t>Auth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53A61F4-9A29-3081-4B7A-825311E99E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B36B1E-54FF-C82A-14D9-62284F1A1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5184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1C5E-8734-40C6-2661-A9A4ECA04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EB69B-4B03-235B-EE84-9E3419D1D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Basic </a:t>
            </a:r>
            <a:r>
              <a:rPr lang="es-ES" dirty="0" err="1"/>
              <a:t>Auth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9F29DB-A9A8-105C-2950-97B101483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E1C4D5-4636-8267-3E7A-DF5637CC5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6877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5F4EA3-43C8-2DEC-E17E-27C76392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550424-77F4-4E75-50FF-6893C5AB5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Autenticación y autorización: OAuth2, JWT y Basic </a:t>
            </a:r>
            <a:r>
              <a:rPr lang="es-ES" dirty="0" err="1"/>
              <a:t>Auth</a:t>
            </a:r>
            <a:r>
              <a:rPr lang="es-ES" dirty="0"/>
              <a:t>.</a:t>
            </a:r>
          </a:p>
          <a:p>
            <a:r>
              <a:rPr lang="es-ES" dirty="0"/>
              <a:t>Protección contra ataques comunes (CSRF, XSS, SQL </a:t>
            </a:r>
            <a:r>
              <a:rPr lang="es-ES" dirty="0" err="1"/>
              <a:t>Injection</a:t>
            </a:r>
            <a:r>
              <a:rPr lang="es-ES" dirty="0"/>
              <a:t>).</a:t>
            </a:r>
          </a:p>
          <a:p>
            <a:r>
              <a:rPr lang="es-ES" dirty="0"/>
              <a:t>Cifrado y TLS en servicios web.</a:t>
            </a:r>
          </a:p>
          <a:p>
            <a:r>
              <a:rPr lang="es-ES" dirty="0"/>
              <a:t>Configuración de logs y auditoría de accesos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255358-BA4F-5212-6E03-E3D3E0474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3615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C47587-0444-CC44-ED0F-CA02B9506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61" y="1122363"/>
            <a:ext cx="11611154" cy="2387600"/>
          </a:xfrm>
        </p:spPr>
        <p:txBody>
          <a:bodyPr/>
          <a:lstStyle/>
          <a:p>
            <a:r>
              <a:rPr lang="es-ES" b="1" dirty="0"/>
              <a:t>Protección contra ataques comunes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0D6354F7-2580-BE2D-792E-75B1FA8727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60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83D648-FB0E-2CE5-DDD9-EB59DD892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CSRF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710E8B-7CB7-937B-5712-42F4ABD78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Cross-Site </a:t>
            </a:r>
            <a:r>
              <a:rPr lang="es-ES" b="1" dirty="0" err="1"/>
              <a:t>Request</a:t>
            </a:r>
            <a:r>
              <a:rPr lang="es-ES" b="1" dirty="0"/>
              <a:t> </a:t>
            </a:r>
            <a:r>
              <a:rPr lang="es-ES" b="1" dirty="0" err="1"/>
              <a:t>Forgery</a:t>
            </a:r>
            <a:endParaRPr lang="es-ES" b="1" dirty="0"/>
          </a:p>
          <a:p>
            <a:pPr lvl="1"/>
            <a:r>
              <a:rPr lang="es-ES" b="1" dirty="0"/>
              <a:t>CSRF</a:t>
            </a:r>
            <a:r>
              <a:rPr lang="es-ES" dirty="0"/>
              <a:t> es un tipo de ataque en el que un usuario autenticado en un sitio web es engañado para ejecutar una acción no deseada en ese mismo sitio, sin saberlo.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Nos podemos proteger de estos ataques utilizando las librerías: </a:t>
            </a:r>
            <a:r>
              <a:rPr lang="es-ES" dirty="0" err="1"/>
              <a:t>Crow</a:t>
            </a:r>
            <a:r>
              <a:rPr lang="es-ES" dirty="0"/>
              <a:t>, </a:t>
            </a:r>
            <a:r>
              <a:rPr lang="es-ES" dirty="0" err="1"/>
              <a:t>Boost.Beast</a:t>
            </a:r>
            <a:r>
              <a:rPr lang="es-ES" dirty="0"/>
              <a:t> o Pistache.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A5A21-A699-916A-C192-272C354A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30539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771B9F-CC0E-C4EB-1C07-40BEB7F3D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XSS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590EB62-7BCE-45EC-3947-547A1FD53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/>
              <a:t>XSS (Cross-Site Scripting)</a:t>
            </a:r>
            <a:r>
              <a:rPr lang="es-ES" dirty="0"/>
              <a:t> es una de las vulnerabilidades más comunes y peligrosas en aplicaciones web. </a:t>
            </a:r>
          </a:p>
          <a:p>
            <a:endParaRPr lang="es-ES" dirty="0"/>
          </a:p>
          <a:p>
            <a:r>
              <a:rPr lang="es-ES" dirty="0"/>
              <a:t>Afecta principalmente a lenguajes como JavaScript, </a:t>
            </a:r>
            <a:r>
              <a:rPr lang="es-ES" b="1" dirty="0"/>
              <a:t>los servicios web escritos en C++ también pueden ser vulnerables</a:t>
            </a:r>
            <a:r>
              <a:rPr lang="es-ES" dirty="0"/>
              <a:t> si no se validan correctamente los datos que se envían al navegador.</a:t>
            </a:r>
          </a:p>
          <a:p>
            <a:endParaRPr lang="es-ES" dirty="0"/>
          </a:p>
          <a:p>
            <a:r>
              <a:rPr lang="es-ES" b="1" dirty="0"/>
              <a:t>XSS</a:t>
            </a:r>
            <a:r>
              <a:rPr lang="es-ES" dirty="0"/>
              <a:t> es un tipo de ataque que permite a un atacante </a:t>
            </a:r>
            <a:r>
              <a:rPr lang="es-ES" b="1" dirty="0"/>
              <a:t>inyectar código malicioso (generalmente JavaScript)</a:t>
            </a:r>
            <a:r>
              <a:rPr lang="es-ES" dirty="0"/>
              <a:t> en páginas web que otros usuarios visitan. </a:t>
            </a:r>
          </a:p>
          <a:p>
            <a:pPr lvl="1"/>
            <a:r>
              <a:rPr lang="es-ES" dirty="0"/>
              <a:t>El código se ejecuta en el navegador de la víctima, no en el servidor, lo que lo hace difícil de detectar.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744B72-252C-DAE7-D825-B27BDC32E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9760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3204D6-8FFA-008D-6F2D-8FFB32D2A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puede hacer un ataque XSS?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A67C84-4BD3-B588-B195-E22EE7F73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Robar cookies o tokens de sesión</a:t>
            </a:r>
          </a:p>
          <a:p>
            <a:r>
              <a:rPr lang="es-ES" dirty="0"/>
              <a:t>Suplantar identidad del usuario</a:t>
            </a:r>
          </a:p>
          <a:p>
            <a:r>
              <a:rPr lang="es-ES" dirty="0"/>
              <a:t>Redirigir a sitios maliciosos</a:t>
            </a:r>
          </a:p>
          <a:p>
            <a:r>
              <a:rPr lang="es-ES" dirty="0"/>
              <a:t>Mostrar contenido falso o engañoso</a:t>
            </a:r>
          </a:p>
          <a:p>
            <a:r>
              <a:rPr lang="es-ES" dirty="0"/>
              <a:t>Ejecutar acciones en nombre del usuario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5F4E8B-1259-CF69-C7E2-DB9BB166F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7772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22FEF-12C9-0F62-60F4-1E7EB1FFE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XSS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2AF997-30B0-0E29-A946-5F356D42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43CE6C7-FECC-C3B8-FBBA-E4602219B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943323" cy="293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70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FDAA3-3F2B-A7FB-7752-7C68EBEFC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SQL </a:t>
            </a:r>
            <a:r>
              <a:rPr lang="es-ES" dirty="0" err="1"/>
              <a:t>Injection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5070E8-80F2-9C1D-625F-CCD42B401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/>
              <a:t>SQL </a:t>
            </a:r>
            <a:r>
              <a:rPr lang="es-ES" b="1" dirty="0" err="1"/>
              <a:t>Injection</a:t>
            </a:r>
            <a:r>
              <a:rPr lang="es-ES" b="1" dirty="0"/>
              <a:t> (</a:t>
            </a:r>
            <a:r>
              <a:rPr lang="es-ES" b="1" dirty="0" err="1"/>
              <a:t>SQLi</a:t>
            </a:r>
            <a:r>
              <a:rPr lang="es-ES" b="1" dirty="0"/>
              <a:t>)</a:t>
            </a:r>
            <a:r>
              <a:rPr lang="es-ES" dirty="0"/>
              <a:t> es un ataque que consiste en </a:t>
            </a:r>
            <a:r>
              <a:rPr lang="es-ES" b="1" dirty="0"/>
              <a:t>insertar código SQL malicioso</a:t>
            </a:r>
            <a:r>
              <a:rPr lang="es-ES" dirty="0"/>
              <a:t> en campos de entrada (como formularios o </a:t>
            </a:r>
            <a:r>
              <a:rPr lang="es-ES" dirty="0" err="1"/>
              <a:t>URLs</a:t>
            </a:r>
            <a:r>
              <a:rPr lang="es-ES" dirty="0"/>
              <a:t>) para manipular las consultas que tu aplicación envía a la base de datos.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¿Qué se puede hacer con </a:t>
            </a:r>
            <a:r>
              <a:rPr lang="es-ES" dirty="0" err="1"/>
              <a:t>SQLi</a:t>
            </a:r>
            <a:r>
              <a:rPr lang="es-ES" dirty="0"/>
              <a:t>?</a:t>
            </a:r>
          </a:p>
          <a:p>
            <a:pPr lvl="1"/>
            <a:r>
              <a:rPr lang="es-ES" dirty="0"/>
              <a:t>Ver o robar datos confidenciales (usuarios, contraseñas, tarjetas)</a:t>
            </a:r>
          </a:p>
          <a:p>
            <a:pPr lvl="1"/>
            <a:r>
              <a:rPr lang="es-ES" dirty="0"/>
              <a:t>Borrar o modificar registros</a:t>
            </a:r>
          </a:p>
          <a:p>
            <a:pPr lvl="1"/>
            <a:r>
              <a:rPr lang="es-ES" dirty="0"/>
              <a:t>Eludir autenticaciones</a:t>
            </a:r>
          </a:p>
          <a:p>
            <a:pPr lvl="1"/>
            <a:r>
              <a:rPr lang="es-ES" dirty="0"/>
              <a:t>Tomar control del servidor de base de datos</a:t>
            </a:r>
          </a:p>
          <a:p>
            <a:pPr lvl="1"/>
            <a:r>
              <a:rPr lang="es-ES" dirty="0"/>
              <a:t>Es como si el atacante escribiera comandos directamente en tu consola SQL, aprovechando que tu aplicación confía ciegamente en lo que el usuario escribe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10F678B-214F-19F7-A127-A555F41B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49691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8B842-45C0-6B23-8F11-2F1E92BF0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2F3A6-DE3F-228C-7DAF-7CF0409A6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std::string query = "SELECT * FROM </a:t>
            </a:r>
            <a:r>
              <a:rPr lang="en-US" dirty="0" err="1"/>
              <a:t>usuarios</a:t>
            </a:r>
            <a:r>
              <a:rPr lang="en-US" dirty="0"/>
              <a:t> WHERE </a:t>
            </a:r>
            <a:r>
              <a:rPr lang="en-US" dirty="0" err="1"/>
              <a:t>nombre</a:t>
            </a:r>
            <a:r>
              <a:rPr lang="en-US" dirty="0"/>
              <a:t> = '" + </a:t>
            </a:r>
            <a:r>
              <a:rPr lang="en-US" dirty="0" err="1"/>
              <a:t>nombre</a:t>
            </a:r>
            <a:r>
              <a:rPr lang="en-US" dirty="0"/>
              <a:t> + “’”;</a:t>
            </a:r>
          </a:p>
          <a:p>
            <a:endParaRPr lang="es-ES" dirty="0"/>
          </a:p>
          <a:p>
            <a:r>
              <a:rPr lang="es-ES" dirty="0"/>
              <a:t>Se añade OR ‘1’ = ‘1’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ACA4CD1-782C-C3CC-C6B8-410BA1D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66275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4333DF9-990A-80ED-8BA4-A65EE8CD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125" y="1122363"/>
            <a:ext cx="10670875" cy="2387600"/>
          </a:xfrm>
        </p:spPr>
        <p:txBody>
          <a:bodyPr/>
          <a:lstStyle/>
          <a:p>
            <a:r>
              <a:rPr lang="es-ES" b="1" dirty="0"/>
              <a:t>Cifrado y TLS en servicios web</a:t>
            </a:r>
          </a:p>
        </p:txBody>
      </p:sp>
    </p:spTree>
    <p:extLst>
      <p:ext uri="{BB962C8B-B14F-4D97-AF65-F5344CB8AC3E}">
        <p14:creationId xmlns:p14="http://schemas.microsoft.com/office/powerpoint/2010/main" val="3050389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7FEF7-9A52-582A-14F1-8BE7AA5B6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01A160-6FB2-3A6E-6229-85771B610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D8F99-7EA7-B6A1-F681-FFE03C174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2772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DF9A86-F709-7579-A18C-B73858B1BA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Configuración de logs y auditoría de accesos</a:t>
            </a:r>
          </a:p>
        </p:txBody>
      </p:sp>
    </p:spTree>
    <p:extLst>
      <p:ext uri="{BB962C8B-B14F-4D97-AF65-F5344CB8AC3E}">
        <p14:creationId xmlns:p14="http://schemas.microsoft.com/office/powerpoint/2010/main" val="127733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F8D18E-C664-94C6-13EE-7D876F567B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165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Autenticación y autorización: OAuth2, JWT y Basic </a:t>
            </a:r>
            <a:r>
              <a:rPr lang="es-ES" b="1" dirty="0" err="1"/>
              <a:t>Auth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146531420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9E4B-25C9-7D43-C7F6-D102A2C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EEBED-E8D4-827F-44A8-51B311C4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4364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Fluentd</a:t>
            </a:r>
            <a:r>
              <a:rPr lang="es-ES" dirty="0"/>
              <a:t> es un colector de logs de código abierto que:</a:t>
            </a:r>
          </a:p>
          <a:p>
            <a:pPr lvl="1"/>
            <a:r>
              <a:rPr lang="es-ES" dirty="0"/>
              <a:t>Recolecta logs desde múltiples fuentes (archivos, </a:t>
            </a:r>
            <a:r>
              <a:rPr lang="es-ES" dirty="0" err="1"/>
              <a:t>syslog</a:t>
            </a:r>
            <a:r>
              <a:rPr lang="es-ES" dirty="0"/>
              <a:t>, </a:t>
            </a:r>
            <a:r>
              <a:rPr lang="es-ES" dirty="0" err="1"/>
              <a:t>stdout</a:t>
            </a:r>
            <a:r>
              <a:rPr lang="es-ES" dirty="0"/>
              <a:t>, etc.)</a:t>
            </a:r>
          </a:p>
          <a:p>
            <a:pPr lvl="1"/>
            <a:r>
              <a:rPr lang="es-ES" dirty="0"/>
              <a:t>Los transforma y filtra (formato, etiquetas, niveles)</a:t>
            </a:r>
          </a:p>
          <a:p>
            <a:pPr lvl="1"/>
            <a:r>
              <a:rPr lang="es-ES" dirty="0"/>
              <a:t>Los reenvía a destinos como </a:t>
            </a:r>
            <a:r>
              <a:rPr lang="es-ES" dirty="0" err="1"/>
              <a:t>Elasticsearch</a:t>
            </a:r>
            <a:r>
              <a:rPr lang="es-ES" dirty="0"/>
              <a:t>, Kafka, S3, etc.</a:t>
            </a:r>
          </a:p>
          <a:p>
            <a:pPr lvl="1"/>
            <a:r>
              <a:rPr lang="es-ES" dirty="0"/>
              <a:t>Es parte de la </a:t>
            </a:r>
            <a:r>
              <a:rPr lang="es-ES" b="1" dirty="0"/>
              <a:t>Cloud Native Computing </a:t>
            </a:r>
            <a:r>
              <a:rPr lang="es-ES" b="1" dirty="0" err="1"/>
              <a:t>Foundation</a:t>
            </a:r>
            <a:r>
              <a:rPr lang="es-ES" b="1" dirty="0"/>
              <a:t> (CNCF)</a:t>
            </a:r>
            <a:r>
              <a:rPr lang="es-ES" dirty="0"/>
              <a:t> y se usa en producción por empresas como Amazon, Microsoft y Google.</a:t>
            </a:r>
          </a:p>
          <a:p>
            <a:endParaRPr lang="es-ES" dirty="0"/>
          </a:p>
          <a:p>
            <a:r>
              <a:rPr lang="es-ES" b="1" dirty="0" err="1"/>
              <a:t>Elasticsearch</a:t>
            </a:r>
            <a:endParaRPr lang="es-ES" b="1" dirty="0"/>
          </a:p>
          <a:p>
            <a:pPr lvl="1"/>
            <a:r>
              <a:rPr lang="es-ES" dirty="0"/>
              <a:t>Es un motor de búsqueda y análisis de texto distribuido que:</a:t>
            </a:r>
          </a:p>
          <a:p>
            <a:pPr lvl="2"/>
            <a:r>
              <a:rPr lang="es-ES" dirty="0"/>
              <a:t>Indexa logs en tiempo real</a:t>
            </a:r>
          </a:p>
          <a:p>
            <a:pPr lvl="2"/>
            <a:r>
              <a:rPr lang="es-ES" dirty="0"/>
              <a:t>Permite búsquedas complejas y agregaciones</a:t>
            </a:r>
          </a:p>
          <a:p>
            <a:pPr lvl="2"/>
            <a:r>
              <a:rPr lang="es-ES" dirty="0"/>
              <a:t>Se integra con </a:t>
            </a:r>
            <a:r>
              <a:rPr lang="es-ES" b="1" dirty="0" err="1"/>
              <a:t>Kibana</a:t>
            </a:r>
            <a:r>
              <a:rPr lang="es-ES" dirty="0"/>
              <a:t> para visualización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B27B5-58EB-82E8-0EA2-4EEA3E5D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9371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8CF6-0607-2270-5198-4D0DC47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CFAB9-E187-2871-F136-ACAD37B4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Fluentd</a:t>
            </a:r>
            <a:r>
              <a:rPr lang="es-ES" dirty="0"/>
              <a:t> recolecta los logs del servicio C++ (por ejemplo, desde archivos generados por </a:t>
            </a:r>
            <a:r>
              <a:rPr lang="es-ES" dirty="0" err="1"/>
              <a:t>spdlog</a:t>
            </a:r>
            <a:r>
              <a:rPr lang="es-ES" dirty="0"/>
              <a:t>, </a:t>
            </a:r>
            <a:r>
              <a:rPr lang="es-ES" dirty="0" err="1"/>
              <a:t>Boost.Log</a:t>
            </a:r>
            <a:r>
              <a:rPr lang="es-ES" dirty="0"/>
              <a:t>, etc.)</a:t>
            </a:r>
          </a:p>
          <a:p>
            <a:r>
              <a:rPr lang="es-ES" dirty="0"/>
              <a:t>Los transforma (añade etiquetas, convierte a JSON, etc.)</a:t>
            </a:r>
          </a:p>
          <a:p>
            <a:r>
              <a:rPr lang="es-ES" dirty="0"/>
              <a:t>Los envía a </a:t>
            </a:r>
            <a:r>
              <a:rPr lang="es-ES" dirty="0" err="1"/>
              <a:t>Elasticsearch</a:t>
            </a:r>
            <a:r>
              <a:rPr lang="es-ES" dirty="0"/>
              <a:t>, donde se almacenan e indexan</a:t>
            </a:r>
          </a:p>
          <a:p>
            <a:r>
              <a:rPr lang="es-ES" dirty="0" err="1"/>
              <a:t>Kibana</a:t>
            </a:r>
            <a:r>
              <a:rPr lang="es-ES" dirty="0"/>
              <a:t> (opcional) los visualiza en </a:t>
            </a:r>
            <a:r>
              <a:rPr lang="es-ES" dirty="0" err="1"/>
              <a:t>dashboards</a:t>
            </a:r>
            <a:r>
              <a:rPr lang="es-ES" dirty="0"/>
              <a:t> interactivos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4187-0245-FE0D-7AE3-5D46E3BD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703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FB2C-AD04-14DF-FC7D-9A9BCB1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CB6A-3ADE-ACA9-332A-44B67F3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Fluentd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docker run -d -p 24224:24224 -p 24224:24224/</a:t>
            </a:r>
            <a:r>
              <a:rPr lang="en-US" dirty="0" err="1"/>
              <a:t>udp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fluent.conf</a:t>
            </a:r>
            <a:r>
              <a:rPr lang="en-US" dirty="0"/>
              <a:t>:/</a:t>
            </a:r>
            <a:r>
              <a:rPr lang="en-US" dirty="0" err="1"/>
              <a:t>fluentd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fluent.conf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fluent/</a:t>
            </a:r>
            <a:r>
              <a:rPr lang="en-US" dirty="0" err="1"/>
              <a:t>fluentd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Elasticsearch</a:t>
            </a:r>
          </a:p>
          <a:p>
            <a:pPr marL="457200" lvl="1" indent="0">
              <a:buNone/>
            </a:pPr>
            <a:r>
              <a:rPr lang="en-US" dirty="0"/>
              <a:t>docker run -d -p 9200:9200 -p 9300:9300 \</a:t>
            </a:r>
          </a:p>
          <a:p>
            <a:pPr marL="457200" lvl="1" indent="0">
              <a:buNone/>
            </a:pPr>
            <a:r>
              <a:rPr lang="en-US" dirty="0"/>
              <a:t>  -e "</a:t>
            </a:r>
            <a:r>
              <a:rPr lang="en-US" dirty="0" err="1"/>
              <a:t>discovery.type</a:t>
            </a:r>
            <a:r>
              <a:rPr lang="en-US" dirty="0"/>
              <a:t>=single-node" \</a:t>
            </a:r>
          </a:p>
          <a:p>
            <a:pPr marL="457200" lvl="1" indent="0">
              <a:buNone/>
            </a:pPr>
            <a:r>
              <a:rPr lang="en-US" dirty="0"/>
              <a:t>  elasticsearch:8.12.0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5A0BE-EBCD-9C34-7BE5-63A6993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2382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AF98-3A66-29CE-483D-4CBE8EE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 puede auditar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5EF22-D957-CCFA-8A91-B434AF99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Accesos a </a:t>
            </a:r>
            <a:r>
              <a:rPr lang="es-ES" dirty="0" err="1"/>
              <a:t>endpoints</a:t>
            </a:r>
            <a:endParaRPr lang="es-ES" dirty="0"/>
          </a:p>
          <a:p>
            <a:r>
              <a:rPr lang="es-ES" dirty="0"/>
              <a:t>Errores HTTP</a:t>
            </a:r>
          </a:p>
          <a:p>
            <a:r>
              <a:rPr lang="es-ES" dirty="0" err="1"/>
              <a:t>IPs</a:t>
            </a:r>
            <a:r>
              <a:rPr lang="es-ES" dirty="0"/>
              <a:t> de origen</a:t>
            </a:r>
          </a:p>
          <a:p>
            <a:r>
              <a:rPr lang="es-ES" dirty="0"/>
              <a:t>Usuarios autenticados</a:t>
            </a:r>
          </a:p>
          <a:p>
            <a:r>
              <a:rPr lang="es-ES" dirty="0"/>
              <a:t>Cambios en datos sensibles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9DE7F-428A-A0DD-EA31-CB50D66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C656E-41D0-27F2-8E7D-EFBC1F88B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OAuth2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EA1D6B-1169-8ACE-18F7-B54075E61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1A4E0B-B089-917F-EF8A-A2A3B9E31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9939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983EBEE-27C8-21EC-533C-53D2252B05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JWT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676EDB-9D55-23DB-D498-E71144E1F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028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86969-D524-E7D8-A721-DE7D0874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AB8589-5A63-E5B5-9DA5-88C1CF7E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JWT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5C41E-1293-EA58-8722-E2B570547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JSON Web Tokens</a:t>
            </a:r>
          </a:p>
          <a:p>
            <a:pPr lvl="1"/>
            <a:r>
              <a:rPr lang="es-ES" dirty="0"/>
              <a:t>Formato compacto y seguro</a:t>
            </a:r>
          </a:p>
          <a:p>
            <a:pPr lvl="1"/>
            <a:r>
              <a:rPr lang="es-ES" dirty="0"/>
              <a:t>Sirve para transmitir información entre partes como un objeto JSON</a:t>
            </a:r>
          </a:p>
          <a:p>
            <a:pPr lvl="1"/>
            <a:r>
              <a:rPr lang="es-ES" dirty="0"/>
              <a:t>Se utiliza para autenticación y autorización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Tiene 3 partes codificadas en Base64</a:t>
            </a:r>
          </a:p>
          <a:p>
            <a:pPr lvl="1"/>
            <a:r>
              <a:rPr lang="es-ES" dirty="0"/>
              <a:t>HEADER.PAYLOAD.SIGNATURE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BFFEDD2-E51E-9178-F7C4-C51D63EE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5358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561E40-1AAF-C5A0-E33D-766AC678A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</a:t>
            </a:r>
            <a:r>
              <a:rPr lang="es-ES" dirty="0" err="1"/>
              <a:t>Header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69A35F-56E0-4E43-2A0D-13C587A00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Contiene el tipo de token y el algoritmo de firma: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{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alg</a:t>
            </a:r>
            <a:r>
              <a:rPr lang="es-ES" dirty="0"/>
              <a:t>": "HS256",</a:t>
            </a:r>
          </a:p>
          <a:p>
            <a:pPr marL="0" indent="0">
              <a:buNone/>
            </a:pPr>
            <a:r>
              <a:rPr lang="es-ES" dirty="0"/>
              <a:t>  "</a:t>
            </a:r>
            <a:r>
              <a:rPr lang="es-ES" dirty="0" err="1"/>
              <a:t>typ</a:t>
            </a:r>
            <a:r>
              <a:rPr lang="es-ES" dirty="0"/>
              <a:t>": "JWT"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B1C1F-0D38-023F-2058-6A67D8209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44150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25297-FB4D-0106-17ED-9123BB59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PayLoad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4BCBCA-5055-2586-1193-1EA514325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Contiene los datos (</a:t>
            </a:r>
            <a:r>
              <a:rPr lang="es-ES" dirty="0" err="1"/>
              <a:t>claims</a:t>
            </a:r>
            <a:r>
              <a:rPr lang="es-ES" dirty="0"/>
              <a:t>) que quieres transmitir, como el usuario, roles, expiración, etc.</a:t>
            </a:r>
          </a:p>
          <a:p>
            <a:endParaRPr lang="es-ES" dirty="0"/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"sub": "1234567890",</a:t>
            </a:r>
          </a:p>
          <a:p>
            <a:pPr marL="0" indent="0">
              <a:buNone/>
            </a:pPr>
            <a:r>
              <a:rPr lang="en-US" dirty="0"/>
              <a:t>  "name": "Antonio",</a:t>
            </a:r>
          </a:p>
          <a:p>
            <a:pPr marL="0" indent="0">
              <a:buNone/>
            </a:pPr>
            <a:r>
              <a:rPr lang="en-US" dirty="0"/>
              <a:t>  "admin": true,</a:t>
            </a:r>
          </a:p>
          <a:p>
            <a:pPr marL="0" indent="0">
              <a:buNone/>
            </a:pPr>
            <a:r>
              <a:rPr lang="en-US" dirty="0"/>
              <a:t>  "exp": 1699999999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CCA68AA-3C98-40C4-999C-101E72D5C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513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3B96-9090-9CC5-566D-259C86A81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jwt</a:t>
            </a:r>
            <a:r>
              <a:rPr lang="es-ES" dirty="0"/>
              <a:t> - </a:t>
            </a:r>
            <a:r>
              <a:rPr lang="es-ES" dirty="0" err="1"/>
              <a:t>Signature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372A5C-A020-ED37-E4BE-E08836480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firma digital generada con el algoritmo especificado (como HMAC o RSA), que garantiza que el contenido no ha sido alterado.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579BD76-7C1D-8AF0-B649-92D9F6A4F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8783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1115</Words>
  <Application>Microsoft Office PowerPoint</Application>
  <PresentationFormat>Panorámica</PresentationFormat>
  <Paragraphs>184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Aptos</vt:lpstr>
      <vt:lpstr>Aptos Display</vt:lpstr>
      <vt:lpstr>Arial</vt:lpstr>
      <vt:lpstr>Tema de Office</vt:lpstr>
      <vt:lpstr>Seguridad en Servicios Web en C++</vt:lpstr>
      <vt:lpstr>Contenidos</vt:lpstr>
      <vt:lpstr>Autenticación y autorización: OAuth2, JWT y Basic Auth</vt:lpstr>
      <vt:lpstr>OAuth2</vt:lpstr>
      <vt:lpstr>JWT</vt:lpstr>
      <vt:lpstr>JWT</vt:lpstr>
      <vt:lpstr>jwt Header </vt:lpstr>
      <vt:lpstr>jwt - PayLoad</vt:lpstr>
      <vt:lpstr>jwt - Signature</vt:lpstr>
      <vt:lpstr>JWT se utiliza</vt:lpstr>
      <vt:lpstr>Tipo de Seguridad que ofrece</vt:lpstr>
      <vt:lpstr>Tipos de JWT</vt:lpstr>
      <vt:lpstr>Tipos de proyectos con JWT y C++</vt:lpstr>
      <vt:lpstr>Trabajar en jwt con C++</vt:lpstr>
      <vt:lpstr>Flujo jwt</vt:lpstr>
      <vt:lpstr>Instalar jwt-cpp en Visual Studio</vt:lpstr>
      <vt:lpstr>Crear un token</vt:lpstr>
      <vt:lpstr>Basic Auth</vt:lpstr>
      <vt:lpstr>Basic Auth</vt:lpstr>
      <vt:lpstr>Protección contra ataques comunes</vt:lpstr>
      <vt:lpstr>CSRF</vt:lpstr>
      <vt:lpstr>XSS</vt:lpstr>
      <vt:lpstr>¿Qué puede hacer un ataque XSS?</vt:lpstr>
      <vt:lpstr>Tipos de XSS</vt:lpstr>
      <vt:lpstr>SQL Injection</vt:lpstr>
      <vt:lpstr>Ejemplo</vt:lpstr>
      <vt:lpstr>Cifrado y TLS en servicios web</vt:lpstr>
      <vt:lpstr>Presentación de PowerPoint</vt:lpstr>
      <vt:lpstr>Configuración de logs y auditoría de accesos</vt:lpstr>
      <vt:lpstr>Herramientas</vt:lpstr>
      <vt:lpstr>Integración Fluentd y Elasticsearch</vt:lpstr>
      <vt:lpstr>Instalación en Docker</vt:lpstr>
      <vt:lpstr>Se puede auditar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27</cp:revision>
  <dcterms:created xsi:type="dcterms:W3CDTF">2025-08-20T09:56:49Z</dcterms:created>
  <dcterms:modified xsi:type="dcterms:W3CDTF">2025-09-03T17:34:27Z</dcterms:modified>
</cp:coreProperties>
</file>