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1" r:id="rId15"/>
    <p:sldId id="273" r:id="rId16"/>
    <p:sldId id="274" r:id="rId17"/>
    <p:sldId id="275" r:id="rId18"/>
    <p:sldId id="280" r:id="rId19"/>
    <p:sldId id="270" r:id="rId20"/>
    <p:sldId id="272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3042B5-6C7F-4DD3-80E5-E435F72D4743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ADED99-2F0D-4326-9C77-702191BE9A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591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58772-63BA-C9C3-4654-2546AB062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B20EAD-ADE0-AA06-A9DA-A74CD0469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6FA32B-90CF-73A8-832A-52E478AD4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F524-ACF1-48AC-BC67-28B0E202BF22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5F9B8F-74CF-1531-755C-5931B603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E13953-31B5-C0B9-76E7-D9CDE9F1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446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232B1-0A8E-D791-C864-79D8529EC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4F4025-CD6E-D3DD-D233-91EFDA5167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96BB33-5542-3AA8-4EE5-FC5085722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79DD85-632E-4731-95AC-BD491F77FB1D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EB4BE2-B0D4-E250-5BCF-769C127A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7E72CED-9503-773C-6764-A79FB1481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365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F63466A-073D-02EB-42CE-C4014C26F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4D07B8-3D47-31D0-7A03-6E8932557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9DF714-D96E-8481-BD5B-CA11E2C09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30D32-E632-4B55-87C3-C8386B86224E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819DA7-445B-43DB-D7A2-EBD61DAA3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0BEFED-FA9B-10D3-6507-967690FC3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576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7E77DC-AFBD-C91D-734B-268AB8B9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6E5FBD-58B8-7B9B-F501-6813CA201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E40EE0-D3DC-31B1-B8BC-6D74A3D3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79955D-DD33-4D48-BE26-6173F3FF9146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16C425-9F76-A4BF-A18E-9A4756FF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152B104-41DB-FBF4-B9AE-A6CF6F4F0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1913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40BE4-43B7-14AA-0F1D-DBCDD853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3FF724-91A6-2C8E-CF65-B395EC00D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42826D-14E0-45DA-991B-8C0BB22F3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B781D-C280-422F-9CFA-2714074D6B4A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7B1D61-929B-5915-CC5B-01341A928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8450F3-2C19-6EC5-CF4E-E4773113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59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BAAD5-251E-FC01-795E-A3EBA844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5DAEA8-7ED9-F3DA-95BA-4B7B091D7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4B35C96-CBE8-2AF8-11D1-D5981F20C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748F214-2B3A-89FA-0D83-36B9CBE7D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4F059-1102-4FE6-B9A7-22A1028AF44B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CAE351-0F04-332D-E7FF-687AE899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37562D-A74C-5B6A-27D3-31309A90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168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BC450-1299-E644-4E8D-2A946522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B4750A-B5D2-7C85-817E-4C8C808B0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702D921-4567-603C-4BF0-3E7B3051B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7D63660-41E5-BCC9-A126-54439927A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1F43060-E97C-71B4-C2D2-61A98D44F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1852BB4-633C-96FD-BBB7-F129BAE22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F5DE24-4F33-4BF2-B76F-7AD2742379D4}" type="datetime1">
              <a:rPr lang="es-ES" smtClean="0"/>
              <a:t>03/09/2025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C1185B-CBDB-231D-2C4B-AF0DD9DF3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306BBC7-1B15-3C17-893F-ED024A9D8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981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0B73C7-87C8-D472-7377-C744AAE76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CBACD20-6AFA-B914-D5E9-BEAAC9D2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4A04-A6EC-422C-B05B-DB5019A0C1AD}" type="datetime1">
              <a:rPr lang="es-ES" smtClean="0"/>
              <a:t>03/09/2025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D40B6A-2452-1814-2371-BBF696E9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FCDFE3-6C51-E56A-13B7-AFFDB71F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3833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F9671F1-BACD-497C-FF49-E6DAF64E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FFA52-F23C-47E3-A2B0-F87D36004EF2}" type="datetime1">
              <a:rPr lang="es-ES" smtClean="0"/>
              <a:t>03/09/2025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8541E6-8759-7B2C-0340-C74642BF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D95F25-3E69-48C6-CDB5-798FF946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119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68677-7794-CDDE-9FDA-5AA37F29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28FECF-1543-0426-EE78-49F6B3CCC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B84DC9-A0E7-B50A-3991-8D1624C2E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13A6C1-EC37-849A-89AD-E0B0700ED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D3003-0A23-4009-B69C-DAD131C20031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507EC3-3FB6-83F7-55B5-A56981309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9B6E4F-4478-CC09-CB09-3F572BEF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632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348E3-C88F-2FC6-B2A1-E210D761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31696A-02FE-E517-E449-57CA78DF01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E663CC-7856-E8B2-1EBF-3F356076D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80C9BA-53C7-9814-FEE1-D66829E6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ACE3A-64B5-4BE8-B2CA-7052E475569E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ECB8E0-9D22-24B3-B46F-764FBD47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9E1EFBA-51C5-E3BE-5300-1768CF976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57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0835DDF-6A4C-5306-B9A0-B78045A3C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11769BF-104B-4252-6016-E3E5A0C96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8C883A-95CF-4289-12DE-EBA4C0F60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00AFA-C3A6-40B4-A065-118398F6394B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C41552-7DC8-60D1-8758-F6B0A25688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A22C00-46DF-223F-8B4F-2A09F2D82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8F712D-A7EB-4D56-8C23-F47E080BF0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0969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" TargetMode="External"/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grafana.com/downloa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37D26-F692-E484-081D-9355F6C866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b="1" dirty="0"/>
              <a:t>Optimización y Despliegue de Servicios Web en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7C8D89-39AF-9547-3C0F-3BFFDDB0BC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184405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B8253-1F72-DD3C-8B5D-7AC9189EB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476F86-63A6-7AF2-7DE1-074A0610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436547-2706-A30E-FFD4-9BD19AB1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740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EA102BD-8FC4-F3D0-39F3-365C0AB05B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b="1" dirty="0"/>
              <a:t>Monitoreo de servicios web con herramientas externas</a:t>
            </a:r>
          </a:p>
        </p:txBody>
      </p:sp>
    </p:spTree>
    <p:extLst>
      <p:ext uri="{BB962C8B-B14F-4D97-AF65-F5344CB8AC3E}">
        <p14:creationId xmlns:p14="http://schemas.microsoft.com/office/powerpoint/2010/main" val="487999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38EDA-24E0-98F3-D3EE-80FBD1C2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/ Métricas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C05A1-F8FD-BD0B-824C-596A85B0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169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Uso de </a:t>
            </a:r>
            <a:r>
              <a:rPr lang="es-ES" dirty="0" err="1"/>
              <a:t>Prometheus</a:t>
            </a:r>
            <a:r>
              <a:rPr lang="es-ES" dirty="0"/>
              <a:t> y </a:t>
            </a:r>
            <a:r>
              <a:rPr lang="es-ES" dirty="0" err="1"/>
              <a:t>Grafana</a:t>
            </a:r>
            <a:r>
              <a:rPr lang="es-ES" dirty="0"/>
              <a:t> para la recolección y visualización de métricas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F8A81F-CE5A-8995-A6A2-C46C6607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12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1F814E-788D-B31C-B282-4F2D0FFF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77" y="2894477"/>
            <a:ext cx="9553112" cy="33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7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E707F2A-C907-0152-B3D2-CBEAE01C2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Prometheus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1C59AF-1107-DA8C-3A42-6FF2CB91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839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A8D99-EA6F-7027-51AF-8254C601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C33E7-447C-6FA3-0AC3-F0812357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Prometheus</a:t>
            </a:r>
            <a:r>
              <a:rPr lang="es-ES" dirty="0"/>
              <a:t> es una herramienta de </a:t>
            </a:r>
            <a:r>
              <a:rPr lang="es-ES" b="1" dirty="0"/>
              <a:t>monitorización y alertas</a:t>
            </a:r>
            <a:r>
              <a:rPr lang="es-ES" dirty="0"/>
              <a:t> muy potente, ampliamente usada en entornos DevOps, microservicios y sistemas distribuidos. </a:t>
            </a:r>
          </a:p>
          <a:p>
            <a:endParaRPr lang="es-ES" dirty="0"/>
          </a:p>
          <a:p>
            <a:r>
              <a:rPr lang="es-ES" b="1" dirty="0"/>
              <a:t>Es gratuita y de código abierto</a:t>
            </a:r>
            <a:r>
              <a:rPr lang="es-ES" dirty="0"/>
              <a:t> bajo licencia Apache 2.0.</a:t>
            </a:r>
          </a:p>
          <a:p>
            <a:endParaRPr lang="es-ES" dirty="0"/>
          </a:p>
          <a:p>
            <a:r>
              <a:rPr lang="es-ES" dirty="0" err="1"/>
              <a:t>Prometheus</a:t>
            </a:r>
            <a:r>
              <a:rPr lang="es-ES" dirty="0"/>
              <a:t> es un sistema que </a:t>
            </a:r>
            <a:r>
              <a:rPr lang="es-ES" b="1" dirty="0"/>
              <a:t>recolecta, almacena y consulta métricas en formato de series temporales</a:t>
            </a:r>
            <a:r>
              <a:rPr lang="es-ES" dirty="0"/>
              <a:t>. Esto significa que guarda datos como “uso de CPU”, “latencia de red” o “número de peticiones” junto con una marca de tiempo, lo que permite analizar el comportamiento de tus servicios a lo largo del tiempo.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084EA0-3A4F-A4D8-4675-BA179DD3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300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E0BD2-FCC3-04BA-A0FC-2EF02102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que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14EB7-9FC9-69FF-7077-7D6050F7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dirty="0" err="1"/>
              <a:t>Prometheus</a:t>
            </a:r>
            <a:r>
              <a:rPr lang="es-ES" dirty="0"/>
              <a:t> te permite:</a:t>
            </a:r>
          </a:p>
          <a:p>
            <a:r>
              <a:rPr lang="es-ES" b="1" dirty="0"/>
              <a:t>Monitorear servicios web, </a:t>
            </a:r>
            <a:r>
              <a:rPr lang="es-ES" b="1" dirty="0" err="1"/>
              <a:t>APIs</a:t>
            </a:r>
            <a:r>
              <a:rPr lang="es-ES" b="1" dirty="0"/>
              <a:t>, bases de datos, servidores, contenedores, etc.</a:t>
            </a:r>
            <a:endParaRPr lang="es-ES" dirty="0"/>
          </a:p>
          <a:p>
            <a:r>
              <a:rPr lang="es-ES" b="1" dirty="0"/>
              <a:t>Configurar alertas automáticas</a:t>
            </a:r>
            <a:r>
              <a:rPr lang="es-ES" dirty="0"/>
              <a:t> cuando algo falla o se sale de rango.</a:t>
            </a:r>
          </a:p>
          <a:p>
            <a:r>
              <a:rPr lang="es-ES" b="1" dirty="0"/>
              <a:t>Visualizar métricas en tiempo real</a:t>
            </a:r>
            <a:r>
              <a:rPr lang="es-ES" dirty="0"/>
              <a:t> (especialmente junto a </a:t>
            </a:r>
            <a:r>
              <a:rPr lang="es-ES" dirty="0" err="1"/>
              <a:t>Grafana</a:t>
            </a:r>
            <a:r>
              <a:rPr lang="es-ES" dirty="0"/>
              <a:t>).</a:t>
            </a:r>
          </a:p>
          <a:p>
            <a:r>
              <a:rPr lang="es-ES" b="1" dirty="0"/>
              <a:t>Diagnosticar problemas de rendimiento</a:t>
            </a:r>
            <a:r>
              <a:rPr lang="es-ES" dirty="0"/>
              <a:t> antes de que afecten al usuario.</a:t>
            </a:r>
          </a:p>
          <a:p>
            <a:r>
              <a:rPr lang="es-ES" b="1" dirty="0"/>
              <a:t>Integrarse con </a:t>
            </a:r>
            <a:r>
              <a:rPr lang="es-ES" b="1" dirty="0" err="1"/>
              <a:t>exporters</a:t>
            </a:r>
            <a:r>
              <a:rPr lang="es-ES" dirty="0"/>
              <a:t> para MySQL, Redis, Node.js, Docker, etc.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E3579F-E8D0-09C6-FB37-E0F6B987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8768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95AA3-9E9B-26EB-63B9-7E4651EA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73" y="18255"/>
            <a:ext cx="10515600" cy="867269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F57F89-7144-DD2D-2328-1C15172E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1232034"/>
            <a:ext cx="10728158" cy="494492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En </a:t>
            </a:r>
            <a:r>
              <a:rPr lang="es-ES" b="1" dirty="0"/>
              <a:t>Windows</a:t>
            </a:r>
          </a:p>
          <a:p>
            <a:pPr lvl="1"/>
            <a:r>
              <a:rPr lang="es-ES" dirty="0"/>
              <a:t>Descarga el binario desde </a:t>
            </a:r>
            <a:r>
              <a:rPr lang="es-ES" dirty="0">
                <a:hlinkClick r:id="rId2"/>
              </a:rPr>
              <a:t>https://prometheus.io/download/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Extrae el archivo ZIP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Ejecuta prometheus.exe con el archivo de configuración </a:t>
            </a:r>
            <a:r>
              <a:rPr lang="es-ES" dirty="0" err="1"/>
              <a:t>prometheus.yml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En </a:t>
            </a:r>
            <a:r>
              <a:rPr lang="es-ES" b="1" dirty="0"/>
              <a:t>Docker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n-US" dirty="0"/>
              <a:t>docker run -d --name </a:t>
            </a:r>
            <a:r>
              <a:rPr lang="en-US" dirty="0" err="1"/>
              <a:t>prometheus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-p 9090:9090 \</a:t>
            </a:r>
          </a:p>
          <a:p>
            <a:pPr marL="457200" lvl="1" indent="0">
              <a:buNone/>
            </a:pPr>
            <a:r>
              <a:rPr lang="en-US" dirty="0"/>
              <a:t>  -v /path/to/</a:t>
            </a:r>
            <a:r>
              <a:rPr lang="en-US" dirty="0" err="1"/>
              <a:t>prometheus.yml</a:t>
            </a:r>
            <a:r>
              <a:rPr lang="en-US" dirty="0"/>
              <a:t>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prometheus</a:t>
            </a:r>
            <a:r>
              <a:rPr lang="en-US" dirty="0"/>
              <a:t>/</a:t>
            </a:r>
            <a:r>
              <a:rPr lang="en-US" dirty="0" err="1"/>
              <a:t>prometheus.yml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b="1" dirty="0"/>
              <a:t>prom/</a:t>
            </a:r>
            <a:r>
              <a:rPr lang="en-US" b="1" dirty="0" err="1"/>
              <a:t>prometheus</a:t>
            </a: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dirty="0">
                <a:hlinkClick r:id="rId3"/>
              </a:rPr>
              <a:t>http://localhost:9090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D70639-9BA8-8E56-6796-D29BBEF1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987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37A0F-80E0-A2B1-CA94-A4742857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prometheus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8EB37A-C1D5-7BF2-ACE1-DB66A74A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Tu aplicación expone métricas en un </a:t>
            </a:r>
            <a:r>
              <a:rPr lang="es-ES" dirty="0" err="1"/>
              <a:t>endpoint</a:t>
            </a:r>
            <a:r>
              <a:rPr lang="es-ES" dirty="0"/>
              <a:t> tipo </a:t>
            </a:r>
            <a:r>
              <a:rPr lang="es-ES" b="1" dirty="0"/>
              <a:t>/</a:t>
            </a:r>
            <a:r>
              <a:rPr lang="es-ES" b="1" dirty="0" err="1"/>
              <a:t>metrics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Prometheus</a:t>
            </a:r>
            <a:r>
              <a:rPr lang="es-ES" dirty="0"/>
              <a:t> consulta ese </a:t>
            </a:r>
            <a:r>
              <a:rPr lang="es-ES" dirty="0" err="1"/>
              <a:t>endpoint</a:t>
            </a:r>
            <a:r>
              <a:rPr lang="es-ES" dirty="0"/>
              <a:t> cada X segundos.</a:t>
            </a:r>
          </a:p>
          <a:p>
            <a:endParaRPr lang="es-ES" dirty="0"/>
          </a:p>
          <a:p>
            <a:r>
              <a:rPr lang="es-ES" dirty="0"/>
              <a:t>Guarda los datos en su base de </a:t>
            </a:r>
            <a:r>
              <a:rPr lang="es-ES" b="1" dirty="0"/>
              <a:t>series temporales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Puedes hacer consultas con </a:t>
            </a:r>
            <a:r>
              <a:rPr lang="es-ES" b="1" dirty="0" err="1"/>
              <a:t>PromQL</a:t>
            </a:r>
            <a:r>
              <a:rPr lang="es-ES" dirty="0"/>
              <a:t> (su lenguaje de consulta).</a:t>
            </a:r>
          </a:p>
          <a:p>
            <a:endParaRPr lang="es-ES" dirty="0"/>
          </a:p>
          <a:p>
            <a:r>
              <a:rPr lang="es-ES" dirty="0"/>
              <a:t>Puedes visualizarlo con </a:t>
            </a:r>
            <a:r>
              <a:rPr lang="es-ES" dirty="0" err="1"/>
              <a:t>Grafana</a:t>
            </a:r>
            <a:r>
              <a:rPr lang="es-ES" dirty="0"/>
              <a:t> o configurar alertas con </a:t>
            </a:r>
            <a:r>
              <a:rPr lang="es-ES" b="1" dirty="0" err="1"/>
              <a:t>Alertmanager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934DE3-BEAE-4314-A676-2EE4CFD5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88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4B477-F14C-4816-6B18-9334E2BC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Limitar el espacio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4BDFD4-5792-E80C-377D-D1CD2092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--</a:t>
            </a:r>
            <a:r>
              <a:rPr lang="es-ES" dirty="0" err="1"/>
              <a:t>storage.tsdb.retention.time</a:t>
            </a:r>
            <a:r>
              <a:rPr lang="es-ES" dirty="0"/>
              <a:t>=7d</a:t>
            </a:r>
          </a:p>
          <a:p>
            <a:r>
              <a:rPr lang="es-ES" dirty="0"/>
              <a:t>--</a:t>
            </a:r>
            <a:r>
              <a:rPr lang="es-ES" dirty="0" err="1"/>
              <a:t>storage.tsdb.retention.size</a:t>
            </a:r>
            <a:r>
              <a:rPr lang="es-ES" dirty="0"/>
              <a:t>=2GB</a:t>
            </a:r>
          </a:p>
          <a:p>
            <a:r>
              <a:rPr lang="es-ES" dirty="0"/>
              <a:t>Esto limita la retención a 7 días o 2 GB, lo que ayuda a mantener el uso bajo control.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D932A8-564E-F3DE-5C0C-912B829B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9036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E2E443C-2613-E9A8-7779-8A9344B36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Grafana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DBEBBB-27AD-26C0-9C86-4AA5618D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25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0B8DD-0C14-EA77-A80A-B296AD8C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E40977-EDA4-11F7-E611-5D33571B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Optimización del rendimiento en servidores web en C++</a:t>
            </a:r>
          </a:p>
          <a:p>
            <a:endParaRPr lang="es-ES" dirty="0"/>
          </a:p>
          <a:p>
            <a:r>
              <a:rPr lang="es-ES" dirty="0"/>
              <a:t>Uso de </a:t>
            </a:r>
            <a:r>
              <a:rPr lang="es-ES" dirty="0" err="1"/>
              <a:t>thread</a:t>
            </a:r>
            <a:r>
              <a:rPr lang="es-ES" dirty="0"/>
              <a:t> pools y asincronía en </a:t>
            </a:r>
            <a:r>
              <a:rPr lang="es-ES" dirty="0" err="1"/>
              <a:t>Boost</a:t>
            </a:r>
            <a:r>
              <a:rPr lang="es-ES" dirty="0"/>
              <a:t> y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async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Contenedores y despliegue con Docker y </a:t>
            </a:r>
            <a:r>
              <a:rPr lang="es-ES" dirty="0" err="1"/>
              <a:t>Kubernetes</a:t>
            </a:r>
            <a:endParaRPr lang="es-ES" dirty="0"/>
          </a:p>
          <a:p>
            <a:endParaRPr lang="es-ES" dirty="0"/>
          </a:p>
          <a:p>
            <a:r>
              <a:rPr lang="es-ES" dirty="0"/>
              <a:t>Monitoreo de servicios web con herramientas externas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EF4ABB-351A-C06C-E5AF-E53B611B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7358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B35E0-D82B-FFCD-CE48-06C670A2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70A1A-FE41-D62E-2042-4F2B301AE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5114" cy="4667250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Grafana</a:t>
            </a:r>
            <a:r>
              <a:rPr lang="es-ES" dirty="0"/>
              <a:t>, una de las herramientas más potentes y populares para la </a:t>
            </a:r>
            <a:r>
              <a:rPr lang="es-ES" b="1" dirty="0"/>
              <a:t>visualización de métricas y monitoreo en tiempo real</a:t>
            </a:r>
            <a:r>
              <a:rPr lang="es-ES" dirty="0"/>
              <a:t>, especialmente cuando se combina con </a:t>
            </a:r>
            <a:r>
              <a:rPr lang="es-ES" dirty="0" err="1"/>
              <a:t>Prometheus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 err="1"/>
              <a:t>Grafana</a:t>
            </a:r>
            <a:r>
              <a:rPr lang="es-ES" dirty="0"/>
              <a:t> es una plataforma de </a:t>
            </a:r>
            <a:r>
              <a:rPr lang="es-ES" b="1" dirty="0"/>
              <a:t>visualización de datos de series temporales</a:t>
            </a:r>
            <a:r>
              <a:rPr lang="es-ES" dirty="0"/>
              <a:t>. Te permite crear </a:t>
            </a:r>
            <a:r>
              <a:rPr lang="es-ES" b="1" dirty="0" err="1"/>
              <a:t>dashboards</a:t>
            </a:r>
            <a:r>
              <a:rPr lang="es-ES" b="1" dirty="0"/>
              <a:t> interactivos</a:t>
            </a:r>
            <a:r>
              <a:rPr lang="es-ES" dirty="0"/>
              <a:t> para monitorear servidores, servicios web, bases de datos, contenedores, sensores </a:t>
            </a:r>
            <a:r>
              <a:rPr lang="es-ES" dirty="0" err="1"/>
              <a:t>IoT</a:t>
            </a:r>
            <a:r>
              <a:rPr lang="es-ES" dirty="0"/>
              <a:t>, y mucho más.</a:t>
            </a:r>
          </a:p>
          <a:p>
            <a:pPr lvl="1"/>
            <a:r>
              <a:rPr lang="es-ES" dirty="0"/>
              <a:t>Compatible con múltiples fuentes de datos (</a:t>
            </a:r>
            <a:r>
              <a:rPr lang="es-ES" dirty="0" err="1"/>
              <a:t>Prometheus</a:t>
            </a:r>
            <a:r>
              <a:rPr lang="es-ES" dirty="0"/>
              <a:t>, </a:t>
            </a:r>
            <a:r>
              <a:rPr lang="es-ES" dirty="0" err="1"/>
              <a:t>InfluxDB</a:t>
            </a:r>
            <a:r>
              <a:rPr lang="es-ES" dirty="0"/>
              <a:t>, MySQL, PostgreSQL, etc.)</a:t>
            </a:r>
          </a:p>
          <a:p>
            <a:pPr lvl="1"/>
            <a:r>
              <a:rPr lang="es-ES" dirty="0"/>
              <a:t> Ofrece gráficos, tablas, mapas, alertas y paneles personalizables</a:t>
            </a:r>
          </a:p>
          <a:p>
            <a:pPr lvl="1"/>
            <a:r>
              <a:rPr lang="es-ES" dirty="0"/>
              <a:t> Permite configurar alertas visuales y notificaciones automáticas</a:t>
            </a:r>
          </a:p>
          <a:p>
            <a:pPr lvl="1"/>
            <a:r>
              <a:rPr lang="es-ES" dirty="0"/>
              <a:t>Se integra fácilmente con Docker, </a:t>
            </a:r>
            <a:r>
              <a:rPr lang="es-ES" dirty="0" err="1"/>
              <a:t>Kubernetes</a:t>
            </a:r>
            <a:r>
              <a:rPr lang="es-ES" dirty="0"/>
              <a:t>, y herramientas DevOps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22E89C-A31A-8085-069F-39ED4997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899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D96B4-70A0-D058-1473-EB4A0BB7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que sirve?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5C154E-9A0E-F794-B8CF-ED975A6D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21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C15D87-1223-C902-B3F4-D80C70BB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044"/>
            <a:ext cx="9634086" cy="46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07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1726A-7AB7-646F-29BD-6882F546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54DFD-2567-D468-ADD2-7968C231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</a:t>
            </a:r>
            <a:r>
              <a:rPr lang="es-ES" b="1" dirty="0"/>
              <a:t>Windows</a:t>
            </a:r>
          </a:p>
          <a:p>
            <a:pPr lvl="1"/>
            <a:r>
              <a:rPr lang="es-ES" dirty="0"/>
              <a:t>Descarga el instalador desde: </a:t>
            </a:r>
            <a:r>
              <a:rPr lang="es-ES" dirty="0">
                <a:hlinkClick r:id="rId2"/>
              </a:rPr>
              <a:t>https://grafana.com/download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Ejecuta el .exe y sigue los pasos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Accede a </a:t>
            </a:r>
            <a:r>
              <a:rPr lang="es-ES" dirty="0">
                <a:hlinkClick r:id="rId3"/>
              </a:rPr>
              <a:t>http://localhost:3000</a:t>
            </a:r>
            <a:r>
              <a:rPr lang="es-ES" dirty="0"/>
              <a:t>  tras iniciar el servicio</a:t>
            </a:r>
          </a:p>
          <a:p>
            <a:pPr lvl="1"/>
            <a:endParaRPr lang="es-ES" dirty="0"/>
          </a:p>
          <a:p>
            <a:r>
              <a:rPr lang="es-ES" dirty="0"/>
              <a:t>En </a:t>
            </a:r>
            <a:r>
              <a:rPr lang="es-ES" b="1" dirty="0"/>
              <a:t>Docker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docker</a:t>
            </a:r>
            <a:r>
              <a:rPr lang="es-ES" dirty="0"/>
              <a:t> run -d --</a:t>
            </a:r>
            <a:r>
              <a:rPr lang="es-ES" dirty="0" err="1"/>
              <a:t>name</a:t>
            </a:r>
            <a:r>
              <a:rPr lang="es-ES" dirty="0"/>
              <a:t>=</a:t>
            </a:r>
            <a:r>
              <a:rPr lang="es-ES" dirty="0" err="1"/>
              <a:t>grafana</a:t>
            </a:r>
            <a:r>
              <a:rPr lang="es-ES" dirty="0"/>
              <a:t> -p 3000:3000 </a:t>
            </a:r>
            <a:r>
              <a:rPr lang="es-ES" dirty="0" err="1"/>
              <a:t>grafana</a:t>
            </a:r>
            <a:r>
              <a:rPr lang="es-ES" dirty="0"/>
              <a:t>/</a:t>
            </a:r>
            <a:r>
              <a:rPr lang="es-ES" dirty="0" err="1"/>
              <a:t>grafana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9F05D4-0A59-C7A1-CCD6-31E5D743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42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8F1FF-94CA-401E-D279-7FCEF2EC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compatibles con </a:t>
            </a:r>
            <a:r>
              <a:rPr lang="es-ES" dirty="0" err="1"/>
              <a:t>Grafana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B7DA12-1D7B-C07C-57D0-05496C42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Grafana</a:t>
            </a:r>
            <a:r>
              <a:rPr lang="es-ES" dirty="0"/>
              <a:t> puede conectarse a:</a:t>
            </a:r>
          </a:p>
          <a:p>
            <a:pPr lvl="1"/>
            <a:r>
              <a:rPr lang="es-ES" b="1" dirty="0" err="1"/>
              <a:t>Prometheus</a:t>
            </a:r>
            <a:endParaRPr lang="es-ES" dirty="0"/>
          </a:p>
          <a:p>
            <a:pPr lvl="1"/>
            <a:r>
              <a:rPr lang="es-ES" b="1" dirty="0" err="1"/>
              <a:t>InfluxDB</a:t>
            </a:r>
            <a:endParaRPr lang="es-ES" dirty="0"/>
          </a:p>
          <a:p>
            <a:pPr lvl="1"/>
            <a:r>
              <a:rPr lang="es-ES" b="1" dirty="0" err="1"/>
              <a:t>Graphite</a:t>
            </a:r>
            <a:endParaRPr lang="es-ES" dirty="0"/>
          </a:p>
          <a:p>
            <a:pPr lvl="1"/>
            <a:r>
              <a:rPr lang="es-ES" b="1" dirty="0"/>
              <a:t>MySQL / PostgreSQL</a:t>
            </a:r>
            <a:endParaRPr lang="es-ES" dirty="0"/>
          </a:p>
          <a:p>
            <a:pPr lvl="1"/>
            <a:r>
              <a:rPr lang="es-ES" b="1" dirty="0" err="1"/>
              <a:t>ElasticSearch</a:t>
            </a:r>
            <a:endParaRPr lang="es-ES" dirty="0"/>
          </a:p>
          <a:p>
            <a:pPr lvl="1"/>
            <a:r>
              <a:rPr lang="es-ES" b="1" dirty="0"/>
              <a:t>Loki</a:t>
            </a:r>
            <a:r>
              <a:rPr lang="es-ES" dirty="0"/>
              <a:t> (para logs)</a:t>
            </a:r>
          </a:p>
          <a:p>
            <a:pPr lvl="1"/>
            <a:r>
              <a:rPr lang="es-ES" b="1" dirty="0"/>
              <a:t>Tempo</a:t>
            </a:r>
            <a:r>
              <a:rPr lang="es-ES" dirty="0"/>
              <a:t> (para trazas)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6470D9-65C9-A134-2353-5AF77D59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686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30CC3-2656-5A79-7E3F-DBBE5329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7A8E5-A91E-0F18-8533-71048BB62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Tu servicio web (por ejemplo, hecho con </a:t>
            </a:r>
            <a:r>
              <a:rPr lang="es-ES" dirty="0" err="1"/>
              <a:t>Crow</a:t>
            </a:r>
            <a:r>
              <a:rPr lang="es-ES" dirty="0"/>
              <a:t> o </a:t>
            </a:r>
            <a:r>
              <a:rPr lang="es-ES" dirty="0" err="1"/>
              <a:t>gRPC</a:t>
            </a:r>
            <a:r>
              <a:rPr lang="es-ES" dirty="0"/>
              <a:t>) expone métricas en </a:t>
            </a:r>
            <a:r>
              <a:rPr lang="es-ES" b="1" dirty="0"/>
              <a:t>/</a:t>
            </a:r>
            <a:r>
              <a:rPr lang="es-ES" b="1" dirty="0" err="1"/>
              <a:t>metrics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Prometheus</a:t>
            </a:r>
            <a:r>
              <a:rPr lang="es-ES" dirty="0"/>
              <a:t> recolecta esas métricas cada X segundos.</a:t>
            </a:r>
          </a:p>
          <a:p>
            <a:endParaRPr lang="es-ES" dirty="0"/>
          </a:p>
          <a:p>
            <a:r>
              <a:rPr lang="es-ES" dirty="0" err="1"/>
              <a:t>Grafana</a:t>
            </a:r>
            <a:r>
              <a:rPr lang="es-ES" dirty="0"/>
              <a:t> se conecta a </a:t>
            </a:r>
            <a:r>
              <a:rPr lang="es-ES" dirty="0" err="1"/>
              <a:t>Prometheus</a:t>
            </a:r>
            <a:r>
              <a:rPr lang="es-ES" dirty="0"/>
              <a:t> como fuente de datos.</a:t>
            </a:r>
          </a:p>
          <a:p>
            <a:endParaRPr lang="es-ES" dirty="0"/>
          </a:p>
          <a:p>
            <a:r>
              <a:rPr lang="es-ES" dirty="0"/>
              <a:t>Creas </a:t>
            </a:r>
            <a:r>
              <a:rPr lang="es-ES" dirty="0" err="1"/>
              <a:t>dashboards</a:t>
            </a:r>
            <a:r>
              <a:rPr lang="es-ES" dirty="0"/>
              <a:t> con gráficos, alertas y visualizaciones.</a:t>
            </a:r>
          </a:p>
          <a:p>
            <a:endParaRPr lang="es-ES" dirty="0"/>
          </a:p>
          <a:p>
            <a:r>
              <a:rPr lang="es-ES" dirty="0"/>
              <a:t>Puedes compartirlos, exportarlos o mostrarlos en modo </a:t>
            </a:r>
            <a:r>
              <a:rPr lang="es-ES" dirty="0" err="1"/>
              <a:t>kiosko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4297A6-523B-C5DD-1235-385D1DFE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449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B31D96B-38F4-0CFE-3E43-38E83DAB5C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b="1" dirty="0"/>
              <a:t>Optimización del rendimiento en servidores web en C++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9CA4571F-759F-EA86-B740-044D345F30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5861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F066F-E0D3-41E3-B84B-04C9640DB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2343AA-49C0-B7BA-40D8-A22C11CE0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AFC277-A513-DC5D-2738-3A9BC281E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935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2A74DEA1-CE45-26E4-26E0-CA5500D67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551" y="1122363"/>
            <a:ext cx="11007306" cy="2387600"/>
          </a:xfrm>
        </p:spPr>
        <p:txBody>
          <a:bodyPr>
            <a:normAutofit/>
          </a:bodyPr>
          <a:lstStyle/>
          <a:p>
            <a:r>
              <a:rPr lang="es-ES" b="1" dirty="0"/>
              <a:t>Uso de </a:t>
            </a:r>
            <a:r>
              <a:rPr lang="es-ES" b="1" dirty="0" err="1"/>
              <a:t>thread</a:t>
            </a:r>
            <a:r>
              <a:rPr lang="es-ES" b="1" dirty="0"/>
              <a:t> pools y asincronía en </a:t>
            </a:r>
            <a:r>
              <a:rPr lang="es-ES" b="1" dirty="0" err="1"/>
              <a:t>Boost</a:t>
            </a:r>
            <a:r>
              <a:rPr lang="es-ES" b="1" dirty="0"/>
              <a:t> y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async</a:t>
            </a:r>
            <a:endParaRPr lang="es-ES" b="1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5D4DA945-C873-153F-0AF5-EBC2B95C8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351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72635-E290-70FC-0D18-4995EE756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FBA058-C4A2-279D-6FF0-24F7ECB14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433DF1-D0FE-14CF-7789-D83D3FD8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36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6F3F890-FE54-91DE-CA48-D66D31ECA2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Docker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403B1356-2626-F6C2-CE79-FB6E94258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904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89182B-D825-9497-38E8-4825A9AEC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A85351-5F42-06EA-0E13-3711A3FC1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68559A-72A8-2EA3-8D5F-60D3CD022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8759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224F14F-E5D1-8422-AEA1-9F133DAA40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Kubernetes</a:t>
            </a:r>
            <a:endParaRPr lang="es-ES" b="1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E74F85FB-9F2E-AB9A-86C0-3C9165DB6B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759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713</Words>
  <Application>Microsoft Office PowerPoint</Application>
  <PresentationFormat>Panorámica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Tema de Office</vt:lpstr>
      <vt:lpstr> Optimización y Despliegue de Servicios Web en C++</vt:lpstr>
      <vt:lpstr>Contenidos</vt:lpstr>
      <vt:lpstr>Optimización del rendimiento en servidores web en C++</vt:lpstr>
      <vt:lpstr>Presentación de PowerPoint</vt:lpstr>
      <vt:lpstr>Uso de thread pools y asincronía en Boost y std::async</vt:lpstr>
      <vt:lpstr>Presentación de PowerPoint</vt:lpstr>
      <vt:lpstr>Docker</vt:lpstr>
      <vt:lpstr>Presentación de PowerPoint</vt:lpstr>
      <vt:lpstr>Kubernetes</vt:lpstr>
      <vt:lpstr>Presentación de PowerPoint</vt:lpstr>
      <vt:lpstr> Monitoreo de servicios web con herramientas externas</vt:lpstr>
      <vt:lpstr>Herramientas / Métricas</vt:lpstr>
      <vt:lpstr>Prometheus</vt:lpstr>
      <vt:lpstr>Introducción</vt:lpstr>
      <vt:lpstr>¿Para que sirve?</vt:lpstr>
      <vt:lpstr>Instalación</vt:lpstr>
      <vt:lpstr>Uso de prometheus</vt:lpstr>
      <vt:lpstr>Limitar el espacio</vt:lpstr>
      <vt:lpstr>Grafana</vt:lpstr>
      <vt:lpstr>Introducción</vt:lpstr>
      <vt:lpstr>¿Para que sirve?</vt:lpstr>
      <vt:lpstr>Instalación</vt:lpstr>
      <vt:lpstr>Fuentes compatibles con Grafana</vt:lpstr>
      <vt:lpstr>Ejemplo de uso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24</cp:revision>
  <dcterms:created xsi:type="dcterms:W3CDTF">2025-08-20T10:14:33Z</dcterms:created>
  <dcterms:modified xsi:type="dcterms:W3CDTF">2025-09-03T17:11:04Z</dcterms:modified>
</cp:coreProperties>
</file>