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9" r:id="rId22"/>
    <p:sldId id="261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2" r:id="rId34"/>
    <p:sldId id="300" r:id="rId35"/>
    <p:sldId id="301" r:id="rId36"/>
    <p:sldId id="288" r:id="rId37"/>
    <p:sldId id="269" r:id="rId38"/>
    <p:sldId id="290" r:id="rId39"/>
    <p:sldId id="303" r:id="rId40"/>
    <p:sldId id="304" r:id="rId41"/>
    <p:sldId id="305" r:id="rId42"/>
    <p:sldId id="306" r:id="rId43"/>
    <p:sldId id="307" r:id="rId44"/>
    <p:sldId id="281" r:id="rId45"/>
    <p:sldId id="259" r:id="rId46"/>
    <p:sldId id="308" r:id="rId47"/>
    <p:sldId id="309" r:id="rId48"/>
    <p:sldId id="282" r:id="rId49"/>
    <p:sldId id="283" r:id="rId50"/>
    <p:sldId id="284" r:id="rId51"/>
    <p:sldId id="310" r:id="rId52"/>
    <p:sldId id="315" r:id="rId53"/>
    <p:sldId id="316" r:id="rId54"/>
    <p:sldId id="317" r:id="rId55"/>
    <p:sldId id="314" r:id="rId56"/>
    <p:sldId id="313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5" r:id="rId66"/>
    <p:sldId id="311" r:id="rId67"/>
    <p:sldId id="285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languages/cpp/cpp-driver/curren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69891" cy="4763711"/>
          </a:xfrm>
        </p:spPr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</a:t>
            </a:r>
            <a:r>
              <a:rPr lang="es-ES" b="1" dirty="0"/>
              <a:t>MongoDB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</a:t>
            </a:r>
            <a:r>
              <a:rPr lang="es-ES" b="1" dirty="0"/>
              <a:t>Redis</a:t>
            </a:r>
            <a:r>
              <a:rPr lang="es-ES" dirty="0"/>
              <a:t> o </a:t>
            </a:r>
            <a:r>
              <a:rPr lang="es-ES" b="1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PGconn</a:t>
            </a:r>
            <a:r>
              <a:rPr lang="es-ES" b="1" dirty="0"/>
              <a:t>*</a:t>
            </a:r>
          </a:p>
          <a:p>
            <a:r>
              <a:rPr lang="es-ES" dirty="0"/>
              <a:t>Objeto principal de conexión a PostgreSQL.</a:t>
            </a:r>
          </a:p>
          <a:p>
            <a:pPr lvl="1"/>
            <a:r>
              <a:rPr lang="es-ES" dirty="0"/>
              <a:t>Se obtiene con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 y se libera con </a:t>
            </a:r>
            <a:r>
              <a:rPr lang="es-ES" dirty="0" err="1"/>
              <a:t>PQfinish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conninfo</a:t>
            </a:r>
            <a:r>
              <a:rPr lang="es-ES" dirty="0"/>
              <a:t> = "host=127.0.0.1 </a:t>
            </a:r>
            <a:r>
              <a:rPr lang="es-ES" dirty="0" err="1"/>
              <a:t>port</a:t>
            </a:r>
            <a:r>
              <a:rPr lang="es-ES" dirty="0"/>
              <a:t>=5433 </a:t>
            </a:r>
            <a:r>
              <a:rPr lang="es-ES" dirty="0" err="1"/>
              <a:t>dbname</a:t>
            </a:r>
            <a:r>
              <a:rPr lang="es-ES" dirty="0"/>
              <a:t>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";</a:t>
            </a:r>
          </a:p>
          <a:p>
            <a:pPr lvl="1"/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 =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825625"/>
            <a:ext cx="11651530" cy="4351338"/>
          </a:xfrm>
        </p:spPr>
        <p:txBody>
          <a:bodyPr>
            <a:normAutofit/>
          </a:bodyPr>
          <a:lstStyle/>
          <a:p>
            <a:r>
              <a:rPr lang="es-ES" dirty="0"/>
              <a:t>Mejor parametrizadas:</a:t>
            </a:r>
          </a:p>
          <a:p>
            <a:pPr lvl="1"/>
            <a:r>
              <a:rPr lang="es-ES" dirty="0"/>
              <a:t>Sin parametrizar, concatenando parámetros:</a:t>
            </a:r>
          </a:p>
          <a:p>
            <a:pPr lvl="2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= "DELETE FROM </a:t>
            </a:r>
            <a:r>
              <a:rPr lang="es-ES" dirty="0" err="1"/>
              <a:t>tbempleados</a:t>
            </a:r>
            <a:r>
              <a:rPr lang="es-ES" dirty="0"/>
              <a:t> WHERE id =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(id);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b="1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query.c_str</a:t>
            </a:r>
            <a:r>
              <a:rPr lang="es-ES" dirty="0"/>
              <a:t>());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Parametrizada: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"UPDATE </a:t>
            </a:r>
            <a:r>
              <a:rPr lang="es-ES" dirty="0" err="1"/>
              <a:t>tbempleados</a:t>
            </a:r>
            <a:r>
              <a:rPr lang="es-ES" dirty="0"/>
              <a:t> SET nombre = $1, cargo = $2 WHERE id = $3";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paramValues</a:t>
            </a:r>
            <a:r>
              <a:rPr lang="es-ES" dirty="0"/>
              <a:t>[3]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).</a:t>
            </a:r>
            <a:r>
              <a:rPr lang="es-ES" dirty="0" err="1"/>
              <a:t>c_str</a:t>
            </a:r>
            <a:r>
              <a:rPr lang="es-ES" dirty="0"/>
              <a:t>() };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paramValues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771D-FBB4-2FCC-3F55-FC17A753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2C341B-E371-5EC9-241F-723C5DD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8D5D87-C210-1F61-D07F-2E3CE05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0" y="1690687"/>
            <a:ext cx="10317002" cy="4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F7B2-7B50-90B5-95CC-E4DFE6D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68B96-7503-4522-2C33-5EC79143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ejecutarTransaccion</a:t>
            </a:r>
            <a:r>
              <a:rPr lang="es-ES" dirty="0"/>
              <a:t>(</a:t>
            </a:r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PGresult</a:t>
            </a:r>
            <a:r>
              <a:rPr lang="es-ES" dirty="0"/>
              <a:t>* res;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Iniciar transacción</a:t>
            </a:r>
          </a:p>
          <a:p>
            <a:pPr marL="0" indent="0">
              <a:buNone/>
            </a:pPr>
            <a:r>
              <a:rPr lang="es-ES" dirty="0"/>
              <a:t>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"BEGIN");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iniciar la transacción");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DE5FA-0523-82A3-2D22-4AF95EE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27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6AAF-928B-4C78-0A29-54741984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Transacciones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0762D-EB24-43F5-C7E2-0731595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29559"/>
            <a:ext cx="601980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try {</a:t>
            </a:r>
          </a:p>
          <a:p>
            <a:pPr marL="0" indent="0">
              <a:buNone/>
            </a:pPr>
            <a:r>
              <a:rPr lang="es-ES" b="1" dirty="0"/>
              <a:t>        // Operación 1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"DELETE FROM </a:t>
            </a:r>
            <a:r>
              <a:rPr lang="es-ES" dirty="0" err="1"/>
              <a:t>tbempleados</a:t>
            </a:r>
            <a:r>
              <a:rPr lang="es-ES" dirty="0"/>
              <a:t> WHERE id = 10");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eliminar");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    // Operación 2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(id, nombre, cargo) VALUES($1, $2, $3)";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[3] = { "10", "Laura", "Directivo" };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C967BD-5EEA-75F9-9DA1-C5A43241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9559"/>
            <a:ext cx="595067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/>
              <a:t> // Confirmar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COMMIT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confirmar");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} catch 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exception</a:t>
            </a:r>
            <a:r>
              <a:rPr lang="es-ES" dirty="0"/>
              <a:t>&amp; ex)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"ERROR: " &lt;&lt; </a:t>
            </a:r>
            <a:r>
              <a:rPr lang="es-ES" dirty="0" err="1"/>
              <a:t>ex.what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// Revertir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ROLLBACK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revertir la transacción: " &lt;&lt; </a:t>
            </a:r>
            <a:r>
              <a:rPr lang="es-ES" dirty="0" err="1"/>
              <a:t>PQerrorMessage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3AC09-CE6A-DEEC-CABD-9452E39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7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FA51DA-D11F-F31D-2D3B-47CD0B34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5FA7863-7CA3-C8A3-79EA-F7F52F54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 y </a:t>
            </a:r>
            <a:r>
              <a:rPr lang="es-ES" dirty="0" err="1"/>
              <a:t>delete</a:t>
            </a:r>
            <a:endParaRPr lang="es-ES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filasAfectadas</a:t>
            </a:r>
            <a:r>
              <a:rPr lang="fr-FR" dirty="0"/>
              <a:t> = std::</a:t>
            </a:r>
            <a:r>
              <a:rPr lang="fr-FR" dirty="0" err="1"/>
              <a:t>stoi</a:t>
            </a:r>
            <a:r>
              <a:rPr lang="fr-FR" dirty="0"/>
              <a:t>(</a:t>
            </a:r>
            <a:r>
              <a:rPr lang="fr-FR" b="1" dirty="0" err="1"/>
              <a:t>PQcmdTuples</a:t>
            </a:r>
            <a:r>
              <a:rPr lang="fr-FR" dirty="0"/>
              <a:t>(</a:t>
            </a:r>
            <a:r>
              <a:rPr lang="fr-FR" dirty="0" err="1"/>
              <a:t>res</a:t>
            </a:r>
            <a:r>
              <a:rPr lang="fr-FR" dirty="0"/>
              <a:t>));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3372E-268B-4CAA-35B6-5EA8CA6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1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1B5B9-466B-55C6-B62C-13E7CE2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Ultimo id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2E335-6756-E7F5-208A-4E4B7CF8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825625"/>
            <a:ext cx="1184006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(nombre, cargo) VALUES($1, $2) </a:t>
            </a:r>
            <a:r>
              <a:rPr lang="es-ES" b="1" dirty="0"/>
              <a:t>RETURNING</a:t>
            </a:r>
            <a:r>
              <a:rPr lang="es-ES" dirty="0"/>
              <a:t> id";</a:t>
            </a:r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[2]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 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PGRES_TUPLES_OK)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 empleado");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 =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stoi</a:t>
            </a:r>
            <a:r>
              <a:rPr lang="es-ES" dirty="0"/>
              <a:t>(</a:t>
            </a:r>
            <a:r>
              <a:rPr lang="es-ES" dirty="0" err="1"/>
              <a:t>PQgetvalue</a:t>
            </a:r>
            <a:r>
              <a:rPr lang="es-ES" dirty="0"/>
              <a:t>(res, 0, 0));</a:t>
            </a:r>
          </a:p>
          <a:p>
            <a:pPr marL="0" indent="0">
              <a:buNone/>
            </a:pP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32299-148F-4EDD-959F-95C7F6B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97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Mongodb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librería </a:t>
            </a:r>
            <a:r>
              <a:rPr lang="es-ES" b="1" dirty="0"/>
              <a:t>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  <a:r>
              <a:rPr lang="es-ES" dirty="0"/>
              <a:t>, está disponible en </a:t>
            </a:r>
            <a:r>
              <a:rPr lang="es-ES" b="1" dirty="0" err="1"/>
              <a:t>vcpkg</a:t>
            </a:r>
            <a:r>
              <a:rPr lang="es-ES" dirty="0"/>
              <a:t>.</a:t>
            </a:r>
          </a:p>
          <a:p>
            <a:r>
              <a:rPr lang="es-ES" dirty="0">
                <a:hlinkClick r:id="rId2"/>
              </a:rPr>
              <a:t>https://www.mongodb.com/docs/languages/cpp/cpp-driver/current/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OJO esta librería no ubica los .h en los mismos directorios que otras librerías.</a:t>
            </a:r>
          </a:p>
          <a:p>
            <a:endParaRPr lang="es-ES" dirty="0"/>
          </a:p>
          <a:p>
            <a:r>
              <a:rPr lang="es-ES" dirty="0"/>
              <a:t>Se instalan en:</a:t>
            </a:r>
          </a:p>
          <a:p>
            <a:pPr lvl="1"/>
            <a:r>
              <a:rPr lang="es-ES" b="1" dirty="0"/>
              <a:t>\</a:t>
            </a:r>
            <a:r>
              <a:rPr lang="es-ES" b="1" dirty="0" err="1"/>
              <a:t>vcpkg</a:t>
            </a:r>
            <a:r>
              <a:rPr lang="es-ES" b="1" dirty="0"/>
              <a:t>\</a:t>
            </a:r>
            <a:r>
              <a:rPr lang="es-ES" b="1" dirty="0" err="1"/>
              <a:t>installed</a:t>
            </a:r>
            <a:r>
              <a:rPr lang="es-ES" b="1" dirty="0"/>
              <a:t>\x64-windows\</a:t>
            </a:r>
            <a:r>
              <a:rPr lang="es-ES" b="1" dirty="0" err="1"/>
              <a:t>include</a:t>
            </a:r>
            <a:r>
              <a:rPr lang="es-ES" b="1" dirty="0"/>
              <a:t>\</a:t>
            </a:r>
            <a:r>
              <a:rPr lang="es-ES" b="1" dirty="0" err="1"/>
              <a:t>mongocxx</a:t>
            </a:r>
            <a:r>
              <a:rPr lang="es-ES" b="1" dirty="0"/>
              <a:t>\v-</a:t>
            </a:r>
            <a:r>
              <a:rPr lang="es-ES" b="1" dirty="0" err="1"/>
              <a:t>noabi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DDF53-4083-2285-8AB9-4D07ADF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F9D05-5431-CCE5-466F-600D6BD9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348033"/>
            <a:ext cx="10665643" cy="482893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Agregar estas rutas de forma manual:</a:t>
            </a:r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/>
              <a:t>C/C++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mongocxx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bsoncxx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Library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lib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Input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endParaRPr lang="es-ES" dirty="0"/>
          </a:p>
          <a:p>
            <a:pPr lvl="1"/>
            <a:r>
              <a:rPr lang="es-ES" b="1" dirty="0"/>
              <a:t>mongocxx-v_noabi-rhi-md.lib</a:t>
            </a:r>
          </a:p>
          <a:p>
            <a:pPr lvl="1"/>
            <a:r>
              <a:rPr lang="es-ES" b="1" dirty="0"/>
              <a:t>bsoncxx-v_noabi-rhi-md.lib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A0AAE-0707-41E8-682E-1AFABFE9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1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7E262-EB07-CFEA-C622-705AF137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D74C-DD10-704C-EAB9-9395AB99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Aunque se incluyen las rutas da problemas (no encuentra las librerías en el momento de </a:t>
            </a:r>
            <a:r>
              <a:rPr lang="es-ES" dirty="0" err="1">
                <a:solidFill>
                  <a:srgbClr val="FF0000"/>
                </a:solidFill>
              </a:rPr>
              <a:t>linkar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62A963-4DDD-795F-2E4F-A14B2B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271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Caching</a:t>
            </a:r>
            <a:r>
              <a:rPr lang="es-ES" b="1" dirty="0"/>
              <a:t> con Redis o </a:t>
            </a:r>
            <a:r>
              <a:rPr lang="es-ES" b="1" dirty="0" err="1"/>
              <a:t>Memcached</a:t>
            </a:r>
            <a:r>
              <a:rPr lang="es-ES" b="1" dirty="0"/>
              <a:t> en C++</a:t>
            </a:r>
            <a:r>
              <a:rPr lang="es-ES" dirty="0"/>
              <a:t> puede mejorar drásticamente el rendimiento las aplicaciones, especialmente en sistemas que hacen muchas consultas repetitivas o requieren baja latencia.</a:t>
            </a:r>
          </a:p>
          <a:p>
            <a:endParaRPr lang="es-ES" dirty="0"/>
          </a:p>
          <a:p>
            <a:r>
              <a:rPr lang="es-ES" b="1" dirty="0" err="1"/>
              <a:t>Caching</a:t>
            </a:r>
            <a:r>
              <a:rPr lang="es-ES" dirty="0"/>
              <a:t> en C++</a:t>
            </a:r>
          </a:p>
          <a:p>
            <a:pPr lvl="1"/>
            <a:r>
              <a:rPr lang="es-ES" dirty="0"/>
              <a:t>Reduce la carga en la base de datos</a:t>
            </a:r>
          </a:p>
          <a:p>
            <a:pPr lvl="1"/>
            <a:r>
              <a:rPr lang="es-ES" dirty="0"/>
              <a:t>Minimiza el tiempo de respuesta</a:t>
            </a:r>
          </a:p>
          <a:p>
            <a:pPr lvl="1"/>
            <a:r>
              <a:rPr lang="es-ES" dirty="0"/>
              <a:t>Mejora la escalabilidad</a:t>
            </a:r>
          </a:p>
          <a:p>
            <a:pPr lvl="1"/>
            <a:r>
              <a:rPr lang="es-ES" dirty="0"/>
              <a:t>Evita cálculos repetidos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 vs </a:t>
            </a:r>
            <a:r>
              <a:rPr lang="es-ES" dirty="0" err="1"/>
              <a:t>Memcached</a:t>
            </a:r>
            <a:r>
              <a:rPr lang="es-ES" dirty="0"/>
              <a:t> en C++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1D19F7-5B1B-C5A6-A275-9FDC65A0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7" y="1690688"/>
            <a:ext cx="9973559" cy="42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9F85-EC58-5CCF-C5F1-E6278E6C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s-ES" dirty="0"/>
              <a:t>Redis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56455-D369-8895-4927-C447650C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253764"/>
            <a:ext cx="10821971" cy="5316717"/>
          </a:xfrm>
        </p:spPr>
        <p:txBody>
          <a:bodyPr>
            <a:normAutofit/>
          </a:bodyPr>
          <a:lstStyle/>
          <a:p>
            <a:r>
              <a:rPr lang="es-ES" dirty="0"/>
              <a:t>Es una </a:t>
            </a:r>
            <a:r>
              <a:rPr lang="es-ES" b="1" dirty="0"/>
              <a:t>base de datos clave – valor</a:t>
            </a:r>
            <a:r>
              <a:rPr lang="es-ES" dirty="0"/>
              <a:t>.</a:t>
            </a:r>
          </a:p>
          <a:p>
            <a:r>
              <a:rPr lang="es-ES" dirty="0"/>
              <a:t>Redis tiene dos formas de guardar datos en disco:</a:t>
            </a:r>
          </a:p>
          <a:p>
            <a:pPr lvl="1"/>
            <a:r>
              <a:rPr lang="es-ES" b="1" dirty="0"/>
              <a:t>RDB (Redis </a:t>
            </a:r>
            <a:r>
              <a:rPr lang="es-ES" b="1" dirty="0" err="1"/>
              <a:t>Database</a:t>
            </a:r>
            <a:r>
              <a:rPr lang="es-ES" b="1" dirty="0"/>
              <a:t> </a:t>
            </a:r>
            <a:r>
              <a:rPr lang="es-ES" b="1" dirty="0" err="1"/>
              <a:t>Snapshot</a:t>
            </a:r>
            <a:r>
              <a:rPr lang="es-ES" b="1" dirty="0"/>
              <a:t>)</a:t>
            </a:r>
            <a:r>
              <a:rPr lang="es-ES" dirty="0"/>
              <a:t>: guarda </a:t>
            </a:r>
            <a:r>
              <a:rPr lang="es-ES" dirty="0" err="1"/>
              <a:t>snapshots</a:t>
            </a:r>
            <a:r>
              <a:rPr lang="es-ES" dirty="0"/>
              <a:t> periódicos.</a:t>
            </a:r>
          </a:p>
          <a:p>
            <a:pPr lvl="1"/>
            <a:r>
              <a:rPr lang="es-ES" b="1" dirty="0"/>
              <a:t>AOF (</a:t>
            </a:r>
            <a:r>
              <a:rPr lang="es-ES" b="1" dirty="0" err="1"/>
              <a:t>Append-Only</a:t>
            </a:r>
            <a:r>
              <a:rPr lang="es-ES" b="1" dirty="0"/>
              <a:t> File)</a:t>
            </a:r>
            <a:r>
              <a:rPr lang="es-ES" dirty="0"/>
              <a:t>: registra cada operación que modifica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el arranque si usamos: </a:t>
            </a:r>
            <a:r>
              <a:rPr lang="es-ES" b="1" dirty="0" err="1"/>
              <a:t>redis</a:t>
            </a:r>
            <a:r>
              <a:rPr lang="es-ES" b="1" dirty="0"/>
              <a:t>-server</a:t>
            </a:r>
            <a:r>
              <a:rPr lang="es-ES" b="1" i="1" dirty="0"/>
              <a:t> --</a:t>
            </a:r>
            <a:r>
              <a:rPr lang="es-ES" b="1" i="1" dirty="0" err="1"/>
              <a:t>appendonly</a:t>
            </a:r>
            <a:r>
              <a:rPr lang="es-ES" b="1" i="1" dirty="0"/>
              <a:t> yes</a:t>
            </a:r>
            <a:r>
              <a:rPr lang="es-ES" dirty="0"/>
              <a:t>, Redis:</a:t>
            </a:r>
          </a:p>
          <a:p>
            <a:pPr lvl="2"/>
            <a:r>
              <a:rPr lang="es-ES" dirty="0"/>
              <a:t>Comienza a registrar </a:t>
            </a:r>
            <a:r>
              <a:rPr lang="es-ES" b="1" dirty="0"/>
              <a:t>cada comando que cambia el estado</a:t>
            </a:r>
            <a:r>
              <a:rPr lang="es-ES" dirty="0"/>
              <a:t> (como SET, DEL, etc.)</a:t>
            </a:r>
          </a:p>
          <a:p>
            <a:pPr lvl="2"/>
            <a:r>
              <a:rPr lang="es-ES" dirty="0"/>
              <a:t>Guarda estos comandos en un archivo llamado </a:t>
            </a:r>
            <a:r>
              <a:rPr lang="es-ES" b="1" dirty="0" err="1"/>
              <a:t>appendonly.aof</a:t>
            </a:r>
            <a:endParaRPr lang="es-ES" b="1" dirty="0"/>
          </a:p>
          <a:p>
            <a:endParaRPr lang="es-ES" dirty="0"/>
          </a:p>
          <a:p>
            <a:pPr lvl="2"/>
            <a:r>
              <a:rPr lang="es-ES" dirty="0"/>
              <a:t>Puede </a:t>
            </a:r>
            <a:r>
              <a:rPr lang="es-ES" b="1" dirty="0"/>
              <a:t>reconstruir el estado completo</a:t>
            </a:r>
            <a:r>
              <a:rPr lang="es-ES" dirty="0"/>
              <a:t> del servidor ejecutando ese archivo en el arranque</a:t>
            </a:r>
          </a:p>
          <a:p>
            <a:pPr lvl="2"/>
            <a:r>
              <a:rPr lang="es-ES" dirty="0"/>
              <a:t>Esto es útil si quieres que Redis </a:t>
            </a:r>
            <a:r>
              <a:rPr lang="es-ES" b="1" dirty="0"/>
              <a:t>recupere automáticamente los datos</a:t>
            </a:r>
            <a:r>
              <a:rPr lang="es-ES" dirty="0"/>
              <a:t> después de un reinicio, incluso si lo usas como caché con tolerancia a fallos.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244B79-D036-EDE7-C43C-2F7DDE0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976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BB721-F801-A030-3B47-C9457AAA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0099-8F9D-23AE-C9B4-43C86AB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1783A-89C9-54E3-A610-83C41547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Caché al margen (Cache-aside)</a:t>
            </a:r>
          </a:p>
          <a:p>
            <a:pPr lvl="1"/>
            <a:r>
              <a:rPr lang="es-ES" dirty="0"/>
              <a:t>El patrón más común:</a:t>
            </a:r>
          </a:p>
          <a:p>
            <a:pPr lvl="1"/>
            <a:r>
              <a:rPr lang="es-ES" dirty="0"/>
              <a:t>El microservicio consulta Redis antes de ir a la base de datos.</a:t>
            </a:r>
          </a:p>
          <a:p>
            <a:pPr lvl="1"/>
            <a:r>
              <a:rPr lang="es-ES" dirty="0"/>
              <a:t>Si el dato está en Redis → se devuelve directamente.</a:t>
            </a:r>
          </a:p>
          <a:p>
            <a:pPr lvl="1"/>
            <a:r>
              <a:rPr lang="es-ES" dirty="0"/>
              <a:t>Si no está → se consulta la base de datos, se guarda en Redis y se devuelve.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auto val = </a:t>
            </a:r>
            <a:r>
              <a:rPr lang="es-ES" dirty="0" err="1"/>
              <a:t>redis.get</a:t>
            </a:r>
            <a:r>
              <a:rPr lang="es-ES" dirty="0"/>
              <a:t>("user:123");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(!val) {</a:t>
            </a:r>
          </a:p>
          <a:p>
            <a:pPr marL="457200" lvl="1" indent="0">
              <a:buNone/>
            </a:pPr>
            <a:r>
              <a:rPr lang="es-ES" dirty="0"/>
              <a:t>    val = </a:t>
            </a:r>
            <a:r>
              <a:rPr lang="es-ES" dirty="0" err="1"/>
              <a:t>fetchFromDatabase</a:t>
            </a:r>
            <a:r>
              <a:rPr lang="es-ES" dirty="0"/>
              <a:t>("user:123");</a:t>
            </a:r>
          </a:p>
          <a:p>
            <a:pPr marL="457200" lvl="1" indent="0">
              <a:buNone/>
            </a:pPr>
            <a:r>
              <a:rPr lang="es-ES" dirty="0"/>
              <a:t>    </a:t>
            </a:r>
            <a:r>
              <a:rPr lang="es-ES" dirty="0" err="1"/>
              <a:t>redis.set</a:t>
            </a:r>
            <a:r>
              <a:rPr lang="es-ES" dirty="0"/>
              <a:t>("user:123", *val);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E2ACB7-71F1-8B54-F0B7-97F9A191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96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A0BE-0509-FE48-E753-0912B866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B7092-A73A-1FAA-EF28-F9A19667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B246C-43F1-3D66-C375-9170681B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0208" cy="4735431"/>
          </a:xfrm>
        </p:spPr>
        <p:txBody>
          <a:bodyPr/>
          <a:lstStyle/>
          <a:p>
            <a:r>
              <a:rPr lang="es-ES" b="1" dirty="0"/>
              <a:t>Cache distribuida</a:t>
            </a:r>
          </a:p>
          <a:p>
            <a:pPr lvl="1"/>
            <a:r>
              <a:rPr lang="es-ES" dirty="0"/>
              <a:t>Redis puede actuar como </a:t>
            </a:r>
            <a:r>
              <a:rPr lang="es-ES" b="1" dirty="0"/>
              <a:t>caché compartida entre múltiples microservicios</a:t>
            </a:r>
            <a:r>
              <a:rPr lang="es-ES" dirty="0"/>
              <a:t>, incluso en distintos contenedores o nodos. Esto permite:</a:t>
            </a:r>
          </a:p>
          <a:p>
            <a:pPr lvl="1"/>
            <a:r>
              <a:rPr lang="es-ES" dirty="0"/>
              <a:t>Compartir resultados de consultas costosas</a:t>
            </a:r>
          </a:p>
          <a:p>
            <a:pPr lvl="1"/>
            <a:r>
              <a:rPr lang="es-ES" dirty="0"/>
              <a:t>Evitar duplicación de lógica de negocio</a:t>
            </a:r>
          </a:p>
          <a:p>
            <a:pPr lvl="1"/>
            <a:r>
              <a:rPr lang="es-ES" dirty="0"/>
              <a:t>Reducir carga en servicios centrales</a:t>
            </a:r>
          </a:p>
          <a:p>
            <a:pPr lvl="1"/>
            <a:r>
              <a:rPr lang="es-ES" dirty="0"/>
              <a:t>Redis </a:t>
            </a:r>
            <a:r>
              <a:rPr lang="es-ES" dirty="0" err="1"/>
              <a:t>Cluster</a:t>
            </a:r>
            <a:r>
              <a:rPr lang="es-ES" dirty="0"/>
              <a:t> o Redis </a:t>
            </a:r>
            <a:r>
              <a:rPr lang="es-ES" dirty="0" err="1"/>
              <a:t>Sentinel</a:t>
            </a:r>
            <a:r>
              <a:rPr lang="es-ES" dirty="0"/>
              <a:t> se usan para alta disponibilidad y escalabilidad horizontal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C6723-2710-F634-7B1C-4442070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4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2084-7248-2466-91EF-539F31EA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61678-BE2A-B762-11AD-AA9015F1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B554D-CBC6-167D-4E24-9E95C18E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Caché de sesión o tokens:</a:t>
            </a:r>
          </a:p>
          <a:p>
            <a:pPr lvl="1"/>
            <a:r>
              <a:rPr lang="es-ES" dirty="0"/>
              <a:t>Redis se usa para almacenar:</a:t>
            </a:r>
          </a:p>
          <a:p>
            <a:pPr lvl="1"/>
            <a:r>
              <a:rPr lang="es-ES" dirty="0"/>
              <a:t>Tokens JWT o sesiones de usuario</a:t>
            </a:r>
          </a:p>
          <a:p>
            <a:pPr lvl="1"/>
            <a:r>
              <a:rPr lang="es-ES" dirty="0"/>
              <a:t>Estados temporales de autenticación</a:t>
            </a:r>
          </a:p>
          <a:p>
            <a:pPr lvl="1"/>
            <a:r>
              <a:rPr lang="es-ES" dirty="0" err="1"/>
              <a:t>Flags</a:t>
            </a:r>
            <a:r>
              <a:rPr lang="es-ES" dirty="0"/>
              <a:t> de autorización</a:t>
            </a:r>
          </a:p>
          <a:p>
            <a:pPr lvl="1"/>
            <a:r>
              <a:rPr lang="es-ES" dirty="0"/>
              <a:t>Esto permite que servicios de autenticación y autorización trabajen de forma desacoplada.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4E0597-43AB-747F-2E79-274F228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05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BAA8-62D9-E532-ACD6-4BAFCFB4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C8A00-258D-8814-4AB1-992BF7D8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ED4EC-4E6A-2902-F9B6-6187C4C1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Caché de eventos o colas:</a:t>
            </a:r>
          </a:p>
          <a:p>
            <a:pPr lvl="1"/>
            <a:r>
              <a:rPr lang="es-ES" dirty="0"/>
              <a:t>Redis también puede actuar como:</a:t>
            </a:r>
          </a:p>
          <a:p>
            <a:pPr lvl="1"/>
            <a:r>
              <a:rPr lang="es-ES" b="1" dirty="0"/>
              <a:t>Buffer de eventos</a:t>
            </a:r>
            <a:r>
              <a:rPr lang="es-ES" dirty="0"/>
              <a:t> entre microservicios</a:t>
            </a:r>
          </a:p>
          <a:p>
            <a:pPr lvl="1"/>
            <a:r>
              <a:rPr lang="es-ES" b="1" dirty="0"/>
              <a:t>Cola temporal</a:t>
            </a:r>
            <a:r>
              <a:rPr lang="es-ES" dirty="0"/>
              <a:t> usando listas (LPUSH, RPOP)</a:t>
            </a:r>
          </a:p>
          <a:p>
            <a:pPr lvl="1"/>
            <a:r>
              <a:rPr lang="es-ES" b="1" dirty="0"/>
              <a:t>Pub/Sub</a:t>
            </a:r>
            <a:r>
              <a:rPr lang="es-ES" dirty="0"/>
              <a:t> para notificaciones entre servicios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36F900-4B53-6A6F-1E61-F4A8A6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398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BB00-3FE4-0F3B-E85E-E972CEE7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637E2-63DA-5C35-A8B4-1FCCB57A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instala con </a:t>
            </a:r>
            <a:r>
              <a:rPr lang="es-ES" dirty="0" err="1"/>
              <a:t>vcpkg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hiredis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Para utilizarla en los proyectos de C++ (aunque esta desarrollada en C):</a:t>
            </a:r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hiredis</a:t>
            </a:r>
            <a:r>
              <a:rPr lang="es-ES" b="1" dirty="0"/>
              <a:t>/</a:t>
            </a:r>
            <a:r>
              <a:rPr lang="es-ES" b="1" dirty="0" err="1"/>
              <a:t>hiredis.h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677CC-47C3-6B58-8DFA-ADDFA4BD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06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A4FB5-1B36-F4B5-ED27-7625719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549CA-74FF-8854-FF93-06AF51DC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redisContext</a:t>
            </a:r>
            <a:r>
              <a:rPr lang="es-ES" dirty="0"/>
              <a:t>	Representa la conexión con el servidor Redis</a:t>
            </a:r>
          </a:p>
          <a:p>
            <a:r>
              <a:rPr lang="es-ES" dirty="0" err="1"/>
              <a:t>redisReply</a:t>
            </a:r>
            <a:r>
              <a:rPr lang="es-ES" dirty="0"/>
              <a:t>	Representa la respuesta de Redis a un comando</a:t>
            </a:r>
          </a:p>
          <a:p>
            <a:r>
              <a:rPr lang="es-ES" dirty="0" err="1"/>
              <a:t>redisReader</a:t>
            </a:r>
            <a:r>
              <a:rPr lang="es-ES" dirty="0"/>
              <a:t>	</a:t>
            </a:r>
            <a:r>
              <a:rPr lang="es-ES" dirty="0" err="1"/>
              <a:t>Parse</a:t>
            </a:r>
            <a:r>
              <a:rPr lang="es-ES" dirty="0"/>
              <a:t> de respuestas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43ED8-3253-C950-99C6-086F7D26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024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B86D-CD2D-9926-934C-08BD7C8C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AB3D1-04DC-5684-5A96-3EF88CEF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9B0CF-DAB5-CBEB-1C7E-9886831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redisContext</a:t>
            </a:r>
            <a:endParaRPr lang="es-ES" b="1" dirty="0"/>
          </a:p>
          <a:p>
            <a:r>
              <a:rPr lang="es-ES" dirty="0"/>
              <a:t>Es el núcleo de la conexión.</a:t>
            </a:r>
          </a:p>
          <a:p>
            <a:r>
              <a:rPr lang="es-ES" dirty="0"/>
              <a:t>Contiene información como:</a:t>
            </a:r>
          </a:p>
          <a:p>
            <a:pPr lvl="1"/>
            <a:r>
              <a:rPr lang="es-ES" dirty="0"/>
              <a:t>IP, puerto</a:t>
            </a:r>
          </a:p>
          <a:p>
            <a:pPr lvl="1"/>
            <a:r>
              <a:rPr lang="es-ES" dirty="0"/>
              <a:t>Estado de error (</a:t>
            </a:r>
            <a:r>
              <a:rPr lang="es-ES" dirty="0" err="1"/>
              <a:t>err</a:t>
            </a:r>
            <a:r>
              <a:rPr lang="es-ES" dirty="0"/>
              <a:t>, </a:t>
            </a:r>
            <a:r>
              <a:rPr lang="es-ES" dirty="0" err="1"/>
              <a:t>errstr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Socket y buffer de lectura/escritura</a:t>
            </a:r>
          </a:p>
          <a:p>
            <a:pPr lvl="1"/>
            <a:endParaRPr lang="es-ES" dirty="0"/>
          </a:p>
          <a:p>
            <a:endParaRPr lang="es-ES" dirty="0"/>
          </a:p>
          <a:p>
            <a:r>
              <a:rPr lang="es-ES" dirty="0" err="1"/>
              <a:t>redisContext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 = </a:t>
            </a:r>
            <a:r>
              <a:rPr lang="es-ES" dirty="0" err="1"/>
              <a:t>redisConnect</a:t>
            </a:r>
            <a:r>
              <a:rPr lang="es-ES" dirty="0"/>
              <a:t>("127.0.0.1", 6379);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3490A-F0C3-1604-8B9F-CD576D91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4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34D5B-95BF-ED9B-85B6-A80CB97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01FF-8A19-D5D1-B738-F64A303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930A2-BCB7-C621-F2BB-E3AEBAE6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redisReply</a:t>
            </a:r>
            <a:endParaRPr lang="es-ES" b="1" dirty="0"/>
          </a:p>
          <a:p>
            <a:r>
              <a:rPr lang="es-ES" dirty="0"/>
              <a:t>Devuelto por </a:t>
            </a:r>
            <a:r>
              <a:rPr lang="es-ES" dirty="0" err="1"/>
              <a:t>redisCommand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Tiene campos según el tipo de respuesta: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: tipo de respuesta (REDIS_REPLY_STRING, ARRAY, INTEGER, etc.)</a:t>
            </a:r>
          </a:p>
          <a:p>
            <a:pPr lvl="1"/>
            <a:r>
              <a:rPr lang="es-ES" dirty="0" err="1"/>
              <a:t>str</a:t>
            </a:r>
            <a:r>
              <a:rPr lang="es-ES" dirty="0"/>
              <a:t>: si es una cadena</a:t>
            </a:r>
          </a:p>
          <a:p>
            <a:pPr lvl="1"/>
            <a:r>
              <a:rPr lang="es-ES" dirty="0" err="1"/>
              <a:t>integer</a:t>
            </a:r>
            <a:r>
              <a:rPr lang="es-ES" dirty="0"/>
              <a:t>: si es un número</a:t>
            </a:r>
          </a:p>
          <a:p>
            <a:pPr lvl="1"/>
            <a:r>
              <a:rPr lang="es-ES" dirty="0" err="1"/>
              <a:t>elements</a:t>
            </a:r>
            <a:r>
              <a:rPr lang="es-ES" dirty="0"/>
              <a:t>: número de elementos si es un array</a:t>
            </a:r>
          </a:p>
          <a:p>
            <a:pPr lvl="1"/>
            <a:r>
              <a:rPr lang="es-ES" dirty="0" err="1"/>
              <a:t>element</a:t>
            </a:r>
            <a:r>
              <a:rPr lang="es-ES" dirty="0"/>
              <a:t>[]: array de </a:t>
            </a:r>
            <a:r>
              <a:rPr lang="es-ES" dirty="0" err="1"/>
              <a:t>redisReply</a:t>
            </a:r>
            <a:r>
              <a:rPr lang="es-ES" dirty="0"/>
              <a:t>* si es una respuesta compuesta</a:t>
            </a:r>
          </a:p>
          <a:p>
            <a:pPr lvl="1"/>
            <a:endParaRPr lang="es-ES" dirty="0"/>
          </a:p>
          <a:p>
            <a:r>
              <a:rPr lang="en-US" dirty="0" err="1"/>
              <a:t>redisReply</a:t>
            </a:r>
            <a:r>
              <a:rPr lang="en-US" dirty="0"/>
              <a:t>* reply = (</a:t>
            </a:r>
            <a:r>
              <a:rPr lang="en-US" dirty="0" err="1"/>
              <a:t>redisReply</a:t>
            </a:r>
            <a:r>
              <a:rPr lang="en-US" dirty="0"/>
              <a:t>*)</a:t>
            </a:r>
            <a:r>
              <a:rPr lang="en-US" dirty="0" err="1"/>
              <a:t>redisCommand</a:t>
            </a:r>
            <a:r>
              <a:rPr lang="en-US" dirty="0"/>
              <a:t>(context, "GET clave");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reply-&gt;str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CFC594-D0F6-39A4-08BB-94F8F8C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342E-0E9C-DEA6-BAEF-1FBA78E5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83F38-DF9C-16F5-7D18-F315916B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146" cy="4351338"/>
          </a:xfrm>
        </p:spPr>
        <p:txBody>
          <a:bodyPr/>
          <a:lstStyle/>
          <a:p>
            <a:r>
              <a:rPr lang="es-ES" b="1" dirty="0" err="1"/>
              <a:t>redisReader</a:t>
            </a:r>
            <a:r>
              <a:rPr lang="es-ES" b="1" dirty="0"/>
              <a:t> (menos común en C++)</a:t>
            </a:r>
          </a:p>
          <a:p>
            <a:r>
              <a:rPr lang="es-ES" dirty="0"/>
              <a:t>Se usa para </a:t>
            </a:r>
            <a:r>
              <a:rPr lang="es-ES" b="1" dirty="0" err="1"/>
              <a:t>parsear</a:t>
            </a:r>
            <a:r>
              <a:rPr lang="es-ES" b="1" dirty="0"/>
              <a:t> respuestas</a:t>
            </a:r>
            <a:r>
              <a:rPr lang="es-ES" dirty="0"/>
              <a:t> en modo asincrónico o embebido.</a:t>
            </a:r>
          </a:p>
          <a:p>
            <a:r>
              <a:rPr lang="es-ES" dirty="0"/>
              <a:t>Útil si estás integrando </a:t>
            </a:r>
            <a:r>
              <a:rPr lang="es-ES" b="1" dirty="0" err="1"/>
              <a:t>hiredis</a:t>
            </a:r>
            <a:r>
              <a:rPr lang="es-ES" dirty="0"/>
              <a:t> en una arquitectura personalizada.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EF41C-B959-7731-B7A6-A95DAAD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4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E0B1-68FD-E501-4F38-BE5B80A8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funcional (no orientada a objetos)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BAE1B-BD31-7409-CB89-F0153015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redisContext</a:t>
            </a:r>
            <a:endParaRPr lang="es-ES" dirty="0"/>
          </a:p>
          <a:p>
            <a:pPr lvl="1"/>
            <a:r>
              <a:rPr lang="es-ES" dirty="0" err="1"/>
              <a:t>redisCommand</a:t>
            </a:r>
            <a:r>
              <a:rPr lang="es-ES" dirty="0"/>
              <a:t>(…)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redisReply</a:t>
            </a:r>
            <a:endParaRPr lang="es-ES" dirty="0">
              <a:sym typeface="Wingdings" panose="05000000000000000000" pitchFamily="2" charset="2"/>
            </a:endParaRPr>
          </a:p>
          <a:p>
            <a:pPr lvl="8"/>
            <a:r>
              <a:rPr lang="es-ES" dirty="0" err="1">
                <a:sym typeface="Wingdings" panose="05000000000000000000" pitchFamily="2" charset="2"/>
              </a:rPr>
              <a:t>type</a:t>
            </a:r>
            <a:endParaRPr lang="es-ES" dirty="0">
              <a:sym typeface="Wingdings" panose="05000000000000000000" pitchFamily="2" charset="2"/>
            </a:endParaRPr>
          </a:p>
          <a:p>
            <a:pPr lvl="8"/>
            <a:r>
              <a:rPr lang="es-ES" dirty="0" err="1"/>
              <a:t>str</a:t>
            </a:r>
            <a:r>
              <a:rPr lang="es-ES" dirty="0"/>
              <a:t> / </a:t>
            </a:r>
            <a:r>
              <a:rPr lang="es-ES" dirty="0" err="1"/>
              <a:t>integer</a:t>
            </a:r>
            <a:r>
              <a:rPr lang="es-ES" dirty="0"/>
              <a:t> / </a:t>
            </a:r>
            <a:r>
              <a:rPr lang="es-ES" dirty="0" err="1"/>
              <a:t>elements</a:t>
            </a:r>
            <a:endParaRPr lang="es-ES" dirty="0"/>
          </a:p>
          <a:p>
            <a:pPr lvl="8"/>
            <a:r>
              <a:rPr lang="es-ES" dirty="0" err="1"/>
              <a:t>element</a:t>
            </a:r>
            <a:r>
              <a:rPr lang="es-ES" dirty="0"/>
              <a:t>[] (si es array)</a:t>
            </a:r>
          </a:p>
          <a:p>
            <a:pPr lvl="8"/>
            <a:endParaRPr lang="es-ES" dirty="0"/>
          </a:p>
          <a:p>
            <a:pPr lvl="8"/>
            <a:endParaRPr lang="es-ES" dirty="0"/>
          </a:p>
          <a:p>
            <a:r>
              <a:rPr lang="es-ES" dirty="0"/>
              <a:t>Tipos de respuesta:</a:t>
            </a:r>
          </a:p>
          <a:p>
            <a:pPr marL="457200" lvl="1" indent="0">
              <a:buNone/>
            </a:pPr>
            <a:r>
              <a:rPr lang="es-ES" dirty="0"/>
              <a:t>#define REDIS_REPLY_STRING	1</a:t>
            </a:r>
          </a:p>
          <a:p>
            <a:pPr marL="457200" lvl="1" indent="0">
              <a:buNone/>
            </a:pPr>
            <a:r>
              <a:rPr lang="es-ES" dirty="0"/>
              <a:t>#define REDIS_REPLY_ARRAY    	2</a:t>
            </a:r>
          </a:p>
          <a:p>
            <a:pPr marL="457200" lvl="1" indent="0">
              <a:buNone/>
            </a:pPr>
            <a:r>
              <a:rPr lang="es-ES" dirty="0"/>
              <a:t>#define REDIS_REPLY_INTEGER  	3</a:t>
            </a:r>
          </a:p>
          <a:p>
            <a:pPr marL="457200" lvl="1" indent="0">
              <a:buNone/>
            </a:pPr>
            <a:r>
              <a:rPr lang="es-ES" dirty="0"/>
              <a:t>#define REDIS_REPLY_NIL      	4</a:t>
            </a:r>
          </a:p>
          <a:p>
            <a:pPr marL="457200" lvl="1" indent="0">
              <a:buNone/>
            </a:pPr>
            <a:r>
              <a:rPr lang="es-ES" dirty="0"/>
              <a:t>#define REDIS_REPLY_STATUS   	5</a:t>
            </a:r>
          </a:p>
          <a:p>
            <a:pPr marL="457200" lvl="1" indent="0">
              <a:buNone/>
            </a:pPr>
            <a:r>
              <a:rPr lang="es-ES" dirty="0"/>
              <a:t>#define REDIS_REPLY_ERROR    	6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5AED3-D1A5-2332-96CD-6E4F524C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741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C460-665A-33E9-F8F3-CEC84083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tipos de </a:t>
            </a:r>
            <a:r>
              <a:rPr lang="es-ES" dirty="0" err="1"/>
              <a:t>redis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8DB9F-C1CA-F239-BC29-A20061FC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Hash	</a:t>
            </a:r>
          </a:p>
          <a:p>
            <a:pPr lvl="1"/>
            <a:r>
              <a:rPr lang="es-ES" dirty="0"/>
              <a:t>HSET empleado:123 campo valor</a:t>
            </a:r>
          </a:p>
          <a:p>
            <a:pPr lvl="1"/>
            <a:r>
              <a:rPr lang="es-ES" dirty="0" err="1"/>
              <a:t>Hset</a:t>
            </a:r>
            <a:r>
              <a:rPr lang="es-ES" dirty="0"/>
              <a:t> empleado:123 id 123 nombre pepe cargo telefonista</a:t>
            </a:r>
          </a:p>
          <a:p>
            <a:pPr lvl="1"/>
            <a:endParaRPr lang="es-ES" dirty="0"/>
          </a:p>
          <a:p>
            <a:r>
              <a:rPr lang="es-ES" dirty="0" err="1"/>
              <a:t>String</a:t>
            </a:r>
            <a:r>
              <a:rPr lang="es-ES" dirty="0"/>
              <a:t>	</a:t>
            </a:r>
          </a:p>
          <a:p>
            <a:pPr lvl="1"/>
            <a:r>
              <a:rPr lang="es-ES" dirty="0"/>
              <a:t>Serializar como JSON o CSV</a:t>
            </a:r>
          </a:p>
          <a:p>
            <a:pPr lvl="1"/>
            <a:endParaRPr lang="es-ES" dirty="0"/>
          </a:p>
          <a:p>
            <a:r>
              <a:rPr lang="es-ES" dirty="0" err="1"/>
              <a:t>List</a:t>
            </a:r>
            <a:r>
              <a:rPr lang="es-ES" dirty="0"/>
              <a:t>		</a:t>
            </a:r>
          </a:p>
          <a:p>
            <a:pPr lvl="1"/>
            <a:r>
              <a:rPr lang="es-ES" dirty="0"/>
              <a:t>Lista de </a:t>
            </a:r>
            <a:r>
              <a:rPr lang="es-ES" dirty="0" err="1"/>
              <a:t>Ids</a:t>
            </a:r>
            <a:r>
              <a:rPr lang="es-ES" dirty="0"/>
              <a:t> o nombres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12345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44533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55123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Lrange</a:t>
            </a:r>
            <a:r>
              <a:rPr lang="es-ES" dirty="0"/>
              <a:t> pedidos 0 -1</a:t>
            </a:r>
          </a:p>
          <a:p>
            <a:pPr lvl="1"/>
            <a:endParaRPr lang="es-ES" dirty="0"/>
          </a:p>
          <a:p>
            <a:r>
              <a:rPr lang="es-ES" dirty="0"/>
              <a:t>Set</a:t>
            </a:r>
          </a:p>
          <a:p>
            <a:pPr lvl="1"/>
            <a:r>
              <a:rPr lang="es-ES" dirty="0"/>
              <a:t>Para evitar duplicados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38FD96-9F4C-F5C7-3722-F6D02FAD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6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6DA4A-29AE-7020-1DA1-5031F00C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listas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A922-A9F4-096C-FAA0-EEAC000B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C98A0-0117-A2C1-C600-F526F0DB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616026"/>
            <a:ext cx="8714011" cy="48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8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3880-CBFA-693B-F146-FBB9AF3A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Comandos para conjuntos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32BDD4-3F5E-2484-5200-5EDBF87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EDE661-BB4A-0F75-89BE-6EC36BA6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64" y="854385"/>
            <a:ext cx="6190015" cy="56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B45CE-5B3D-011F-D00B-2428CDAE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DBD28-0F3C-44E9-5E72-3A14B40A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SADD empleados "juan" "</a:t>
            </a:r>
            <a:r>
              <a:rPr lang="es-ES" dirty="0" err="1"/>
              <a:t>ana</a:t>
            </a:r>
            <a:r>
              <a:rPr lang="es-ES" dirty="0"/>
              <a:t>" "pedro"</a:t>
            </a:r>
          </a:p>
          <a:p>
            <a:r>
              <a:rPr lang="es-ES" dirty="0"/>
              <a:t>SADD gerentes "</a:t>
            </a:r>
            <a:r>
              <a:rPr lang="es-ES" dirty="0" err="1"/>
              <a:t>ana</a:t>
            </a:r>
            <a:r>
              <a:rPr lang="es-ES" dirty="0"/>
              <a:t>" "lucas"</a:t>
            </a:r>
          </a:p>
          <a:p>
            <a:endParaRPr lang="es-ES" dirty="0"/>
          </a:p>
          <a:p>
            <a:r>
              <a:rPr lang="es-ES" dirty="0"/>
              <a:t>SINTER empleados gerentes      # → "</a:t>
            </a:r>
            <a:r>
              <a:rPr lang="es-ES" dirty="0" err="1"/>
              <a:t>ana</a:t>
            </a:r>
            <a:r>
              <a:rPr lang="es-ES" dirty="0"/>
              <a:t>"</a:t>
            </a:r>
          </a:p>
          <a:p>
            <a:r>
              <a:rPr lang="es-ES" dirty="0"/>
              <a:t>SUNION empleados gerentes      # → "juan", "</a:t>
            </a:r>
            <a:r>
              <a:rPr lang="es-ES" dirty="0" err="1"/>
              <a:t>ana</a:t>
            </a:r>
            <a:r>
              <a:rPr lang="es-ES" dirty="0"/>
              <a:t>", "pedro", "lucas"</a:t>
            </a:r>
          </a:p>
          <a:p>
            <a:r>
              <a:rPr lang="es-ES" dirty="0"/>
              <a:t>SDIFF empleados gerentes       # → "juan", "pedro"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44A95A-D2AF-EA72-4650-73F0C02E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738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B0F62-28E8-9155-3E82-BAEB14CF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MemCached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9098-6308-0805-2971-694B6A03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5AC36-57BB-BC67-0DDE-39E76B31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73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3871</Words>
  <Application>Microsoft Office PowerPoint</Application>
  <PresentationFormat>Panorámica</PresentationFormat>
  <Paragraphs>569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2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Consultas</vt:lpstr>
      <vt:lpstr>Otros objetos</vt:lpstr>
      <vt:lpstr>Transacciones 1 de 2</vt:lpstr>
      <vt:lpstr>Transacciones 2 de 2</vt:lpstr>
      <vt:lpstr>Filas afectadas</vt:lpstr>
      <vt:lpstr>Ultimo id generado</vt:lpstr>
      <vt:lpstr>BD NoSQL MongoDB</vt:lpstr>
      <vt:lpstr>Mongodb</vt:lpstr>
      <vt:lpstr>En Visual Studio</vt:lpstr>
      <vt:lpstr>Problemas</vt:lpstr>
      <vt:lpstr>Estrategias de persistencia y acceso rápido a datos </vt:lpstr>
      <vt:lpstr> Caching con Redis o Memcached en aplicaciones C++  </vt:lpstr>
      <vt:lpstr>Redis vs Memcached en C++</vt:lpstr>
      <vt:lpstr>Redis</vt:lpstr>
      <vt:lpstr>Redis: patrones típicos</vt:lpstr>
      <vt:lpstr>Redis: patrones típicos</vt:lpstr>
      <vt:lpstr>Redis: patrones típicos</vt:lpstr>
      <vt:lpstr>Redis: patrones típicos</vt:lpstr>
      <vt:lpstr>Librería hiredis</vt:lpstr>
      <vt:lpstr>Librería hiredis: objetos</vt:lpstr>
      <vt:lpstr>Librería hiredis: objetos</vt:lpstr>
      <vt:lpstr>Librería hiredis: objetos</vt:lpstr>
      <vt:lpstr>Librería hiredis: objetos</vt:lpstr>
      <vt:lpstr>Jerarquía funcional (no orientada a objetos)</vt:lpstr>
      <vt:lpstr>Otros tipos de redis</vt:lpstr>
      <vt:lpstr>Comandos para listas</vt:lpstr>
      <vt:lpstr>Comandos para conjuntos</vt:lpstr>
      <vt:lpstr>Ejemplos conjuntos</vt:lpstr>
      <vt:lpstr>MemCached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87</cp:revision>
  <dcterms:created xsi:type="dcterms:W3CDTF">2025-08-20T09:54:25Z</dcterms:created>
  <dcterms:modified xsi:type="dcterms:W3CDTF">2025-09-17T14:06:39Z</dcterms:modified>
</cp:coreProperties>
</file>