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9"/>
  </p:notesMasterIdLst>
  <p:sldIdLst>
    <p:sldId id="256" r:id="rId2"/>
    <p:sldId id="257" r:id="rId3"/>
    <p:sldId id="264" r:id="rId4"/>
    <p:sldId id="265" r:id="rId5"/>
    <p:sldId id="266" r:id="rId6"/>
    <p:sldId id="267" r:id="rId7"/>
    <p:sldId id="270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79" r:id="rId17"/>
    <p:sldId id="280" r:id="rId18"/>
    <p:sldId id="268" r:id="rId19"/>
    <p:sldId id="287" r:id="rId20"/>
    <p:sldId id="286" r:id="rId21"/>
    <p:sldId id="289" r:id="rId22"/>
    <p:sldId id="261" r:id="rId23"/>
    <p:sldId id="263" r:id="rId24"/>
    <p:sldId id="291" r:id="rId25"/>
    <p:sldId id="292" r:id="rId26"/>
    <p:sldId id="293" r:id="rId27"/>
    <p:sldId id="294" r:id="rId28"/>
    <p:sldId id="295" r:id="rId29"/>
    <p:sldId id="296" r:id="rId30"/>
    <p:sldId id="297" r:id="rId31"/>
    <p:sldId id="298" r:id="rId32"/>
    <p:sldId id="299" r:id="rId33"/>
    <p:sldId id="302" r:id="rId34"/>
    <p:sldId id="300" r:id="rId35"/>
    <p:sldId id="301" r:id="rId36"/>
    <p:sldId id="288" r:id="rId37"/>
    <p:sldId id="269" r:id="rId38"/>
    <p:sldId id="290" r:id="rId39"/>
    <p:sldId id="303" r:id="rId40"/>
    <p:sldId id="304" r:id="rId41"/>
    <p:sldId id="305" r:id="rId42"/>
    <p:sldId id="306" r:id="rId43"/>
    <p:sldId id="307" r:id="rId44"/>
    <p:sldId id="281" r:id="rId45"/>
    <p:sldId id="259" r:id="rId46"/>
    <p:sldId id="308" r:id="rId47"/>
    <p:sldId id="309" r:id="rId48"/>
    <p:sldId id="282" r:id="rId49"/>
    <p:sldId id="283" r:id="rId50"/>
    <p:sldId id="284" r:id="rId51"/>
    <p:sldId id="310" r:id="rId52"/>
    <p:sldId id="315" r:id="rId53"/>
    <p:sldId id="316" r:id="rId54"/>
    <p:sldId id="317" r:id="rId55"/>
    <p:sldId id="314" r:id="rId56"/>
    <p:sldId id="313" r:id="rId57"/>
    <p:sldId id="318" r:id="rId58"/>
    <p:sldId id="319" r:id="rId59"/>
    <p:sldId id="320" r:id="rId60"/>
    <p:sldId id="321" r:id="rId61"/>
    <p:sldId id="322" r:id="rId62"/>
    <p:sldId id="323" r:id="rId63"/>
    <p:sldId id="324" r:id="rId64"/>
    <p:sldId id="326" r:id="rId65"/>
    <p:sldId id="325" r:id="rId66"/>
    <p:sldId id="311" r:id="rId67"/>
    <p:sldId id="285" r:id="rId68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55E9AB-EF8E-404F-9ED0-86C5474D9762}" type="datetimeFigureOut">
              <a:rPr lang="es-ES" smtClean="0"/>
              <a:t>17/09/2025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3746DA-95CE-4192-9451-A9B84626C2B9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354871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72AEA7-CF27-DA44-5AA9-46E183E993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C6BDCE1-98D8-97AB-9716-7698A7706F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1A87C5-C611-16B4-664D-C8A202B04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B872C-FC23-4055-8B07-FADE96D7802C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1E067D-B882-94AA-AA7E-AA36BFEEE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8CA9B2-B58A-BA44-0778-0D3417B90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0438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0000D-33F4-976C-5186-1ACE63112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6951984-9EA0-180F-7F1A-CC7221BE2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FA3EAB-3BEA-FD2A-6288-5548C20349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80EAF-7CB8-44B7-B12D-CC17A6ECD69E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D7A86CD-35A6-A5A5-9163-4F8AC1220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284EC9-22CD-C881-2C4E-4628694BF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17375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B5FAF94-3793-1754-016F-07E2A6B829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8FCB400-774A-51B7-BE0F-6F2A5340F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AC2BFF8-FE99-66E9-2405-06058283B1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23F2D4-ACBE-488E-809A-D23F76D8B737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26BC0E2-6EC9-3405-22E0-690D8C7754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D377E0B-AB0A-3FAE-D935-11E102CD7E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58460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D448E4-BA62-CB53-70F6-B5EB3F0FF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ADBFCB-D676-8AA1-4F3F-047C5098E2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58D04E-57CA-7B40-A41B-41227A939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B3105-95C4-4099-A364-90D93564A4C1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93811-A5C7-DA04-887F-AE33317FD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242FA88-53D1-604C-883E-1997218B1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78216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5BC258E-4154-0140-99FC-40937ECB9B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6C8586-51AB-2EC9-1F81-930C762092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DB22F8-545B-6526-0AA1-3B9D6FA7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B2FD73-2912-4888-80DC-B2BB1E1705CB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273F6CA-6E5B-6731-6563-7B2ADF2FC3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7FFB317-4CA8-21DB-8AD5-5DDEFA0945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302689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B74E3A-25D1-16C2-8143-B62BD2F073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7EC320-486B-4820-3765-0F72B171D4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4573590-FF7E-F422-5B04-DD4954C9CE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3ED056-0F09-7EC7-6548-34950ED05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FEBBD-9F7A-482E-A376-3EDA971D0F0C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0A57551-7865-D3B7-8C6A-961847520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8A80763-8E6F-597E-04D9-17F41806A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07152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F0D17A-AEA2-A242-3F3A-0EF34F3ABC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BBC981-468B-F387-7B58-BD76B1FF99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45DE6B7-2D92-CF83-3283-4F1EFFE8F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BD43A964-DBBA-9481-4321-8577120E90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A3C58FF7-B3EA-24EB-9333-A4AF47447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78E47E-907C-8FD8-648B-C62CBDB57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7EDCD-1D5A-44E7-A767-44DAEFB4D594}" type="datetime1">
              <a:rPr lang="es-ES" smtClean="0"/>
              <a:t>17/09/2025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6912825-2168-8B02-19DD-E7EE448ED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2A632CD-34D6-8A33-900F-0B36F378B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662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14749-D5EE-967E-190D-442B88A53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C246E28D-4675-1DF5-50AB-3E3E10C8F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EB0D49-9E68-475B-9FA0-3CFB085CC588}" type="datetime1">
              <a:rPr lang="es-ES" smtClean="0"/>
              <a:t>17/09/2025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DB93343-257F-B9FF-02F9-2A34732AE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64108E5-B772-59B0-3813-3E686F18C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038000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647B0A7-C072-85EA-FCBA-90D28A308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0FA803-CDF8-4E5F-BF39-A047F2CE96C7}" type="datetime1">
              <a:rPr lang="es-ES" smtClean="0"/>
              <a:t>17/09/2025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0E69BE1-43BE-4048-4D82-1D2EFC366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8D84C0-E6EA-B394-4DB1-6BE5CC1B6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225744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7A088E-1FCF-E23B-A820-96BF59246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4F8005-35B4-7B5B-5FFB-BA72760C85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7F303596-5C05-D445-75DB-43279B5830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01078F3-F95A-EA56-0BF0-98793AD3C4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BBC0B8-08BE-4E58-A5BF-D59E4AE70275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CAEB862-705A-E9F9-A26A-A719B5DF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7C00BE-AB62-03A2-DCF7-018824D18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19649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2D91E-2E39-7A4E-61C2-994F50CD42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796AB156-43FB-ADC5-721C-D30AFC6437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F042C9E-ECB0-8110-4EF4-A6C3C99921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FFD53BD-DAB3-9096-789D-9467C697F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126FC-B483-47DC-919E-F96E7C554726}" type="datetime1">
              <a:rPr lang="es-ES" smtClean="0"/>
              <a:t>17/09/2025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0A4D953-E65A-C110-EBDF-F7D78A11E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B4C118A-1414-363D-A120-CEC1F61B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30261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5C92E8EA-1F1B-3BBF-9752-59FDBFE1D1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982FBC6-447D-79BF-72B6-0E82603610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F108D2-A7FC-E837-A52C-FD0EB0BA5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A794F4-2787-449C-B22E-09EB7B697085}" type="datetime1">
              <a:rPr lang="es-ES" smtClean="0"/>
              <a:t>17/09/2025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09648C-EA2F-441A-3FAC-1F2879FD50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89578D9-CFA5-154A-49DB-9F7100B718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8BFD4A-17AE-4857-8B7E-5E5A409CCC86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020990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ongodb.com/docs/languages/cpp/cpp-driver/current/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A6F720-E576-5EBC-4CDE-3285CF8479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42319"/>
            <a:ext cx="9604075" cy="2387600"/>
          </a:xfrm>
        </p:spPr>
        <p:txBody>
          <a:bodyPr/>
          <a:lstStyle/>
          <a:p>
            <a:r>
              <a:rPr lang="es-ES" b="1" dirty="0"/>
              <a:t>Gestión del Estado y Persistencia en C/C++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036F120-B3DB-1A5E-929A-12BEFBC666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68488" y="4526063"/>
            <a:ext cx="9144000" cy="1655762"/>
          </a:xfrm>
        </p:spPr>
        <p:txBody>
          <a:bodyPr/>
          <a:lstStyle/>
          <a:p>
            <a:r>
              <a:rPr lang="es-ES" dirty="0"/>
              <a:t>Antonio Espín Herranz</a:t>
            </a:r>
          </a:p>
        </p:txBody>
      </p:sp>
    </p:spTree>
    <p:extLst>
      <p:ext uri="{BB962C8B-B14F-4D97-AF65-F5344CB8AC3E}">
        <p14:creationId xmlns:p14="http://schemas.microsoft.com/office/powerpoint/2010/main" val="12762148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F2AB6F-A5BA-C1DD-9EB1-A4BF64FC3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AD11178-1458-943D-2176-7D304699CA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Varios tipos de datos a insertar:</a:t>
            </a:r>
          </a:p>
          <a:p>
            <a:pPr marL="0" indent="0">
              <a:buNone/>
            </a:pPr>
            <a:r>
              <a:rPr lang="es-ES" dirty="0"/>
              <a:t> // Datos a insertar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nombre = “Ana";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edad = 35;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bool</a:t>
            </a:r>
            <a:r>
              <a:rPr lang="es-ES" dirty="0"/>
              <a:t> activo = true; // SQLite no tiene tipo booleano, se usa 0/1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fecha = "2025-09-03";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Vincular parámetros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1, nombre, -1, SQLITE_STATIC);     	// nombre (TEXT)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2, edad);                            		// edad (INTEGER)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sqlite3_bind_int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3, activo ? 1 : 0);                  // activo (BOOLEAN como INTEGER)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sqlite3_bind_text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, 4, fecha, -1, SQLITE_STATIC);       // </a:t>
            </a:r>
            <a:r>
              <a:rPr lang="es-ES" dirty="0" err="1"/>
              <a:t>fecha_registro</a:t>
            </a:r>
            <a:r>
              <a:rPr lang="es-ES" dirty="0"/>
              <a:t> (TEXT)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0BF5ECF-2D5B-1DF6-D36F-E6260DAF2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583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1E9903-1962-ABB6-DA9D-1D3870649D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EEC4D9-1847-E99C-A4FC-4BC006A6E4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ES" dirty="0"/>
              <a:t> Ejecutar sentencia y liberar recursos:</a:t>
            </a:r>
          </a:p>
          <a:p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</a:t>
            </a:r>
            <a:r>
              <a:rPr lang="es-ES" b="1" dirty="0"/>
              <a:t>sqlite3_step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SQLITE_DONE)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insertar la fila: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 </a:t>
            </a:r>
            <a:r>
              <a:rPr lang="es-ES" dirty="0" err="1"/>
              <a:t>else</a:t>
            </a:r>
            <a:r>
              <a:rPr lang="es-ES" dirty="0"/>
              <a:t>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 insertada correctamente."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Liberar recursos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sqlite3_finalize</a:t>
            </a:r>
            <a:r>
              <a:rPr lang="es-ES" dirty="0"/>
              <a:t>(</a:t>
            </a:r>
            <a:r>
              <a:rPr lang="es-ES" dirty="0" err="1"/>
              <a:t>stmt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b="1" dirty="0"/>
              <a:t>sqlite3_close</a:t>
            </a:r>
            <a:r>
              <a:rPr lang="es-ES" dirty="0"/>
              <a:t>(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2C1F64E-A7ED-0BC8-FC69-650EB7CE5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98244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08E3A3-4A62-C246-277B-C5784FA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6CD904D-B1FB-010D-3375-4D39CD344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12</a:t>
            </a:fld>
            <a:endParaRPr lang="es-E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110096DC-E442-9A9D-07A0-5004E76410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35267" y="1849444"/>
            <a:ext cx="10106527" cy="3908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BOOLEAN en SQLite se representa como INTEGER (0 o 1).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Fechas se suelen guardar como texto en formato ISO (YYYY-MM-DD), aunque también puedes usar INTEGER como </a:t>
            </a:r>
            <a:r>
              <a:rPr lang="es-ES" altLang="es-ES" sz="2200" dirty="0" err="1"/>
              <a:t>timestamp</a:t>
            </a:r>
            <a:r>
              <a:rPr lang="es-ES" altLang="es-ES" sz="2200" dirty="0"/>
              <a:t> Unix.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Puedes usar SQLITE_TRANSIENT en lugar de SQLITE_STATIC si los datos no viven más allá del sqlite3_bind_text.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1800" b="1" i="1" dirty="0"/>
              <a:t>Ojo con datos en punteros …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ES" altLang="es-ES" sz="2200" dirty="0"/>
              <a:t>Para el tipo REAL de sqlite3: </a:t>
            </a:r>
            <a:r>
              <a:rPr lang="es-ES" dirty="0"/>
              <a:t>sqlite3_bind_double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ES" altLang="es-ES" sz="2200" dirty="0"/>
          </a:p>
        </p:txBody>
      </p:sp>
    </p:spTree>
    <p:extLst>
      <p:ext uri="{BB962C8B-B14F-4D97-AF65-F5344CB8AC3E}">
        <p14:creationId xmlns:p14="http://schemas.microsoft.com/office/powerpoint/2010/main" val="21826990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80AC0E-983C-0FA9-F324-1947AECC2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7E2E513-AA3B-E755-932B-03EC156B8F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Cuando ejecutamos sentencias de </a:t>
            </a:r>
            <a:r>
              <a:rPr lang="es-ES" dirty="0" err="1"/>
              <a:t>insert</a:t>
            </a:r>
            <a:r>
              <a:rPr lang="es-ES" dirty="0"/>
              <a:t> / </a:t>
            </a:r>
            <a:r>
              <a:rPr lang="es-ES" dirty="0" err="1"/>
              <a:t>delete</a:t>
            </a:r>
            <a:r>
              <a:rPr lang="es-ES" dirty="0"/>
              <a:t> / </a:t>
            </a:r>
            <a:r>
              <a:rPr lang="es-ES" dirty="0" err="1"/>
              <a:t>update</a:t>
            </a:r>
            <a:r>
              <a:rPr lang="es-ES" dirty="0"/>
              <a:t> podemos obtener el número de filas afectadas:</a:t>
            </a:r>
          </a:p>
          <a:p>
            <a:endParaRPr lang="es-ES" dirty="0"/>
          </a:p>
          <a:p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filasAfectadas</a:t>
            </a:r>
            <a:r>
              <a:rPr lang="es-ES" dirty="0"/>
              <a:t> = </a:t>
            </a:r>
            <a:r>
              <a:rPr lang="es-ES" b="1" dirty="0"/>
              <a:t>sqlite3</a:t>
            </a:r>
            <a:r>
              <a:rPr lang="es-ES" dirty="0"/>
              <a:t>_</a:t>
            </a:r>
            <a:r>
              <a:rPr lang="es-ES" b="1" dirty="0"/>
              <a:t>changes</a:t>
            </a:r>
            <a:r>
              <a:rPr lang="es-ES" dirty="0"/>
              <a:t>(conexión)</a:t>
            </a:r>
          </a:p>
          <a:p>
            <a:endParaRPr lang="es-ES" dirty="0"/>
          </a:p>
          <a:p>
            <a:r>
              <a:rPr lang="es-ES" dirty="0"/>
              <a:t>Si estamos dentro de una transacción y hemos realizado varias operaciones:</a:t>
            </a:r>
          </a:p>
          <a:p>
            <a:r>
              <a:rPr lang="es-ES" dirty="0" err="1"/>
              <a:t>int</a:t>
            </a:r>
            <a:r>
              <a:rPr lang="es-ES" dirty="0"/>
              <a:t> filas = </a:t>
            </a:r>
            <a:r>
              <a:rPr lang="es-ES" b="1" dirty="0"/>
              <a:t>sqlite3_total_changes</a:t>
            </a:r>
            <a:r>
              <a:rPr lang="es-ES" dirty="0"/>
              <a:t>(</a:t>
            </a:r>
            <a:r>
              <a:rPr lang="es-ES" dirty="0" err="1"/>
              <a:t>conexion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2E271B-9B30-F756-4AAE-3741602AD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17998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D2BF56-2D54-9553-8CB8-54979079A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3DAF9D-511E-5210-D2F9-B86B73E1D7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envían las instrucciones de SQL:</a:t>
            </a:r>
          </a:p>
          <a:p>
            <a:r>
              <a:rPr lang="es-ES" dirty="0"/>
              <a:t>Begin </a:t>
            </a:r>
            <a:r>
              <a:rPr lang="es-ES" dirty="0" err="1"/>
              <a:t>transaction</a:t>
            </a:r>
            <a:endParaRPr lang="es-ES" dirty="0"/>
          </a:p>
          <a:p>
            <a:r>
              <a:rPr lang="es-ES" dirty="0" err="1"/>
              <a:t>Commit</a:t>
            </a:r>
            <a:endParaRPr lang="es-ES" dirty="0"/>
          </a:p>
          <a:p>
            <a:r>
              <a:rPr lang="es-ES" dirty="0" err="1"/>
              <a:t>Rollback</a:t>
            </a:r>
            <a:endParaRPr lang="es-ES" dirty="0"/>
          </a:p>
          <a:p>
            <a:endParaRPr lang="es-ES" dirty="0"/>
          </a:p>
          <a:p>
            <a:r>
              <a:rPr lang="es-ES" dirty="0"/>
              <a:t>Con la función: sqlite3_exec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04D573-55AF-4640-74A6-FBB5569C5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7543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DBDE1-EE37-97CE-E89D-E521A7E80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36525"/>
            <a:ext cx="10515600" cy="315912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EDB4BF-208F-6F61-05A4-E20FA4E8AF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0" y="1010653"/>
            <a:ext cx="10805160" cy="516631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ES" dirty="0"/>
              <a:t> // Iniciar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"BEGIN TRANSACTION;",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iniciar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Primera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sql1 = "UPDATE empleados SET activo = 0 WHERE cargo = '</a:t>
            </a:r>
            <a:r>
              <a:rPr lang="es-ES" dirty="0" err="1"/>
              <a:t>Intern</a:t>
            </a:r>
            <a:r>
              <a:rPr lang="es-ES" dirty="0"/>
              <a:t>';";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sql1,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primera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3EF461-3716-731D-2015-857C70F2A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60172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565A3B-DCC7-EC75-B665-DCB0524D27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87776"/>
          </a:xfrm>
        </p:spPr>
        <p:txBody>
          <a:bodyPr>
            <a:normAutofit fontScale="90000"/>
          </a:bodyPr>
          <a:lstStyle/>
          <a:p>
            <a:r>
              <a:rPr lang="es-ES" dirty="0"/>
              <a:t>Ejemplo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0716E27-2889-40F6-D3BC-5B9601197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7891" y="1328286"/>
            <a:ext cx="11049802" cy="539318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// Segunda operación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sql2 = "DELETE FROM empleados WHERE edad &gt; 65;";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sql2,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en la segunda operación: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sqlite3_exec(</a:t>
            </a:r>
            <a:r>
              <a:rPr lang="es-ES" dirty="0" err="1"/>
              <a:t>db</a:t>
            </a:r>
            <a:r>
              <a:rPr lang="es-ES" dirty="0"/>
              <a:t>, "ROLLBACK;",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Confirmar transacción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sqlite3_exec(</a:t>
            </a:r>
            <a:r>
              <a:rPr lang="es-ES" dirty="0" err="1"/>
              <a:t>db</a:t>
            </a:r>
            <a:r>
              <a:rPr lang="es-ES" dirty="0"/>
              <a:t>, "COMMIT;",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 != SQLITE_OK)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confirmar transacción: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return</a:t>
            </a:r>
            <a:r>
              <a:rPr lang="es-ES" dirty="0"/>
              <a:t> false;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"Transacción completada con éxito."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E10EB7-D621-6EE1-1E65-135C8CF6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690329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53BFAD9C-2470-7940-3529-F4FD4AE84D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MySQL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A5F5F1BC-314A-F19F-D21D-A17BDEF476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libmysql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5D6868-C07F-2B01-0A7E-1CC80A483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322165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22DF62-94F2-C7E7-8C90-612C299A1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2AD649D-8244-3FD0-9128-8801483ABB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65125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Con </a:t>
            </a:r>
            <a:r>
              <a:rPr lang="es-ES" dirty="0" err="1"/>
              <a:t>mysql</a:t>
            </a:r>
            <a:r>
              <a:rPr lang="es-ES" dirty="0"/>
              <a:t>: diferencias con sqlite3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931771E-7551-5183-86B3-0C3164A93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18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2F13D4-6702-8045-1F3B-D3DBDA90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325" y="2497138"/>
            <a:ext cx="9787417" cy="3801490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397093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28137D-FB17-406A-B90A-BA89E3789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2FF012-3A61-8635-F819-397A60EE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193FF3-7866-C2DB-2933-3372408CF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2546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1B0788-C22B-98DF-DAB4-B4A0D4A50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9497C54-1A04-EB7D-12A2-C1B202EBEA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Conexión a bases de datos relacionales y no relacionales: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/>
              <a:t>MySQL</a:t>
            </a:r>
            <a:r>
              <a:rPr lang="es-ES" dirty="0"/>
              <a:t>, </a:t>
            </a:r>
            <a:r>
              <a:rPr lang="es-ES" b="1" dirty="0"/>
              <a:t>PostgreSQL</a:t>
            </a:r>
            <a:r>
              <a:rPr lang="es-ES" dirty="0"/>
              <a:t> y bases de datos NoSQL como </a:t>
            </a:r>
            <a:r>
              <a:rPr lang="es-ES" b="1" dirty="0"/>
              <a:t>MongoDB</a:t>
            </a:r>
            <a:r>
              <a:rPr lang="es-ES" dirty="0"/>
              <a:t>. </a:t>
            </a:r>
          </a:p>
          <a:p>
            <a:pPr lvl="1"/>
            <a:r>
              <a:rPr lang="es-ES" dirty="0"/>
              <a:t>Uso de librerías </a:t>
            </a:r>
            <a:r>
              <a:rPr lang="es-ES" b="1" dirty="0"/>
              <a:t>ORM</a:t>
            </a:r>
            <a:r>
              <a:rPr lang="es-ES" dirty="0"/>
              <a:t> como </a:t>
            </a:r>
            <a:r>
              <a:rPr lang="es-ES" b="1" dirty="0" err="1"/>
              <a:t>soci</a:t>
            </a:r>
            <a:r>
              <a:rPr lang="es-ES" dirty="0"/>
              <a:t> o </a:t>
            </a:r>
            <a:r>
              <a:rPr lang="es-ES" b="1" dirty="0" err="1"/>
              <a:t>libpqxx</a:t>
            </a:r>
            <a:r>
              <a:rPr lang="es-ES" dirty="0"/>
              <a:t>. </a:t>
            </a:r>
          </a:p>
          <a:p>
            <a:endParaRPr lang="es-ES" dirty="0"/>
          </a:p>
          <a:p>
            <a:r>
              <a:rPr lang="es-ES" dirty="0"/>
              <a:t>Estrategias de persistencia y acceso rápido a datos: </a:t>
            </a:r>
          </a:p>
          <a:p>
            <a:pPr lvl="1"/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C++. </a:t>
            </a:r>
          </a:p>
          <a:p>
            <a:pPr lvl="1"/>
            <a:r>
              <a:rPr lang="es-ES" dirty="0"/>
              <a:t>Implementación de acceso en tiempo real a grandes volúmenes de datos.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6D8C2C-B171-B61D-6FA5-FD0ACEDF9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6957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9063EF-6BC8-CAEF-70F7-83DFEBB31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30E0D7-47AB-EE86-2359-FFC3ABE3D3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3AC588F-9147-9040-7FD7-D3127F99F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3483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5CB3A6-00E6-968A-5C85-AED5554102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E8AC37-ED28-FBC9-874F-F96B01D2D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02B180-D28A-FFC9-F737-E43310F23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068910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A404BEC5-DE6F-CF3C-1699-1F145C4052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Librerías ORM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963E14F-2C41-74DC-253B-EC7C34ED0E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dirty="0" err="1"/>
              <a:t>soci</a:t>
            </a:r>
            <a:r>
              <a:rPr lang="es-ES" dirty="0"/>
              <a:t> / </a:t>
            </a:r>
            <a:r>
              <a:rPr lang="es-ES" dirty="0" err="1"/>
              <a:t>libpqxx</a:t>
            </a:r>
            <a:endParaRPr lang="es-ES" dirty="0"/>
          </a:p>
          <a:p>
            <a:endParaRPr lang="es-ES" b="1" dirty="0"/>
          </a:p>
          <a:p>
            <a:r>
              <a:rPr lang="es-ES" b="1" dirty="0"/>
              <a:t>Proyectos con C++ 17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3AA9CF-8E05-5681-1693-72F5F532D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96503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7D14C8-1F50-44BD-9693-CB411CC92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3F636-E28A-4C95-EF99-52B58968CE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   </a:t>
            </a:r>
            <a:r>
              <a:rPr lang="es-ES" dirty="0">
                <a:sym typeface="Wingdings" panose="05000000000000000000" pitchFamily="2" charset="2"/>
              </a:rPr>
              <a:t> Con esto no se instala un </a:t>
            </a:r>
            <a:r>
              <a:rPr lang="es-ES" dirty="0" err="1">
                <a:sym typeface="Wingdings" panose="05000000000000000000" pitchFamily="2" charset="2"/>
              </a:rPr>
              <a:t>backend</a:t>
            </a:r>
            <a:r>
              <a:rPr lang="es-ES" dirty="0">
                <a:sym typeface="Wingdings" panose="05000000000000000000" pitchFamily="2" charset="2"/>
              </a:rPr>
              <a:t> de </a:t>
            </a:r>
            <a:r>
              <a:rPr lang="es-ES" dirty="0" err="1">
                <a:sym typeface="Wingdings" panose="05000000000000000000" pitchFamily="2" charset="2"/>
              </a:rPr>
              <a:t>mysql</a:t>
            </a:r>
            <a:r>
              <a:rPr lang="es-ES" dirty="0">
                <a:sym typeface="Wingdings" panose="05000000000000000000" pitchFamily="2" charset="2"/>
              </a:rPr>
              <a:t>, faltaría: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soci</a:t>
            </a:r>
            <a:r>
              <a:rPr lang="es-ES" b="1" dirty="0"/>
              <a:t>[</a:t>
            </a:r>
            <a:r>
              <a:rPr lang="es-ES" b="1" dirty="0" err="1"/>
              <a:t>core,mysql</a:t>
            </a:r>
            <a:r>
              <a:rPr lang="es-ES" b="1" dirty="0"/>
              <a:t>]</a:t>
            </a:r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</a:t>
            </a:r>
            <a:r>
              <a:rPr lang="es-ES" b="1" dirty="0" err="1"/>
              <a:t>libpqxx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Para integrar en visual </a:t>
            </a:r>
            <a:r>
              <a:rPr lang="es-ES" dirty="0" err="1"/>
              <a:t>studio</a:t>
            </a:r>
            <a:r>
              <a:rPr lang="es-ES" dirty="0"/>
              <a:t>:</a:t>
            </a:r>
          </a:p>
          <a:p>
            <a:pPr lvl="1"/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dirty="0"/>
              <a:t> es un </a:t>
            </a:r>
            <a:r>
              <a:rPr lang="es-ES" b="1" dirty="0"/>
              <a:t>ORM</a:t>
            </a:r>
            <a:r>
              <a:rPr lang="es-ES" dirty="0"/>
              <a:t> (</a:t>
            </a:r>
            <a:r>
              <a:rPr lang="es-ES" dirty="0" err="1"/>
              <a:t>object</a:t>
            </a:r>
            <a:r>
              <a:rPr lang="es-ES" dirty="0"/>
              <a:t> </a:t>
            </a:r>
            <a:r>
              <a:rPr lang="es-ES" dirty="0" err="1"/>
              <a:t>relational</a:t>
            </a:r>
            <a:r>
              <a:rPr lang="es-ES" dirty="0"/>
              <a:t> </a:t>
            </a:r>
            <a:r>
              <a:rPr lang="es-ES" dirty="0" err="1"/>
              <a:t>mapping</a:t>
            </a:r>
            <a:r>
              <a:rPr lang="es-ES" dirty="0"/>
              <a:t>). Nos abstrae de utilizar el SQL y podemos trabajar con un modelo orientado a objetos.</a:t>
            </a:r>
          </a:p>
          <a:p>
            <a:endParaRPr lang="es-ES" dirty="0"/>
          </a:p>
          <a:p>
            <a:r>
              <a:rPr lang="es-ES" b="1" dirty="0" err="1"/>
              <a:t>libpqxx</a:t>
            </a:r>
            <a:r>
              <a:rPr lang="es-ES" dirty="0"/>
              <a:t> es un </a:t>
            </a:r>
            <a:r>
              <a:rPr lang="es-ES" b="1" dirty="0"/>
              <a:t>cliente</a:t>
            </a:r>
            <a:r>
              <a:rPr lang="es-ES" dirty="0"/>
              <a:t> puro para </a:t>
            </a:r>
            <a:r>
              <a:rPr lang="es-ES" b="1" dirty="0" err="1"/>
              <a:t>postgresql</a:t>
            </a:r>
            <a:r>
              <a:rPr lang="es-ES" dirty="0"/>
              <a:t>, pero no es un ORM.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9D1638-FD86-948E-4C26-864B0A22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5831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33CF42C-705E-2FA8-2AE0-43A3CF4B5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6D8D569-541B-DF55-E779-A961B6CEB9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Es una abstracción de acceso a base de datos que permite escribir código C++ sin preocuparse por el SQL específico del motor.</a:t>
            </a:r>
          </a:p>
          <a:p>
            <a:endParaRPr lang="es-ES" dirty="0"/>
          </a:p>
          <a:p>
            <a:r>
              <a:rPr lang="es-ES" dirty="0"/>
              <a:t>Tiene una sintaxis tipo ORM, aunque no es un ORM completo, no te quita el SQL, pero permite realizar las consultas de una forma mas estructurada.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: PostgreSQL, MySQL, SQLite, Oracle.</a:t>
            </a:r>
          </a:p>
          <a:p>
            <a:endParaRPr lang="es-ES" dirty="0"/>
          </a:p>
          <a:p>
            <a:r>
              <a:rPr lang="es-ES" dirty="0"/>
              <a:t>Puedes usar macros para generar clases que se mapean a tablas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0F6CF22-5523-7A95-C18D-9A2E00296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92166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9530BB-B740-3377-912F-A40AADF2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libmqxx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C2A9EFF-669C-2506-D366-AB42A65B4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Es el </a:t>
            </a:r>
            <a:r>
              <a:rPr lang="es-ES" dirty="0" err="1"/>
              <a:t>wrapper</a:t>
            </a:r>
            <a:r>
              <a:rPr lang="es-ES" dirty="0"/>
              <a:t> oficial en C++ para PostgreSQL.</a:t>
            </a:r>
          </a:p>
          <a:p>
            <a:endParaRPr lang="es-ES" dirty="0"/>
          </a:p>
          <a:p>
            <a:r>
              <a:rPr lang="es-ES" dirty="0"/>
              <a:t>No es un ORM, sino una interfaz directa al motor PostgreSQL.</a:t>
            </a:r>
          </a:p>
          <a:p>
            <a:endParaRPr lang="es-ES" dirty="0"/>
          </a:p>
          <a:p>
            <a:r>
              <a:rPr lang="es-ES" dirty="0"/>
              <a:t>Ofrece acceso a transacciones, consultas, y manejo de resultados con una API moderna en C++.</a:t>
            </a:r>
          </a:p>
          <a:p>
            <a:endParaRPr lang="es-ES" dirty="0"/>
          </a:p>
          <a:p>
            <a:r>
              <a:rPr lang="es-ES" dirty="0"/>
              <a:t>Ideal si quieres control total sobre el SQL y rendimiento.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090F34-E141-6675-3F4C-39170F3E3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524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0C6389-08B9-9576-2ACE-51D9B2268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Comparativa </a:t>
            </a:r>
            <a:r>
              <a:rPr lang="es-ES" dirty="0" err="1"/>
              <a:t>soci</a:t>
            </a:r>
            <a:r>
              <a:rPr lang="es-ES" dirty="0"/>
              <a:t> vs </a:t>
            </a:r>
            <a:r>
              <a:rPr lang="es-ES" dirty="0" err="1"/>
              <a:t>libpqxx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C28BEE4-3184-5CC6-1751-A48F33BA6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26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D002857-72B1-314D-535C-EA5D882B50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2150" y="1744892"/>
            <a:ext cx="10172308" cy="4294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7007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CFEB1F-387F-D05D-1BEC-838D75904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00104"/>
          </a:xfrm>
        </p:spPr>
        <p:txBody>
          <a:bodyPr/>
          <a:lstStyle/>
          <a:p>
            <a:r>
              <a:rPr lang="es-ES" dirty="0" err="1"/>
              <a:t>soci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4227AA-A00A-A573-4B06-07DB5C778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3889" y="1291472"/>
            <a:ext cx="10916239" cy="5201402"/>
          </a:xfrm>
        </p:spPr>
        <p:txBody>
          <a:bodyPr>
            <a:normAutofit fontScale="85000" lnSpcReduction="20000"/>
          </a:bodyPr>
          <a:lstStyle/>
          <a:p>
            <a:r>
              <a:rPr lang="es-ES" dirty="0"/>
              <a:t>SOCI se define como una </a:t>
            </a:r>
            <a:r>
              <a:rPr lang="es-ES" b="1" dirty="0"/>
              <a:t>biblioteca de acceso a bases de datos para C++</a:t>
            </a:r>
            <a:r>
              <a:rPr lang="es-ES" dirty="0"/>
              <a:t>, que:</a:t>
            </a:r>
          </a:p>
          <a:p>
            <a:endParaRPr lang="es-ES" dirty="0"/>
          </a:p>
          <a:p>
            <a:r>
              <a:rPr lang="es-ES" dirty="0"/>
              <a:t>Usa </a:t>
            </a:r>
            <a:r>
              <a:rPr lang="es-ES" b="1" dirty="0" err="1"/>
              <a:t>bindings</a:t>
            </a:r>
            <a:r>
              <a:rPr lang="es-ES" b="1" dirty="0"/>
              <a:t> tipo C++</a:t>
            </a:r>
            <a:r>
              <a:rPr lang="es-ES" dirty="0"/>
              <a:t> para ejecutar SQL.</a:t>
            </a:r>
          </a:p>
          <a:p>
            <a:endParaRPr lang="es-ES" dirty="0"/>
          </a:p>
          <a:p>
            <a:r>
              <a:rPr lang="es-ES" dirty="0"/>
              <a:t>Permite </a:t>
            </a:r>
            <a:r>
              <a:rPr lang="es-ES" b="1" dirty="0"/>
              <a:t>mapear resultados a variables C++</a:t>
            </a:r>
            <a:r>
              <a:rPr lang="es-ES" dirty="0"/>
              <a:t> con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() y pasar parámetros con </a:t>
            </a:r>
            <a:r>
              <a:rPr lang="es-ES" dirty="0" err="1"/>
              <a:t>soci</a:t>
            </a:r>
            <a:r>
              <a:rPr lang="es-ES" dirty="0"/>
              <a:t>::use().</a:t>
            </a:r>
          </a:p>
          <a:p>
            <a:endParaRPr lang="es-ES" dirty="0"/>
          </a:p>
          <a:p>
            <a:r>
              <a:rPr lang="es-ES" dirty="0"/>
              <a:t>Soporta múltiples </a:t>
            </a:r>
            <a:r>
              <a:rPr lang="es-ES" dirty="0" err="1"/>
              <a:t>backends</a:t>
            </a:r>
            <a:r>
              <a:rPr lang="es-ES" dirty="0"/>
              <a:t> (MySQL, PostgreSQL, SQLite…).</a:t>
            </a:r>
          </a:p>
          <a:p>
            <a:endParaRPr lang="es-ES" dirty="0"/>
          </a:p>
          <a:p>
            <a:r>
              <a:rPr lang="es-ES" dirty="0"/>
              <a:t>Pero </a:t>
            </a:r>
            <a:r>
              <a:rPr lang="es-ES" b="1" dirty="0"/>
              <a:t>no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Genera SQL automáticamente.</a:t>
            </a:r>
          </a:p>
          <a:p>
            <a:pPr lvl="1"/>
            <a:r>
              <a:rPr lang="es-ES" dirty="0"/>
              <a:t>Mapea clases C++ a tablas de forma automática.</a:t>
            </a:r>
          </a:p>
          <a:p>
            <a:pPr lvl="1"/>
            <a:r>
              <a:rPr lang="es-ES" dirty="0"/>
              <a:t>Hace migraciones, validaciones o relaciones entre entidades.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C9E422-0143-4B58-B23D-A4784B40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692499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9F85E8-1A5C-69A5-DD6E-43F16DB91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1AC559-3C76-811A-D651-B4EF563BC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session</a:t>
            </a:r>
            <a:endParaRPr lang="es-ES" b="1" dirty="0"/>
          </a:p>
          <a:p>
            <a:pPr lvl="1"/>
            <a:r>
              <a:rPr lang="es-ES" dirty="0"/>
              <a:t>El objeto principal que representa una conexión activa con la base de datos.</a:t>
            </a:r>
          </a:p>
          <a:p>
            <a:pPr lvl="2"/>
            <a:r>
              <a:rPr lang="it-IT" dirty="0"/>
              <a:t>soci::session sql(soci::mysql, "db=empresa3 user=antonio password=antonio host=127.0.0.1 port=3307");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Se pasa por referencia a las clases DAO (como </a:t>
            </a:r>
            <a:r>
              <a:rPr lang="es-ES" dirty="0" err="1"/>
              <a:t>EmpleadoRepository</a:t>
            </a:r>
            <a:r>
              <a:rPr lang="es-ES" dirty="0"/>
              <a:t>) para ejecutar consultas.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9364409-5D1A-6A85-C6AD-1A8B314E1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550443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BD974-582C-3D59-A0B8-B09B9F571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330173-49BF-4D9F-5BC3-B19FA7A352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endParaRPr lang="es-ES" b="1" dirty="0"/>
          </a:p>
          <a:p>
            <a:pPr lvl="1"/>
            <a:r>
              <a:rPr lang="es-ES" dirty="0"/>
              <a:t>Se usa para recibir resultados de una consulta SQL en variables C++.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nombre FROM empleados WHERE id = :id", </a:t>
            </a:r>
            <a:r>
              <a:rPr lang="es-ES" b="1" dirty="0" err="1"/>
              <a:t>soci</a:t>
            </a:r>
            <a:r>
              <a:rPr lang="es-ES" b="1" dirty="0"/>
              <a:t>::use</a:t>
            </a:r>
            <a:r>
              <a:rPr lang="es-ES" dirty="0"/>
              <a:t>(id), 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into</a:t>
            </a:r>
            <a:r>
              <a:rPr lang="es-ES" dirty="0"/>
              <a:t>(nombre);</a:t>
            </a:r>
          </a:p>
          <a:p>
            <a:pPr lvl="2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::use</a:t>
            </a:r>
          </a:p>
          <a:p>
            <a:pPr lvl="1"/>
            <a:r>
              <a:rPr lang="es-ES" dirty="0"/>
              <a:t>Para inyectar un parámetro en una consulta parametrizada.</a:t>
            </a:r>
          </a:p>
          <a:p>
            <a:pPr lvl="1"/>
            <a:endParaRPr lang="es-ES" dirty="0"/>
          </a:p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indicator</a:t>
            </a:r>
            <a:endParaRPr lang="es-ES" b="1" dirty="0"/>
          </a:p>
          <a:p>
            <a:pPr lvl="1"/>
            <a:r>
              <a:rPr lang="es-ES" dirty="0"/>
              <a:t>Permite detectar si un valor devuelto por la base de datos es NULL.</a:t>
            </a:r>
          </a:p>
          <a:p>
            <a:pPr lvl="1"/>
            <a:endParaRPr lang="es-ES" dirty="0"/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indicator</a:t>
            </a:r>
            <a:r>
              <a:rPr lang="es-ES" dirty="0"/>
              <a:t> </a:t>
            </a:r>
            <a:r>
              <a:rPr lang="es-ES" dirty="0" err="1"/>
              <a:t>ind</a:t>
            </a:r>
            <a:r>
              <a:rPr lang="es-ES" dirty="0"/>
              <a:t>;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id FROM empleados WHERE id = :id", </a:t>
            </a:r>
            <a:r>
              <a:rPr lang="es-ES" dirty="0" err="1"/>
              <a:t>soci</a:t>
            </a:r>
            <a:r>
              <a:rPr lang="es-ES" dirty="0"/>
              <a:t>::use(id),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emp.id</a:t>
            </a:r>
            <a:r>
              <a:rPr lang="es-ES" dirty="0"/>
              <a:t>, </a:t>
            </a:r>
            <a:r>
              <a:rPr lang="es-ES" dirty="0" err="1"/>
              <a:t>ind</a:t>
            </a:r>
            <a:r>
              <a:rPr lang="es-ES" dirty="0"/>
              <a:t>);</a:t>
            </a:r>
          </a:p>
          <a:p>
            <a:pPr lvl="2"/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ind</a:t>
            </a:r>
            <a:r>
              <a:rPr lang="es-ES" dirty="0"/>
              <a:t> ==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i_null</a:t>
            </a:r>
            <a:r>
              <a:rPr lang="es-ES" dirty="0"/>
              <a:t>) { /* manejar ausencia de datos */ }</a:t>
            </a:r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0F1451-C2F0-243D-B5D9-9FBB796F4B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624386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0AEB4A79-B976-77A9-B626-2177065F55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6563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s-ES" b="1" dirty="0"/>
              <a:t>Bases de datos Relacionales SQLite3, MySQL y </a:t>
            </a:r>
            <a:r>
              <a:rPr lang="es-ES" b="1" dirty="0" err="1"/>
              <a:t>PostGreSQL</a:t>
            </a:r>
            <a:endParaRPr lang="es-ES" b="1" dirty="0"/>
          </a:p>
        </p:txBody>
      </p:sp>
    </p:spTree>
    <p:extLst>
      <p:ext uri="{BB962C8B-B14F-4D97-AF65-F5344CB8AC3E}">
        <p14:creationId xmlns:p14="http://schemas.microsoft.com/office/powerpoint/2010/main" val="290165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06251E-BF8C-9377-97F2-9A79E4C4B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28DAAB-4C7F-2C8F-93F2-997A5507A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rowset</a:t>
            </a:r>
            <a:r>
              <a:rPr lang="es-ES" b="1" dirty="0"/>
              <a:t>&lt;</a:t>
            </a:r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row</a:t>
            </a:r>
            <a:r>
              <a:rPr lang="es-ES" b="1" dirty="0"/>
              <a:t>&gt;</a:t>
            </a:r>
          </a:p>
          <a:p>
            <a:pPr lvl="1"/>
            <a:r>
              <a:rPr lang="es-ES" dirty="0"/>
              <a:t>Permite recorrer múltiples resultados de una consulta SELECT.</a:t>
            </a:r>
          </a:p>
          <a:p>
            <a:pPr lvl="2"/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rowset</a:t>
            </a:r>
            <a:r>
              <a:rPr lang="es-ES" dirty="0"/>
              <a:t>&lt;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row</a:t>
            </a:r>
            <a:r>
              <a:rPr lang="es-ES" dirty="0"/>
              <a:t>&gt; </a:t>
            </a:r>
            <a:r>
              <a:rPr lang="es-ES" dirty="0" err="1"/>
              <a:t>rs</a:t>
            </a:r>
            <a:r>
              <a:rPr lang="es-ES" dirty="0"/>
              <a:t> = </a:t>
            </a:r>
            <a:r>
              <a:rPr lang="es-ES" dirty="0" err="1"/>
              <a:t>sql.prepare</a:t>
            </a:r>
            <a:r>
              <a:rPr lang="es-ES" dirty="0"/>
              <a:t> &lt;&lt; "SELECT id, nombre, cargo FROM empleados";</a:t>
            </a:r>
          </a:p>
          <a:p>
            <a:pPr lvl="2"/>
            <a:r>
              <a:rPr lang="es-ES" dirty="0" err="1"/>
              <a:t>for</a:t>
            </a:r>
            <a:r>
              <a:rPr lang="es-ES" dirty="0"/>
              <a:t> (</a:t>
            </a:r>
            <a:r>
              <a:rPr lang="es-ES" dirty="0" err="1"/>
              <a:t>const</a:t>
            </a:r>
            <a:r>
              <a:rPr lang="es-ES" dirty="0"/>
              <a:t> auto&amp; r : </a:t>
            </a:r>
            <a:r>
              <a:rPr lang="es-ES" dirty="0" err="1"/>
              <a:t>rs</a:t>
            </a:r>
            <a:r>
              <a:rPr lang="es-ES" dirty="0"/>
              <a:t>) { /* recorrer resultados */ }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Listados y consultas que devuelven varias filas.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E97A1E-56E1-0C18-7B64-C03140607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710431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1D34BD-5FA6-92C0-BEE3-E956B6F3B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Objetos principales de SOCI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5B42B5-DBBB-5D26-7382-135A5336FA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#include &lt;</a:t>
            </a:r>
            <a:r>
              <a:rPr lang="es-ES" b="1" dirty="0" err="1"/>
              <a:t>optional</a:t>
            </a:r>
            <a:r>
              <a:rPr lang="es-ES" b="1" dirty="0"/>
              <a:t>&gt;</a:t>
            </a:r>
          </a:p>
          <a:p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optional</a:t>
            </a:r>
            <a:r>
              <a:rPr lang="es-ES" b="1" dirty="0"/>
              <a:t>&lt;T&gt;</a:t>
            </a:r>
          </a:p>
          <a:p>
            <a:endParaRPr lang="es-ES" dirty="0"/>
          </a:p>
          <a:p>
            <a:r>
              <a:rPr lang="es-ES" dirty="0"/>
              <a:t>Parte de </a:t>
            </a:r>
            <a:r>
              <a:rPr lang="es-ES" b="1" dirty="0"/>
              <a:t>C++17</a:t>
            </a:r>
            <a:r>
              <a:rPr lang="es-ES" dirty="0"/>
              <a:t>, representa un valor que puede existir o no.</a:t>
            </a:r>
          </a:p>
          <a:p>
            <a:pPr lvl="1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&lt;Empleado&gt; resultado = </a:t>
            </a:r>
            <a:r>
              <a:rPr lang="es-ES" dirty="0" err="1"/>
              <a:t>repo.recuperarEmpleado</a:t>
            </a:r>
            <a:r>
              <a:rPr lang="es-ES" dirty="0"/>
              <a:t>(5);</a:t>
            </a:r>
          </a:p>
          <a:p>
            <a:pPr lvl="1"/>
            <a:r>
              <a:rPr lang="es-ES" dirty="0" err="1"/>
              <a:t>if</a:t>
            </a:r>
            <a:r>
              <a:rPr lang="es-ES" dirty="0"/>
              <a:t> (resultado) {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resultado-&gt;nombre; }</a:t>
            </a:r>
          </a:p>
          <a:p>
            <a:pPr lvl="1"/>
            <a:endParaRPr lang="es-ES" dirty="0"/>
          </a:p>
          <a:p>
            <a:pPr lvl="1"/>
            <a:r>
              <a:rPr lang="es-ES" b="1" dirty="0" err="1"/>
              <a:t>std</a:t>
            </a:r>
            <a:r>
              <a:rPr lang="es-ES" b="1" dirty="0"/>
              <a:t>::</a:t>
            </a:r>
            <a:r>
              <a:rPr lang="es-ES" b="1" dirty="0" err="1"/>
              <a:t>nullopt</a:t>
            </a:r>
            <a:endParaRPr lang="es-ES" b="1" dirty="0"/>
          </a:p>
          <a:p>
            <a:pPr lvl="2"/>
            <a:r>
              <a:rPr lang="es-ES" dirty="0"/>
              <a:t>Constante que representa un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optional</a:t>
            </a:r>
            <a:r>
              <a:rPr lang="es-ES" dirty="0"/>
              <a:t> vacío.</a:t>
            </a:r>
          </a:p>
          <a:p>
            <a:pPr lvl="2"/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nullopt</a:t>
            </a:r>
            <a:r>
              <a:rPr lang="es-ES" dirty="0"/>
              <a:t>;</a:t>
            </a:r>
          </a:p>
          <a:p>
            <a:pPr lvl="2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639F735-E5C0-D8E4-0254-002F1CF0D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566617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902AC2-F984-1883-11EA-601B7F9B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2652"/>
          </a:xfrm>
        </p:spPr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940DFB-6257-D227-D3C0-823D5E43B4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607" y="1395166"/>
            <a:ext cx="11010507" cy="5097707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ES" dirty="0" err="1"/>
              <a:t>sql.begin</a:t>
            </a:r>
            <a:r>
              <a:rPr lang="es-ES" dirty="0"/>
              <a:t>(); // Inicia la transacción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try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soci</a:t>
            </a:r>
            <a:r>
              <a:rPr lang="es-ES" dirty="0"/>
              <a:t>::use("Luis"), </a:t>
            </a:r>
            <a:r>
              <a:rPr lang="es-ES" dirty="0" err="1"/>
              <a:t>soci</a:t>
            </a:r>
            <a:r>
              <a:rPr lang="es-ES" dirty="0"/>
              <a:t>::use("Contable");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</a:t>
            </a:r>
            <a:r>
              <a:rPr lang="es-ES" dirty="0"/>
              <a:t> &lt;&lt; "UPDATE empleados SET cargo = 'Gerente' WHERE id = 5";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sql.commit</a:t>
            </a:r>
            <a:r>
              <a:rPr lang="es-ES" dirty="0"/>
              <a:t>(); // Confirma los cambios</a:t>
            </a:r>
          </a:p>
          <a:p>
            <a:pPr marL="0" indent="0">
              <a:buNone/>
            </a:pPr>
            <a:r>
              <a:rPr lang="es-ES" dirty="0"/>
              <a:t>} catch (...)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sql.rollback</a:t>
            </a:r>
            <a:r>
              <a:rPr lang="es-ES" dirty="0"/>
              <a:t>(); // Revierte todo si hay error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throw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DECA4A-EDB8-8C9D-B73C-F5B1D572C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006785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08E65A-B79C-05BE-AE9D-34A411163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BB54A6F-0D31-78F3-5A44-E555FBB77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68783"/>
          </a:xfrm>
        </p:spPr>
        <p:txBody>
          <a:bodyPr/>
          <a:lstStyle/>
          <a:p>
            <a:r>
              <a:rPr lang="es-ES" b="1" dirty="0" err="1"/>
              <a:t>soci</a:t>
            </a:r>
            <a:r>
              <a:rPr lang="es-ES" b="1" dirty="0"/>
              <a:t>::</a:t>
            </a:r>
            <a:r>
              <a:rPr lang="es-ES" b="1" dirty="0" err="1"/>
              <a:t>transaction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E98C5B8-FDE3-A905-D441-488CF1CA3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2BF9C6-A560-F3C1-E2AE-223ACC07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604" y="2575153"/>
            <a:ext cx="10250184" cy="271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965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31B7-2FE7-EBD6-E14A-E7CF64D6D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Recuperar el id autogenerado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640F77-7883-03DF-6987-9CBA317FB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75" y="1825625"/>
            <a:ext cx="11906054" cy="4351338"/>
          </a:xfrm>
        </p:spPr>
        <p:txBody>
          <a:bodyPr/>
          <a:lstStyle/>
          <a:p>
            <a:r>
              <a:rPr lang="es-ES" dirty="0"/>
              <a:t>Después de un </a:t>
            </a:r>
            <a:r>
              <a:rPr lang="es-ES" dirty="0" err="1"/>
              <a:t>insert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nuevoId</a:t>
            </a:r>
            <a:r>
              <a:rPr lang="es-ES" dirty="0"/>
              <a:t>;</a:t>
            </a:r>
          </a:p>
          <a:p>
            <a:pPr lvl="1"/>
            <a:r>
              <a:rPr lang="es-ES" dirty="0" err="1"/>
              <a:t>sql</a:t>
            </a:r>
            <a:r>
              <a:rPr lang="es-ES" dirty="0"/>
              <a:t> &lt;&lt; "INSERT INTO empleados(nombre, cargo) VALUES(:nombre, :cargo)",</a:t>
            </a:r>
          </a:p>
          <a:p>
            <a:pPr lvl="1"/>
            <a:r>
              <a:rPr lang="es-ES" dirty="0"/>
              <a:t>    </a:t>
            </a:r>
            <a:r>
              <a:rPr lang="es-ES" dirty="0" err="1"/>
              <a:t>soci</a:t>
            </a:r>
            <a:r>
              <a:rPr lang="es-ES" dirty="0"/>
              <a:t>::use("Marta"), </a:t>
            </a:r>
            <a:r>
              <a:rPr lang="es-ES" dirty="0" err="1"/>
              <a:t>soci</a:t>
            </a:r>
            <a:r>
              <a:rPr lang="es-ES" dirty="0"/>
              <a:t>::use("Diseñadora");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Para </a:t>
            </a:r>
            <a:r>
              <a:rPr lang="es-ES" dirty="0" err="1"/>
              <a:t>mysql</a:t>
            </a:r>
            <a:r>
              <a:rPr lang="es-ES" dirty="0"/>
              <a:t>:</a:t>
            </a:r>
          </a:p>
          <a:p>
            <a:pPr lvl="2"/>
            <a:r>
              <a:rPr lang="es-ES" dirty="0" err="1"/>
              <a:t>sql</a:t>
            </a:r>
            <a:r>
              <a:rPr lang="es-ES" dirty="0"/>
              <a:t> &lt;&lt; "SELECT </a:t>
            </a:r>
            <a:r>
              <a:rPr lang="es-ES" b="1" dirty="0"/>
              <a:t>LAST_INSERT_ID</a:t>
            </a:r>
            <a:r>
              <a:rPr lang="es-ES" dirty="0"/>
              <a:t>()", </a:t>
            </a:r>
            <a:r>
              <a:rPr lang="es-ES" dirty="0" err="1"/>
              <a:t>soci</a:t>
            </a:r>
            <a:r>
              <a:rPr lang="es-ES" dirty="0"/>
              <a:t>::</a:t>
            </a:r>
            <a:r>
              <a:rPr lang="es-ES" dirty="0" err="1"/>
              <a:t>into</a:t>
            </a:r>
            <a:r>
              <a:rPr lang="es-ES" dirty="0"/>
              <a:t>(</a:t>
            </a:r>
            <a:r>
              <a:rPr lang="es-ES" dirty="0" err="1"/>
              <a:t>nuevoId</a:t>
            </a:r>
            <a:r>
              <a:rPr lang="es-ES" dirty="0"/>
              <a:t>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D7024B8-0750-E3D8-9A4A-FCC8E75AA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923060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B18BA58-4F1B-DBE2-0338-3C4A38402C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Número de registros afectados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0373C51-989C-8567-E120-1CF419091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4524" y="1825625"/>
            <a:ext cx="11679810" cy="4351338"/>
          </a:xfrm>
        </p:spPr>
        <p:txBody>
          <a:bodyPr/>
          <a:lstStyle/>
          <a:p>
            <a:r>
              <a:rPr lang="es-ES" dirty="0"/>
              <a:t>SOCI permite obtener el número de filas modificadas por una consulta de acción (UPDATE, DELETE, etc.) usando </a:t>
            </a:r>
            <a:r>
              <a:rPr lang="es-ES" b="1" dirty="0" err="1"/>
              <a:t>get_affected_rows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 err="1"/>
              <a:t>sql</a:t>
            </a:r>
            <a:r>
              <a:rPr lang="es-ES" dirty="0"/>
              <a:t> &lt;&lt; "UPDATE empleados SET cargo = 'Analista' WHERE cargo = 'Junior'";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size_t</a:t>
            </a:r>
            <a:r>
              <a:rPr lang="es-ES" dirty="0"/>
              <a:t> filas = </a:t>
            </a:r>
            <a:r>
              <a:rPr lang="es-ES" b="1" dirty="0" err="1"/>
              <a:t>sql.get_affected_rows</a:t>
            </a:r>
            <a:r>
              <a:rPr lang="es-ES" dirty="0"/>
              <a:t>();</a:t>
            </a:r>
          </a:p>
          <a:p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cout</a:t>
            </a:r>
            <a:r>
              <a:rPr lang="es-ES" dirty="0"/>
              <a:t> &lt;&lt; "Filas actualizadas: " &lt;&lt; filas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AD7B0F1-02B2-93E8-7656-440D1DBF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66401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CBC71DF-E9A0-E7AC-9262-923C65314C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PostGreSQL</a:t>
            </a:r>
            <a:endParaRPr lang="es-ES" b="1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40A83A0-C658-B075-6760-5FAA27DC7E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ES" b="1" dirty="0" err="1"/>
              <a:t>libpq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21E00CF-60DA-6313-B007-A7888B182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501131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A0DD6A-B826-1778-EE8A-9933BD58E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libpq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B987BDD-3F1A-3808-CA10-98DFB2A298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PGconn</a:t>
            </a:r>
            <a:r>
              <a:rPr lang="es-ES" b="1" dirty="0"/>
              <a:t>*</a:t>
            </a:r>
          </a:p>
          <a:p>
            <a:r>
              <a:rPr lang="es-ES" dirty="0"/>
              <a:t>Objeto principal de conexión a PostgreSQL.</a:t>
            </a:r>
          </a:p>
          <a:p>
            <a:pPr lvl="1"/>
            <a:r>
              <a:rPr lang="es-ES" dirty="0"/>
              <a:t>Se obtiene con </a:t>
            </a:r>
            <a:r>
              <a:rPr lang="es-ES" dirty="0" err="1"/>
              <a:t>PQconnectdb</a:t>
            </a:r>
            <a:r>
              <a:rPr lang="es-ES" dirty="0"/>
              <a:t>(</a:t>
            </a:r>
            <a:r>
              <a:rPr lang="es-ES" dirty="0" err="1"/>
              <a:t>conninfo</a:t>
            </a:r>
            <a:r>
              <a:rPr lang="es-ES" dirty="0"/>
              <a:t>) y se libera con </a:t>
            </a:r>
            <a:r>
              <a:rPr lang="es-ES" dirty="0" err="1"/>
              <a:t>PQfinish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).</a:t>
            </a:r>
          </a:p>
          <a:p>
            <a:pPr lvl="1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conninfo</a:t>
            </a:r>
            <a:r>
              <a:rPr lang="es-ES" dirty="0"/>
              <a:t> = "host=127.0.0.1 </a:t>
            </a:r>
            <a:r>
              <a:rPr lang="es-ES" dirty="0" err="1"/>
              <a:t>port</a:t>
            </a:r>
            <a:r>
              <a:rPr lang="es-ES" dirty="0"/>
              <a:t>=5433 </a:t>
            </a:r>
            <a:r>
              <a:rPr lang="es-ES" dirty="0" err="1"/>
              <a:t>dbname</a:t>
            </a:r>
            <a:r>
              <a:rPr lang="es-ES" dirty="0"/>
              <a:t>=empresa3 </a:t>
            </a:r>
            <a:r>
              <a:rPr lang="es-ES" dirty="0" err="1"/>
              <a:t>user</a:t>
            </a:r>
            <a:r>
              <a:rPr lang="es-ES" dirty="0"/>
              <a:t>=</a:t>
            </a:r>
            <a:r>
              <a:rPr lang="es-ES" dirty="0" err="1"/>
              <a:t>antonio</a:t>
            </a:r>
            <a:r>
              <a:rPr lang="es-ES" dirty="0"/>
              <a:t> </a:t>
            </a:r>
            <a:r>
              <a:rPr lang="es-ES" dirty="0" err="1"/>
              <a:t>password</a:t>
            </a:r>
            <a:r>
              <a:rPr lang="es-ES" dirty="0"/>
              <a:t>=</a:t>
            </a:r>
            <a:r>
              <a:rPr lang="es-ES" dirty="0" err="1"/>
              <a:t>antonio</a:t>
            </a:r>
            <a:r>
              <a:rPr lang="es-ES" dirty="0"/>
              <a:t>";</a:t>
            </a:r>
          </a:p>
          <a:p>
            <a:pPr lvl="1"/>
            <a:r>
              <a:rPr lang="es-ES" dirty="0" err="1"/>
              <a:t>PGconn</a:t>
            </a:r>
            <a:r>
              <a:rPr lang="es-ES" dirty="0"/>
              <a:t>* </a:t>
            </a:r>
            <a:r>
              <a:rPr lang="es-ES" dirty="0" err="1"/>
              <a:t>conn</a:t>
            </a:r>
            <a:r>
              <a:rPr lang="es-ES" dirty="0"/>
              <a:t> = </a:t>
            </a:r>
            <a:r>
              <a:rPr lang="es-ES" dirty="0" err="1"/>
              <a:t>PQconnectdb</a:t>
            </a:r>
            <a:r>
              <a:rPr lang="es-ES" dirty="0"/>
              <a:t>(</a:t>
            </a:r>
            <a:r>
              <a:rPr lang="es-ES" dirty="0" err="1"/>
              <a:t>conninfo</a:t>
            </a:r>
            <a:r>
              <a:rPr lang="es-ES" dirty="0"/>
              <a:t>);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A7F6A1E-78C3-1F32-689E-71AE0ED5F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283697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9ECEA9-3045-A5C4-03D4-848D328F2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Consultas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484EE05-89D7-6AA8-11A0-E3739725FE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804" y="1825625"/>
            <a:ext cx="11651530" cy="4351338"/>
          </a:xfrm>
        </p:spPr>
        <p:txBody>
          <a:bodyPr>
            <a:normAutofit/>
          </a:bodyPr>
          <a:lstStyle/>
          <a:p>
            <a:r>
              <a:rPr lang="es-ES" dirty="0"/>
              <a:t>Mejor parametrizadas:</a:t>
            </a:r>
          </a:p>
          <a:p>
            <a:pPr lvl="1"/>
            <a:r>
              <a:rPr lang="es-ES" dirty="0"/>
              <a:t>Sin parametrizar, concatenando parámetros:</a:t>
            </a:r>
          </a:p>
          <a:p>
            <a:pPr lvl="2"/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string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 = "DELETE FROM </a:t>
            </a:r>
            <a:r>
              <a:rPr lang="es-ES" dirty="0" err="1"/>
              <a:t>tbempleados</a:t>
            </a:r>
            <a:r>
              <a:rPr lang="es-ES" dirty="0"/>
              <a:t> WHERE id = " +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(id);</a:t>
            </a:r>
          </a:p>
          <a:p>
            <a:pPr lvl="2"/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b="1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query.c_str</a:t>
            </a:r>
            <a:r>
              <a:rPr lang="es-ES" dirty="0"/>
              <a:t>());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Parametrizada:</a:t>
            </a:r>
          </a:p>
          <a:p>
            <a:pPr lvl="2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"UPDATE </a:t>
            </a:r>
            <a:r>
              <a:rPr lang="es-ES" dirty="0" err="1"/>
              <a:t>tbempleados</a:t>
            </a:r>
            <a:r>
              <a:rPr lang="es-ES" dirty="0"/>
              <a:t> SET nombre = $1, cargo = $2 WHERE id = $3";</a:t>
            </a:r>
          </a:p>
          <a:p>
            <a:pPr lvl="2"/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paramValues</a:t>
            </a:r>
            <a:r>
              <a:rPr lang="es-ES" dirty="0"/>
              <a:t>[3] = { </a:t>
            </a:r>
            <a:r>
              <a:rPr lang="es-ES" dirty="0" err="1"/>
              <a:t>emp.nombre.c_str</a:t>
            </a:r>
            <a:r>
              <a:rPr lang="es-ES" dirty="0"/>
              <a:t>(), </a:t>
            </a:r>
            <a:r>
              <a:rPr lang="es-ES" dirty="0" err="1"/>
              <a:t>emp.cargo.c_str</a:t>
            </a:r>
            <a:r>
              <a:rPr lang="es-ES" dirty="0"/>
              <a:t>(),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to_string</a:t>
            </a:r>
            <a:r>
              <a:rPr lang="es-ES" dirty="0"/>
              <a:t>(</a:t>
            </a:r>
            <a:r>
              <a:rPr lang="es-ES" dirty="0" err="1"/>
              <a:t>emp.id</a:t>
            </a:r>
            <a:r>
              <a:rPr lang="es-ES" dirty="0"/>
              <a:t>).</a:t>
            </a:r>
            <a:r>
              <a:rPr lang="es-ES" dirty="0" err="1"/>
              <a:t>c_str</a:t>
            </a:r>
            <a:r>
              <a:rPr lang="es-ES" dirty="0"/>
              <a:t>() };</a:t>
            </a:r>
          </a:p>
          <a:p>
            <a:pPr lvl="2"/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</a:t>
            </a:r>
            <a:r>
              <a:rPr lang="es-ES" dirty="0"/>
              <a:t>, 3,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paramValues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F6D5783-F9DD-A59A-BCEC-CA2FA10AE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4649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41771D-FBB4-2FCC-3F55-FC17A753E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objetos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2C341B-E371-5EC9-241F-723C5DD9B2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39</a:t>
            </a:fld>
            <a:endParaRPr lang="es-ES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6C8D5D87-C210-1F61-D07F-2E3CE0567B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600" y="1690687"/>
            <a:ext cx="10317002" cy="4342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09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4E0EAA-7BE9-8178-396E-00DEC3A05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CD2A0C-841D-9BF0-EA30-94F124CB3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Para trabajar con estas bases de datos tenemos librerías en el gestor de paquetes: </a:t>
            </a:r>
            <a:r>
              <a:rPr lang="es-ES" dirty="0" err="1"/>
              <a:t>vcpkg</a:t>
            </a:r>
            <a:endParaRPr lang="es-ES" dirty="0"/>
          </a:p>
          <a:p>
            <a:endParaRPr lang="es-ES" dirty="0"/>
          </a:p>
          <a:p>
            <a:r>
              <a:rPr lang="es-ES" dirty="0"/>
              <a:t>Para instalar:</a:t>
            </a:r>
          </a:p>
          <a:p>
            <a:pPr lvl="1"/>
            <a:r>
              <a:rPr lang="es-ES" dirty="0"/>
              <a:t>Sqlite3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</a:t>
            </a:r>
            <a:r>
              <a:rPr lang="es-ES" b="1" dirty="0" err="1"/>
              <a:t>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slite3</a:t>
            </a:r>
          </a:p>
          <a:p>
            <a:pPr lvl="1"/>
            <a:r>
              <a:rPr lang="es-ES" dirty="0"/>
              <a:t>MySQL 	</a:t>
            </a:r>
            <a:r>
              <a:rPr lang="es-ES" dirty="0">
                <a:sym typeface="Wingdings" panose="05000000000000000000" pitchFamily="2" charset="2"/>
              </a:rPr>
              <a:t>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libmysql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>
                <a:sym typeface="Wingdings" panose="05000000000000000000" pitchFamily="2" charset="2"/>
              </a:rPr>
              <a:t>PostgreSQL 	</a:t>
            </a:r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libpq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endParaRPr lang="es-ES" dirty="0">
              <a:sym typeface="Wingdings" panose="05000000000000000000" pitchFamily="2" charset="2"/>
            </a:endParaRPr>
          </a:p>
          <a:p>
            <a:r>
              <a:rPr lang="es-ES" dirty="0">
                <a:sym typeface="Wingdings" panose="05000000000000000000" pitchFamily="2" charset="2"/>
              </a:rPr>
              <a:t>Para integrar en Visual Studio:</a:t>
            </a:r>
          </a:p>
          <a:p>
            <a:pPr lvl="1"/>
            <a:r>
              <a:rPr lang="es-ES" b="1" dirty="0" err="1">
                <a:sym typeface="Wingdings" panose="05000000000000000000" pitchFamily="2" charset="2"/>
              </a:rPr>
              <a:t>vcpkg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integrate</a:t>
            </a:r>
            <a:r>
              <a:rPr lang="es-ES" b="1" dirty="0">
                <a:sym typeface="Wingdings" panose="05000000000000000000" pitchFamily="2" charset="2"/>
              </a:rPr>
              <a:t> </a:t>
            </a:r>
            <a:r>
              <a:rPr lang="es-ES" b="1" dirty="0" err="1">
                <a:sym typeface="Wingdings" panose="05000000000000000000" pitchFamily="2" charset="2"/>
              </a:rPr>
              <a:t>install</a:t>
            </a:r>
            <a:endParaRPr lang="es-ES" b="1" dirty="0">
              <a:sym typeface="Wingdings" panose="05000000000000000000" pitchFamily="2" charset="2"/>
            </a:endParaRP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4BEDE40-AC1F-ABAB-D847-6B46BA52F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3407703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BCF7B2-7B50-90B5-95CC-E4DFE6D54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Transacciones 1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4C68B96-7503-4522-2C33-5EC791432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s-ES" dirty="0" err="1"/>
              <a:t>void</a:t>
            </a:r>
            <a:r>
              <a:rPr lang="es-ES" dirty="0"/>
              <a:t> </a:t>
            </a:r>
            <a:r>
              <a:rPr lang="es-ES" dirty="0" err="1"/>
              <a:t>ejecutarTransaccion</a:t>
            </a:r>
            <a:r>
              <a:rPr lang="es-ES" dirty="0"/>
              <a:t>(</a:t>
            </a:r>
            <a:r>
              <a:rPr lang="es-ES" dirty="0" err="1"/>
              <a:t>PGconn</a:t>
            </a:r>
            <a:r>
              <a:rPr lang="es-ES" dirty="0"/>
              <a:t>* </a:t>
            </a:r>
            <a:r>
              <a:rPr lang="es-ES" dirty="0" err="1"/>
              <a:t>conn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PGresult</a:t>
            </a:r>
            <a:r>
              <a:rPr lang="es-ES" dirty="0"/>
              <a:t>* res;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Iniciar transacción</a:t>
            </a:r>
          </a:p>
          <a:p>
            <a:pPr marL="0" indent="0">
              <a:buNone/>
            </a:pPr>
            <a:r>
              <a:rPr lang="es-ES" dirty="0"/>
              <a:t>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"BEGIN");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iniciar la transacción");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97DE5FA-0523-82A3-2D22-4AF95EEA0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827883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3C6AAF-928B-4C78-0A29-547419845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0"/>
            <a:ext cx="10515600" cy="539848"/>
          </a:xfrm>
        </p:spPr>
        <p:txBody>
          <a:bodyPr>
            <a:normAutofit fontScale="90000"/>
          </a:bodyPr>
          <a:lstStyle/>
          <a:p>
            <a:r>
              <a:rPr lang="es-ES" dirty="0"/>
              <a:t>Transacciones 2 de 2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460762D-EB24-43F5-C7E2-0731595760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0" y="829559"/>
            <a:ext cx="6019800" cy="53474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dirty="0"/>
              <a:t> try {</a:t>
            </a:r>
          </a:p>
          <a:p>
            <a:pPr marL="0" indent="0">
              <a:buNone/>
            </a:pPr>
            <a:r>
              <a:rPr lang="es-ES" b="1" dirty="0"/>
              <a:t>        // Operación 1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"DELETE FROM </a:t>
            </a:r>
            <a:r>
              <a:rPr lang="es-ES" dirty="0" err="1"/>
              <a:t>tbempleados</a:t>
            </a:r>
            <a:r>
              <a:rPr lang="es-ES" dirty="0"/>
              <a:t> WHERE id = 10");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eliminar");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b="1" dirty="0"/>
              <a:t>        // Operación 2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"INSERT INTO </a:t>
            </a:r>
            <a:r>
              <a:rPr lang="es-ES" dirty="0" err="1"/>
              <a:t>tbempleados</a:t>
            </a:r>
            <a:r>
              <a:rPr lang="es-ES" dirty="0"/>
              <a:t>(id, nombre, cargo) VALUES($1, $2, $3)";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params</a:t>
            </a:r>
            <a:r>
              <a:rPr lang="es-ES" dirty="0"/>
              <a:t>[3] = { "10", "Laura", "Directivo" };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</a:t>
            </a:r>
            <a:r>
              <a:rPr lang="es-ES" dirty="0" err="1"/>
              <a:t>query</a:t>
            </a:r>
            <a:r>
              <a:rPr lang="es-ES" dirty="0"/>
              <a:t>, 3,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insertar");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D4C967BD-5EEA-75F9-9DA1-C5A432416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829559"/>
            <a:ext cx="5950670" cy="5347404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ES" b="1" dirty="0"/>
              <a:t> // Confirmar transacción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</a:t>
            </a:r>
            <a:r>
              <a:rPr lang="es-ES" b="1" dirty="0"/>
              <a:t>COMMIT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</a:t>
            </a:r>
          </a:p>
          <a:p>
            <a:pPr marL="0" indent="0">
              <a:buNone/>
            </a:pPr>
            <a:r>
              <a:rPr lang="es-ES" dirty="0"/>
              <a:t>	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confirmar");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} catch (</a:t>
            </a: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exception</a:t>
            </a:r>
            <a:r>
              <a:rPr lang="es-ES" dirty="0"/>
              <a:t>&amp; ex) {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"ERROR: " &lt;&lt; </a:t>
            </a:r>
            <a:r>
              <a:rPr lang="es-ES" dirty="0" err="1"/>
              <a:t>ex.what</a:t>
            </a:r>
            <a:r>
              <a:rPr lang="es-ES" dirty="0"/>
              <a:t>()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    // Revertir transacción</a:t>
            </a:r>
          </a:p>
          <a:p>
            <a:pPr marL="0" indent="0">
              <a:buNone/>
            </a:pPr>
            <a:r>
              <a:rPr lang="es-ES" dirty="0"/>
              <a:t>        res = </a:t>
            </a:r>
            <a:r>
              <a:rPr lang="es-ES" dirty="0" err="1"/>
              <a:t>PQexec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, "</a:t>
            </a:r>
            <a:r>
              <a:rPr lang="es-ES" b="1" dirty="0"/>
              <a:t>ROLLBACK</a:t>
            </a:r>
            <a:r>
              <a:rPr lang="es-ES" dirty="0"/>
              <a:t>");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PGRES_COMMAND_OK) {</a:t>
            </a:r>
          </a:p>
          <a:p>
            <a:pPr marL="0" indent="0">
              <a:buNone/>
            </a:pPr>
            <a:r>
              <a:rPr lang="es-ES" dirty="0"/>
              <a:t>           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"Error al revertir la transacción: " &lt;&lt; </a:t>
            </a:r>
            <a:r>
              <a:rPr lang="es-ES" dirty="0" err="1"/>
              <a:t>PQerrorMessage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 }</a:t>
            </a:r>
          </a:p>
          <a:p>
            <a:pPr marL="0" indent="0">
              <a:buNone/>
            </a:pPr>
            <a:r>
              <a:rPr lang="es-ES" dirty="0"/>
              <a:t>    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223AC09-CE6A-DEEC-CABD-9452E39A3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322763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AFFA51DA-D11F-F31D-2D3B-47CD0B343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Filas afectadas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05FA7863-7CA3-C8A3-79EA-F7F52F543E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Para </a:t>
            </a:r>
            <a:r>
              <a:rPr lang="es-ES" dirty="0" err="1"/>
              <a:t>insert</a:t>
            </a:r>
            <a:r>
              <a:rPr lang="es-ES" dirty="0"/>
              <a:t>, </a:t>
            </a:r>
            <a:r>
              <a:rPr lang="es-ES" dirty="0" err="1"/>
              <a:t>update</a:t>
            </a:r>
            <a:r>
              <a:rPr lang="es-ES" dirty="0"/>
              <a:t> y </a:t>
            </a:r>
            <a:r>
              <a:rPr lang="es-ES" dirty="0" err="1"/>
              <a:t>delete</a:t>
            </a:r>
            <a:endParaRPr lang="es-ES" dirty="0"/>
          </a:p>
          <a:p>
            <a:r>
              <a:rPr lang="fr-FR" dirty="0" err="1"/>
              <a:t>int</a:t>
            </a:r>
            <a:r>
              <a:rPr lang="fr-FR" dirty="0"/>
              <a:t> </a:t>
            </a:r>
            <a:r>
              <a:rPr lang="fr-FR" dirty="0" err="1"/>
              <a:t>filasAfectadas</a:t>
            </a:r>
            <a:r>
              <a:rPr lang="fr-FR" dirty="0"/>
              <a:t> = std::</a:t>
            </a:r>
            <a:r>
              <a:rPr lang="fr-FR" dirty="0" err="1"/>
              <a:t>stoi</a:t>
            </a:r>
            <a:r>
              <a:rPr lang="fr-FR" dirty="0"/>
              <a:t>(</a:t>
            </a:r>
            <a:r>
              <a:rPr lang="fr-FR" b="1" dirty="0" err="1"/>
              <a:t>PQcmdTuples</a:t>
            </a:r>
            <a:r>
              <a:rPr lang="fr-FR" dirty="0"/>
              <a:t>(</a:t>
            </a:r>
            <a:r>
              <a:rPr lang="fr-FR" dirty="0" err="1"/>
              <a:t>res</a:t>
            </a:r>
            <a:r>
              <a:rPr lang="fr-FR" dirty="0"/>
              <a:t>));</a:t>
            </a:r>
          </a:p>
          <a:p>
            <a:endParaRPr lang="es-ES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9C3372E-268B-4CAA-35B6-5EA8CA679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67173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21B5B9-466B-55C6-B62C-13E7CE2E4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Ultimo id generado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CC2E335-6756-E7F5-208A-4E4B7CF8ED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9682" y="1825625"/>
            <a:ext cx="11840066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query</a:t>
            </a:r>
            <a:r>
              <a:rPr lang="es-ES" dirty="0"/>
              <a:t> = "INSERT INTO </a:t>
            </a:r>
            <a:r>
              <a:rPr lang="es-ES" dirty="0" err="1"/>
              <a:t>tbempleados</a:t>
            </a:r>
            <a:r>
              <a:rPr lang="es-ES" dirty="0"/>
              <a:t>(nombre, cargo) VALUES($1, $2) </a:t>
            </a:r>
            <a:r>
              <a:rPr lang="es-ES" b="1" dirty="0"/>
              <a:t>RETURNING</a:t>
            </a:r>
            <a:r>
              <a:rPr lang="es-ES" dirty="0"/>
              <a:t> id";</a:t>
            </a:r>
          </a:p>
          <a:p>
            <a:pPr marL="0" indent="0">
              <a:buNone/>
            </a:pPr>
            <a:r>
              <a:rPr lang="es-ES" dirty="0" err="1"/>
              <a:t>const</a:t>
            </a:r>
            <a:r>
              <a:rPr lang="es-ES" dirty="0"/>
              <a:t> </a:t>
            </a:r>
            <a:r>
              <a:rPr lang="es-ES" dirty="0" err="1"/>
              <a:t>char</a:t>
            </a:r>
            <a:r>
              <a:rPr lang="es-ES" dirty="0"/>
              <a:t>* </a:t>
            </a:r>
            <a:r>
              <a:rPr lang="es-ES" dirty="0" err="1"/>
              <a:t>params</a:t>
            </a:r>
            <a:r>
              <a:rPr lang="es-ES" dirty="0"/>
              <a:t>[2] = { </a:t>
            </a:r>
            <a:r>
              <a:rPr lang="es-ES" dirty="0" err="1"/>
              <a:t>emp.nombre.c_str</a:t>
            </a:r>
            <a:r>
              <a:rPr lang="es-ES" dirty="0"/>
              <a:t>(), </a:t>
            </a:r>
            <a:r>
              <a:rPr lang="es-ES" dirty="0" err="1"/>
              <a:t>emp.cargo.c_str</a:t>
            </a:r>
            <a:r>
              <a:rPr lang="es-ES" dirty="0"/>
              <a:t>() };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PGresult</a:t>
            </a:r>
            <a:r>
              <a:rPr lang="es-ES" dirty="0"/>
              <a:t>* res = </a:t>
            </a:r>
            <a:r>
              <a:rPr lang="es-ES" dirty="0" err="1"/>
              <a:t>PQexecParams</a:t>
            </a:r>
            <a:r>
              <a:rPr lang="es-ES" dirty="0"/>
              <a:t>(</a:t>
            </a:r>
            <a:r>
              <a:rPr lang="es-ES" dirty="0" err="1"/>
              <a:t>conn</a:t>
            </a:r>
            <a:r>
              <a:rPr lang="es-ES" dirty="0"/>
              <a:t>_, </a:t>
            </a:r>
            <a:r>
              <a:rPr lang="es-ES" dirty="0" err="1"/>
              <a:t>query</a:t>
            </a:r>
            <a:r>
              <a:rPr lang="es-ES" dirty="0"/>
              <a:t>, 2,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params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</a:t>
            </a:r>
            <a:r>
              <a:rPr lang="es-ES" dirty="0" err="1"/>
              <a:t>nullptr</a:t>
            </a:r>
            <a:r>
              <a:rPr lang="es-ES" dirty="0"/>
              <a:t>, 0);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PQresultStatus</a:t>
            </a:r>
            <a:r>
              <a:rPr lang="es-ES" dirty="0"/>
              <a:t>(res) != PGRES_TUPLES_OK) {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throw</a:t>
            </a:r>
            <a:r>
              <a:rPr lang="es-ES" dirty="0"/>
              <a:t>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runtime_error</a:t>
            </a:r>
            <a:r>
              <a:rPr lang="es-ES" dirty="0"/>
              <a:t>("Error al insertar empleado");</a:t>
            </a:r>
          </a:p>
          <a:p>
            <a:pPr marL="0" indent="0">
              <a:buNone/>
            </a:pPr>
            <a:r>
              <a:rPr lang="es-ES" dirty="0"/>
              <a:t>}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nuevoId</a:t>
            </a:r>
            <a:r>
              <a:rPr lang="es-ES" dirty="0"/>
              <a:t> =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stoi</a:t>
            </a:r>
            <a:r>
              <a:rPr lang="es-ES" dirty="0"/>
              <a:t>(</a:t>
            </a:r>
            <a:r>
              <a:rPr lang="es-ES" dirty="0" err="1"/>
              <a:t>PQgetvalue</a:t>
            </a:r>
            <a:r>
              <a:rPr lang="es-ES" dirty="0"/>
              <a:t>(res, 0, 0));</a:t>
            </a:r>
          </a:p>
          <a:p>
            <a:pPr marL="0" indent="0">
              <a:buNone/>
            </a:pPr>
            <a:r>
              <a:rPr lang="es-ES" dirty="0" err="1"/>
              <a:t>PQclear</a:t>
            </a:r>
            <a:r>
              <a:rPr lang="es-ES" dirty="0"/>
              <a:t>(res);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7C32299-148F-4EDD-959F-95C7F6BA4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1597361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18E6648-95B8-F084-3CEA-029F64EC2D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BD NoSQL</a:t>
            </a:r>
            <a:br>
              <a:rPr lang="es-ES" b="1" dirty="0"/>
            </a:br>
            <a:r>
              <a:rPr lang="es-ES" b="1" dirty="0"/>
              <a:t>MongoDB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392DDE-7D2D-8321-D831-B6ACC01199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440794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AD6E9E-D2B3-7EA0-CCA5-7DB45FC993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Mongodb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E48EFA1-0F74-1914-F3EE-BBB486887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ES" dirty="0"/>
              <a:t>La librería </a:t>
            </a:r>
            <a:r>
              <a:rPr lang="es-ES" b="1" dirty="0"/>
              <a:t>mongo-</a:t>
            </a:r>
            <a:r>
              <a:rPr lang="es-ES" b="1" dirty="0" err="1"/>
              <a:t>cxx</a:t>
            </a:r>
            <a:r>
              <a:rPr lang="es-ES" b="1" dirty="0"/>
              <a:t>-driver</a:t>
            </a:r>
            <a:r>
              <a:rPr lang="es-ES" dirty="0"/>
              <a:t>, está disponible en </a:t>
            </a:r>
            <a:r>
              <a:rPr lang="es-ES" b="1" dirty="0" err="1"/>
              <a:t>vcpkg</a:t>
            </a:r>
            <a:r>
              <a:rPr lang="es-ES" dirty="0"/>
              <a:t>.</a:t>
            </a:r>
          </a:p>
          <a:p>
            <a:r>
              <a:rPr lang="es-ES" dirty="0">
                <a:hlinkClick r:id="rId2"/>
              </a:rPr>
              <a:t>https://www.mongodb.com/docs/languages/cpp/cpp-driver/current/</a:t>
            </a:r>
            <a:endParaRPr lang="es-ES" dirty="0"/>
          </a:p>
          <a:p>
            <a:endParaRPr lang="es-ES" dirty="0"/>
          </a:p>
          <a:p>
            <a:endParaRPr lang="es-ES" dirty="0"/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r>
              <a:rPr lang="es-ES" b="1" dirty="0"/>
              <a:t> mongo-</a:t>
            </a:r>
            <a:r>
              <a:rPr lang="es-ES" b="1" dirty="0" err="1"/>
              <a:t>cxx</a:t>
            </a:r>
            <a:r>
              <a:rPr lang="es-ES" b="1" dirty="0"/>
              <a:t>-driver</a:t>
            </a:r>
          </a:p>
          <a:p>
            <a:r>
              <a:rPr lang="es-ES" b="1" dirty="0" err="1"/>
              <a:t>vcpkg</a:t>
            </a:r>
            <a:r>
              <a:rPr lang="es-ES" b="1" dirty="0"/>
              <a:t> </a:t>
            </a:r>
            <a:r>
              <a:rPr lang="es-ES" b="1" dirty="0" err="1"/>
              <a:t>integrate</a:t>
            </a:r>
            <a:r>
              <a:rPr lang="es-ES" b="1" dirty="0"/>
              <a:t> </a:t>
            </a:r>
            <a:r>
              <a:rPr lang="es-ES" b="1" dirty="0" err="1"/>
              <a:t>install</a:t>
            </a:r>
            <a:endParaRPr lang="es-ES" b="1" dirty="0"/>
          </a:p>
          <a:p>
            <a:endParaRPr lang="es-ES" dirty="0"/>
          </a:p>
          <a:p>
            <a:r>
              <a:rPr lang="es-ES" dirty="0"/>
              <a:t>OJO esta librería no ubica los .h en los mismos directorios que otras librerías.</a:t>
            </a:r>
          </a:p>
          <a:p>
            <a:endParaRPr lang="es-ES" dirty="0"/>
          </a:p>
          <a:p>
            <a:r>
              <a:rPr lang="es-ES" dirty="0"/>
              <a:t>Se instalan en:</a:t>
            </a:r>
          </a:p>
          <a:p>
            <a:pPr lvl="1"/>
            <a:r>
              <a:rPr lang="es-ES" b="1" dirty="0"/>
              <a:t>\</a:t>
            </a:r>
            <a:r>
              <a:rPr lang="es-ES" b="1" dirty="0" err="1"/>
              <a:t>vcpkg</a:t>
            </a:r>
            <a:r>
              <a:rPr lang="es-ES" b="1" dirty="0"/>
              <a:t>\</a:t>
            </a:r>
            <a:r>
              <a:rPr lang="es-ES" b="1" dirty="0" err="1"/>
              <a:t>installed</a:t>
            </a:r>
            <a:r>
              <a:rPr lang="es-ES" b="1" dirty="0"/>
              <a:t>\x64-windows\</a:t>
            </a:r>
            <a:r>
              <a:rPr lang="es-ES" b="1" dirty="0" err="1"/>
              <a:t>include</a:t>
            </a:r>
            <a:r>
              <a:rPr lang="es-ES" b="1" dirty="0"/>
              <a:t>\</a:t>
            </a:r>
            <a:r>
              <a:rPr lang="es-ES" b="1" dirty="0" err="1"/>
              <a:t>mongocxx</a:t>
            </a:r>
            <a:r>
              <a:rPr lang="es-ES" b="1" dirty="0"/>
              <a:t>\v-</a:t>
            </a:r>
            <a:r>
              <a:rPr lang="es-ES" b="1" dirty="0" err="1"/>
              <a:t>noabi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F673F4A-EB42-1EE3-6623-CEC4AD8A1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818740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BDDF53-4083-2285-8AB9-4D07ADF3A4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518"/>
          </a:xfrm>
        </p:spPr>
        <p:txBody>
          <a:bodyPr/>
          <a:lstStyle/>
          <a:p>
            <a:r>
              <a:rPr lang="es-ES" dirty="0"/>
              <a:t>En Visual Studio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53F9D05-5431-CCE5-466F-600D6BD91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157" y="1348033"/>
            <a:ext cx="10665643" cy="4828930"/>
          </a:xfrm>
        </p:spPr>
        <p:txBody>
          <a:bodyPr>
            <a:normAutofit fontScale="85000" lnSpcReduction="10000"/>
          </a:bodyPr>
          <a:lstStyle/>
          <a:p>
            <a:r>
              <a:rPr lang="es-ES" dirty="0"/>
              <a:t>Agregar estas rutas de forma manual:</a:t>
            </a:r>
          </a:p>
          <a:p>
            <a:endParaRPr lang="es-ES" dirty="0"/>
          </a:p>
          <a:p>
            <a:r>
              <a:rPr lang="es-ES" dirty="0"/>
              <a:t>Propiedades del proyecto → </a:t>
            </a:r>
            <a:r>
              <a:rPr lang="es-ES" b="1" dirty="0"/>
              <a:t>C/C++</a:t>
            </a:r>
            <a:r>
              <a:rPr lang="es-ES" dirty="0"/>
              <a:t> → General →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Include</a:t>
            </a:r>
            <a:r>
              <a:rPr lang="es-ES" dirty="0"/>
              <a:t> Directories</a:t>
            </a:r>
          </a:p>
          <a:p>
            <a:pPr lvl="1"/>
            <a:r>
              <a:rPr lang="es-ES" dirty="0"/>
              <a:t>$(</a:t>
            </a:r>
            <a:r>
              <a:rPr lang="es-ES" dirty="0" err="1"/>
              <a:t>VcpkgRoot</a:t>
            </a:r>
            <a:r>
              <a:rPr lang="es-ES" dirty="0"/>
              <a:t>)</a:t>
            </a:r>
            <a:r>
              <a:rPr lang="es-ES" dirty="0" err="1"/>
              <a:t>installed</a:t>
            </a:r>
            <a:r>
              <a:rPr lang="es-ES" dirty="0"/>
              <a:t>\x64-windows\</a:t>
            </a:r>
            <a:r>
              <a:rPr lang="es-ES" dirty="0" err="1"/>
              <a:t>include</a:t>
            </a:r>
            <a:r>
              <a:rPr lang="es-ES" dirty="0"/>
              <a:t>\</a:t>
            </a:r>
            <a:r>
              <a:rPr lang="es-ES" dirty="0" err="1"/>
              <a:t>mongocxx</a:t>
            </a:r>
            <a:r>
              <a:rPr lang="es-ES" dirty="0"/>
              <a:t>\</a:t>
            </a:r>
            <a:r>
              <a:rPr lang="es-ES" dirty="0" err="1"/>
              <a:t>v_noabi</a:t>
            </a:r>
            <a:endParaRPr lang="es-ES" dirty="0"/>
          </a:p>
          <a:p>
            <a:pPr lvl="1"/>
            <a:r>
              <a:rPr lang="es-ES" dirty="0"/>
              <a:t>$(</a:t>
            </a:r>
            <a:r>
              <a:rPr lang="es-ES" dirty="0" err="1"/>
              <a:t>VcpkgRoot</a:t>
            </a:r>
            <a:r>
              <a:rPr lang="es-ES" dirty="0"/>
              <a:t>)</a:t>
            </a:r>
            <a:r>
              <a:rPr lang="es-ES" dirty="0" err="1"/>
              <a:t>installed</a:t>
            </a:r>
            <a:r>
              <a:rPr lang="es-ES" dirty="0"/>
              <a:t>\x64-windows\</a:t>
            </a:r>
            <a:r>
              <a:rPr lang="es-ES" dirty="0" err="1"/>
              <a:t>include</a:t>
            </a:r>
            <a:r>
              <a:rPr lang="es-ES" dirty="0"/>
              <a:t>\</a:t>
            </a:r>
            <a:r>
              <a:rPr lang="es-ES" dirty="0" err="1"/>
              <a:t>bsoncxx</a:t>
            </a:r>
            <a:r>
              <a:rPr lang="es-ES" dirty="0"/>
              <a:t>\</a:t>
            </a:r>
            <a:r>
              <a:rPr lang="es-ES" dirty="0" err="1"/>
              <a:t>v_noabi</a:t>
            </a:r>
            <a:endParaRPr lang="es-ES" dirty="0"/>
          </a:p>
          <a:p>
            <a:endParaRPr lang="es-ES" dirty="0"/>
          </a:p>
          <a:p>
            <a:r>
              <a:rPr lang="es-ES" dirty="0"/>
              <a:t>Propiedades del proyecto → </a:t>
            </a:r>
            <a:r>
              <a:rPr lang="es-ES" b="1" dirty="0" err="1"/>
              <a:t>Linker</a:t>
            </a:r>
            <a:r>
              <a:rPr lang="es-ES" dirty="0"/>
              <a:t> → General → </a:t>
            </a:r>
            <a:r>
              <a:rPr lang="es-ES" dirty="0" err="1"/>
              <a:t>Additional</a:t>
            </a:r>
            <a:r>
              <a:rPr lang="es-ES" dirty="0"/>
              <a:t> Library Directories</a:t>
            </a:r>
          </a:p>
          <a:p>
            <a:pPr lvl="1"/>
            <a:r>
              <a:rPr lang="es-ES" dirty="0"/>
              <a:t>$(</a:t>
            </a:r>
            <a:r>
              <a:rPr lang="es-ES" dirty="0" err="1"/>
              <a:t>VcpkgRoot</a:t>
            </a:r>
            <a:r>
              <a:rPr lang="es-ES" dirty="0"/>
              <a:t>)</a:t>
            </a:r>
            <a:r>
              <a:rPr lang="es-ES" dirty="0" err="1"/>
              <a:t>installed</a:t>
            </a:r>
            <a:r>
              <a:rPr lang="es-ES" dirty="0"/>
              <a:t>\x64-windows\</a:t>
            </a:r>
            <a:r>
              <a:rPr lang="es-ES" dirty="0" err="1"/>
              <a:t>lib</a:t>
            </a:r>
            <a:endParaRPr lang="es-ES" dirty="0"/>
          </a:p>
          <a:p>
            <a:endParaRPr lang="es-ES" dirty="0"/>
          </a:p>
          <a:p>
            <a:r>
              <a:rPr lang="es-ES" dirty="0"/>
              <a:t>Propiedades del proyecto → </a:t>
            </a:r>
            <a:r>
              <a:rPr lang="es-ES" b="1" dirty="0" err="1"/>
              <a:t>Linker</a:t>
            </a:r>
            <a:r>
              <a:rPr lang="es-ES" dirty="0"/>
              <a:t> → Input → </a:t>
            </a:r>
            <a:r>
              <a:rPr lang="es-ES" dirty="0" err="1"/>
              <a:t>Additional</a:t>
            </a:r>
            <a:r>
              <a:rPr lang="es-ES" dirty="0"/>
              <a:t> </a:t>
            </a:r>
            <a:r>
              <a:rPr lang="es-ES" dirty="0" err="1"/>
              <a:t>Dependencies</a:t>
            </a:r>
            <a:endParaRPr lang="es-ES" dirty="0"/>
          </a:p>
          <a:p>
            <a:pPr lvl="1"/>
            <a:r>
              <a:rPr lang="es-ES" b="1" dirty="0"/>
              <a:t>mongocxx-v_noabi-rhi-md.lib</a:t>
            </a:r>
          </a:p>
          <a:p>
            <a:pPr lvl="1"/>
            <a:r>
              <a:rPr lang="es-ES" b="1" dirty="0"/>
              <a:t>bsoncxx-v_noabi-rhi-md.lib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7A0AAE-0707-41E8-682E-1AFABFE93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7501610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67E262-EB07-CFEA-C622-705AF137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Problemas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8D74C-DD10-704C-EAB9-9395AB99F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>
                <a:solidFill>
                  <a:srgbClr val="FF0000"/>
                </a:solidFill>
              </a:rPr>
              <a:t>Aunque se incluyen las rutas da problemas (no encuentra las librerías en el momento de </a:t>
            </a:r>
            <a:r>
              <a:rPr lang="es-ES" dirty="0" err="1">
                <a:solidFill>
                  <a:srgbClr val="FF0000"/>
                </a:solidFill>
              </a:rPr>
              <a:t>linkar</a:t>
            </a:r>
            <a:r>
              <a:rPr lang="es-ES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862A963-4DDD-795F-2E4F-A14B2B8B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6327101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530AFC8-879B-AB7E-BD55-0F2A153474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88636"/>
            <a:ext cx="9144000" cy="2387600"/>
          </a:xfrm>
        </p:spPr>
        <p:txBody>
          <a:bodyPr/>
          <a:lstStyle/>
          <a:p>
            <a:r>
              <a:rPr lang="es-ES" b="1" dirty="0"/>
              <a:t>Estrategias de persistencia y acceso rápido a datos 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ACD2230-B698-9BBC-AE67-4C639DF76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595352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18BDE-AFE9-009B-D6D1-7D572F17D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756" y="365125"/>
            <a:ext cx="11829448" cy="1325563"/>
          </a:xfrm>
        </p:spPr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 err="1"/>
              <a:t>Caching</a:t>
            </a:r>
            <a:r>
              <a:rPr lang="es-ES" dirty="0"/>
              <a:t> con Redis o </a:t>
            </a:r>
            <a:r>
              <a:rPr lang="es-ES" dirty="0" err="1"/>
              <a:t>Memcached</a:t>
            </a:r>
            <a:r>
              <a:rPr lang="es-ES" dirty="0"/>
              <a:t> en aplicaciones C++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A659A88-5D37-41C8-64E8-31D6A24EE5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 err="1"/>
              <a:t>Caching</a:t>
            </a:r>
            <a:r>
              <a:rPr lang="es-ES" b="1" dirty="0"/>
              <a:t> con Redis o </a:t>
            </a:r>
            <a:r>
              <a:rPr lang="es-ES" b="1" dirty="0" err="1"/>
              <a:t>Memcached</a:t>
            </a:r>
            <a:r>
              <a:rPr lang="es-ES" b="1" dirty="0"/>
              <a:t> en C++</a:t>
            </a:r>
            <a:r>
              <a:rPr lang="es-ES" dirty="0"/>
              <a:t> puede mejorar drásticamente el rendimiento las aplicaciones, especialmente en sistemas que hacen muchas consultas repetitivas o requieren baja latencia.</a:t>
            </a:r>
          </a:p>
          <a:p>
            <a:endParaRPr lang="es-ES" dirty="0"/>
          </a:p>
          <a:p>
            <a:r>
              <a:rPr lang="es-ES" b="1" dirty="0" err="1"/>
              <a:t>Caching</a:t>
            </a:r>
            <a:r>
              <a:rPr lang="es-ES" dirty="0"/>
              <a:t> en C++</a:t>
            </a:r>
          </a:p>
          <a:p>
            <a:pPr lvl="1"/>
            <a:r>
              <a:rPr lang="es-ES" dirty="0"/>
              <a:t>Reduce la carga en la base de datos</a:t>
            </a:r>
          </a:p>
          <a:p>
            <a:pPr lvl="1"/>
            <a:r>
              <a:rPr lang="es-ES" dirty="0"/>
              <a:t>Minimiza el tiempo de respuesta</a:t>
            </a:r>
          </a:p>
          <a:p>
            <a:pPr lvl="1"/>
            <a:r>
              <a:rPr lang="es-ES" dirty="0"/>
              <a:t>Mejora la escalabilidad</a:t>
            </a:r>
          </a:p>
          <a:p>
            <a:pPr lvl="1"/>
            <a:r>
              <a:rPr lang="es-ES" dirty="0"/>
              <a:t>Evita cálculos repetidos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4554192-6168-CC32-B34C-95A000769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49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16475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CD15F-70F4-CE93-EDD0-AE65422950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Problemas con </a:t>
            </a:r>
            <a:r>
              <a:rPr lang="es-ES" dirty="0" err="1"/>
              <a:t>libmysql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1014D1-0E7E-EF76-6559-5645C30739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>
            <a:normAutofit lnSpcReduction="10000"/>
          </a:bodyPr>
          <a:lstStyle/>
          <a:p>
            <a:r>
              <a:rPr lang="es-ES" dirty="0"/>
              <a:t>Ir a la carpeta de </a:t>
            </a:r>
            <a:r>
              <a:rPr lang="es-ES" dirty="0" err="1"/>
              <a:t>vcpkg</a:t>
            </a:r>
            <a:endParaRPr lang="es-ES" dirty="0"/>
          </a:p>
          <a:p>
            <a:pPr lvl="1"/>
            <a:r>
              <a:rPr lang="es-ES" dirty="0" err="1"/>
              <a:t>git</a:t>
            </a:r>
            <a:r>
              <a:rPr lang="es-ES" dirty="0"/>
              <a:t> </a:t>
            </a:r>
            <a:r>
              <a:rPr lang="es-ES" dirty="0" err="1"/>
              <a:t>pull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update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endParaRPr lang="es-ES" dirty="0"/>
          </a:p>
          <a:p>
            <a:pPr lvl="2"/>
            <a:r>
              <a:rPr lang="es-ES" dirty="0"/>
              <a:t>Puede dar un </a:t>
            </a:r>
            <a:r>
              <a:rPr lang="es-ES" dirty="0" err="1"/>
              <a:t>warning</a:t>
            </a:r>
            <a:r>
              <a:rPr lang="es-ES" dirty="0"/>
              <a:t> y habrá que ejecutar con:</a:t>
            </a:r>
          </a:p>
          <a:p>
            <a:pPr lvl="2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upgrade</a:t>
            </a:r>
            <a:r>
              <a:rPr lang="es-ES" dirty="0"/>
              <a:t> --no-</a:t>
            </a:r>
            <a:r>
              <a:rPr lang="es-ES" dirty="0" err="1"/>
              <a:t>dry</a:t>
            </a:r>
            <a:r>
              <a:rPr lang="es-ES" dirty="0"/>
              <a:t>-run</a:t>
            </a:r>
          </a:p>
          <a:p>
            <a:endParaRPr lang="es-ES" dirty="0"/>
          </a:p>
          <a:p>
            <a:r>
              <a:rPr lang="es-ES" dirty="0"/>
              <a:t>Después de actualizar: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remove</a:t>
            </a:r>
            <a:r>
              <a:rPr lang="es-ES" dirty="0"/>
              <a:t> --</a:t>
            </a:r>
            <a:r>
              <a:rPr lang="es-ES" dirty="0" err="1"/>
              <a:t>outdated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libmysql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9EBB0F-77D1-B9BE-EEAF-62EB907E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167112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BB2EED-00D7-72C8-4BAA-9054EDCFA7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 vs </a:t>
            </a:r>
            <a:r>
              <a:rPr lang="es-ES" dirty="0" err="1"/>
              <a:t>Memcached</a:t>
            </a:r>
            <a:r>
              <a:rPr lang="es-ES" dirty="0"/>
              <a:t> en C++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C785272-8B36-78C1-1936-DD08C0F0D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50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A1D19F7-5B1B-C5A6-A275-9FDC65A019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947" y="1690688"/>
            <a:ext cx="9973559" cy="423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094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0F9F85-EC58-5CCF-C5F1-E6278E6CC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28384"/>
          </a:xfrm>
        </p:spPr>
        <p:txBody>
          <a:bodyPr/>
          <a:lstStyle/>
          <a:p>
            <a:r>
              <a:rPr lang="es-ES" dirty="0"/>
              <a:t>Redis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5E56455-D369-8895-4927-C447650C5C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1023" y="1253764"/>
            <a:ext cx="10821971" cy="5316717"/>
          </a:xfrm>
        </p:spPr>
        <p:txBody>
          <a:bodyPr>
            <a:normAutofit/>
          </a:bodyPr>
          <a:lstStyle/>
          <a:p>
            <a:r>
              <a:rPr lang="es-ES" dirty="0"/>
              <a:t>Es una </a:t>
            </a:r>
            <a:r>
              <a:rPr lang="es-ES" b="1" dirty="0"/>
              <a:t>base de datos clave – valor</a:t>
            </a:r>
            <a:r>
              <a:rPr lang="es-ES" dirty="0"/>
              <a:t>.</a:t>
            </a:r>
          </a:p>
          <a:p>
            <a:r>
              <a:rPr lang="es-ES" dirty="0"/>
              <a:t>Redis tiene dos formas de guardar datos en disco:</a:t>
            </a:r>
          </a:p>
          <a:p>
            <a:pPr lvl="1"/>
            <a:r>
              <a:rPr lang="es-ES" b="1" dirty="0"/>
              <a:t>RDB (Redis </a:t>
            </a:r>
            <a:r>
              <a:rPr lang="es-ES" b="1" dirty="0" err="1"/>
              <a:t>Database</a:t>
            </a:r>
            <a:r>
              <a:rPr lang="es-ES" b="1" dirty="0"/>
              <a:t> </a:t>
            </a:r>
            <a:r>
              <a:rPr lang="es-ES" b="1" dirty="0" err="1"/>
              <a:t>Snapshot</a:t>
            </a:r>
            <a:r>
              <a:rPr lang="es-ES" b="1" dirty="0"/>
              <a:t>)</a:t>
            </a:r>
            <a:r>
              <a:rPr lang="es-ES" dirty="0"/>
              <a:t>: guarda </a:t>
            </a:r>
            <a:r>
              <a:rPr lang="es-ES" dirty="0" err="1"/>
              <a:t>snapshots</a:t>
            </a:r>
            <a:r>
              <a:rPr lang="es-ES" dirty="0"/>
              <a:t> periódicos.</a:t>
            </a:r>
          </a:p>
          <a:p>
            <a:pPr lvl="1"/>
            <a:r>
              <a:rPr lang="es-ES" b="1" dirty="0"/>
              <a:t>AOF (</a:t>
            </a:r>
            <a:r>
              <a:rPr lang="es-ES" b="1" dirty="0" err="1"/>
              <a:t>Append-Only</a:t>
            </a:r>
            <a:r>
              <a:rPr lang="es-ES" b="1" dirty="0"/>
              <a:t> File)</a:t>
            </a:r>
            <a:r>
              <a:rPr lang="es-ES" dirty="0"/>
              <a:t>: registra cada operación que modifica datos.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En el arranque si usamos: </a:t>
            </a:r>
            <a:r>
              <a:rPr lang="es-ES" b="1" dirty="0" err="1"/>
              <a:t>redis</a:t>
            </a:r>
            <a:r>
              <a:rPr lang="es-ES" b="1" dirty="0"/>
              <a:t>-server</a:t>
            </a:r>
            <a:r>
              <a:rPr lang="es-ES" b="1" i="1" dirty="0"/>
              <a:t> --</a:t>
            </a:r>
            <a:r>
              <a:rPr lang="es-ES" b="1" i="1" dirty="0" err="1"/>
              <a:t>appendonly</a:t>
            </a:r>
            <a:r>
              <a:rPr lang="es-ES" b="1" i="1" dirty="0"/>
              <a:t> yes</a:t>
            </a:r>
            <a:r>
              <a:rPr lang="es-ES" dirty="0"/>
              <a:t>, Redis:</a:t>
            </a:r>
          </a:p>
          <a:p>
            <a:pPr lvl="2"/>
            <a:r>
              <a:rPr lang="es-ES" dirty="0"/>
              <a:t>Comienza a registrar </a:t>
            </a:r>
            <a:r>
              <a:rPr lang="es-ES" b="1" dirty="0"/>
              <a:t>cada comando que cambia el estado</a:t>
            </a:r>
            <a:r>
              <a:rPr lang="es-ES" dirty="0"/>
              <a:t> (como SET, DEL, etc.)</a:t>
            </a:r>
          </a:p>
          <a:p>
            <a:pPr lvl="2"/>
            <a:r>
              <a:rPr lang="es-ES" dirty="0"/>
              <a:t>Guarda estos comandos en un archivo llamado </a:t>
            </a:r>
            <a:r>
              <a:rPr lang="es-ES" b="1" dirty="0" err="1"/>
              <a:t>appendonly.aof</a:t>
            </a:r>
            <a:endParaRPr lang="es-ES" b="1" dirty="0"/>
          </a:p>
          <a:p>
            <a:endParaRPr lang="es-ES" dirty="0"/>
          </a:p>
          <a:p>
            <a:pPr lvl="2"/>
            <a:r>
              <a:rPr lang="es-ES" dirty="0"/>
              <a:t>Puede </a:t>
            </a:r>
            <a:r>
              <a:rPr lang="es-ES" b="1" dirty="0"/>
              <a:t>reconstruir el estado completo</a:t>
            </a:r>
            <a:r>
              <a:rPr lang="es-ES" dirty="0"/>
              <a:t> del servidor ejecutando ese archivo en el arranque</a:t>
            </a:r>
          </a:p>
          <a:p>
            <a:pPr lvl="2"/>
            <a:r>
              <a:rPr lang="es-ES" dirty="0"/>
              <a:t>Esto es útil si quieres que Redis </a:t>
            </a:r>
            <a:r>
              <a:rPr lang="es-ES" b="1" dirty="0"/>
              <a:t>recupere automáticamente los datos</a:t>
            </a:r>
            <a:r>
              <a:rPr lang="es-ES" dirty="0"/>
              <a:t> después de un reinicio, incluso si lo usas como caché con tolerancia a fallos.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B244B79-D036-EDE7-C43C-2F7DDE0B4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5797689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BB721-F801-A030-3B47-C9457AAAB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740099-8F9D-23AE-C9B4-43C86AB1CA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Redis: patrones típicos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981783A-89C9-54E3-A610-83C41547D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/>
              <a:t>Caché al margen (Cache-aside)</a:t>
            </a:r>
          </a:p>
          <a:p>
            <a:pPr lvl="1"/>
            <a:r>
              <a:rPr lang="es-ES" dirty="0"/>
              <a:t>El patrón más común:</a:t>
            </a:r>
          </a:p>
          <a:p>
            <a:pPr lvl="1"/>
            <a:r>
              <a:rPr lang="es-ES" dirty="0"/>
              <a:t>El microservicio consulta Redis antes de ir a la base de datos.</a:t>
            </a:r>
          </a:p>
          <a:p>
            <a:pPr lvl="1"/>
            <a:r>
              <a:rPr lang="es-ES" dirty="0"/>
              <a:t>Si el dato está en Redis → se devuelve directamente.</a:t>
            </a:r>
          </a:p>
          <a:p>
            <a:pPr lvl="1"/>
            <a:r>
              <a:rPr lang="es-ES" dirty="0"/>
              <a:t>Si no está → se consulta la base de datos, se guarda en Redis y se devuelve.</a:t>
            </a:r>
          </a:p>
          <a:p>
            <a:pPr lvl="1"/>
            <a:endParaRPr lang="es-ES" dirty="0"/>
          </a:p>
          <a:p>
            <a:pPr marL="457200" lvl="1" indent="0">
              <a:buNone/>
            </a:pPr>
            <a:r>
              <a:rPr lang="es-ES" dirty="0"/>
              <a:t>auto val = </a:t>
            </a:r>
            <a:r>
              <a:rPr lang="es-ES" dirty="0" err="1"/>
              <a:t>redis.get</a:t>
            </a:r>
            <a:r>
              <a:rPr lang="es-ES" dirty="0"/>
              <a:t>("user:123");</a:t>
            </a:r>
          </a:p>
          <a:p>
            <a:pPr marL="457200" lvl="1" indent="0">
              <a:buNone/>
            </a:pPr>
            <a:r>
              <a:rPr lang="es-ES" dirty="0" err="1"/>
              <a:t>if</a:t>
            </a:r>
            <a:r>
              <a:rPr lang="es-ES" dirty="0"/>
              <a:t> (!val) {</a:t>
            </a:r>
          </a:p>
          <a:p>
            <a:pPr marL="457200" lvl="1" indent="0">
              <a:buNone/>
            </a:pPr>
            <a:r>
              <a:rPr lang="es-ES" dirty="0"/>
              <a:t>    val = </a:t>
            </a:r>
            <a:r>
              <a:rPr lang="es-ES" dirty="0" err="1"/>
              <a:t>fetchFromDatabase</a:t>
            </a:r>
            <a:r>
              <a:rPr lang="es-ES" dirty="0"/>
              <a:t>("user:123");</a:t>
            </a:r>
          </a:p>
          <a:p>
            <a:pPr marL="457200" lvl="1" indent="0">
              <a:buNone/>
            </a:pPr>
            <a:r>
              <a:rPr lang="es-ES" dirty="0"/>
              <a:t>    </a:t>
            </a:r>
            <a:r>
              <a:rPr lang="es-ES" dirty="0" err="1"/>
              <a:t>redis.set</a:t>
            </a:r>
            <a:r>
              <a:rPr lang="es-ES" dirty="0"/>
              <a:t>("user:123", *val);</a:t>
            </a:r>
          </a:p>
          <a:p>
            <a:pPr marL="457200" lvl="1" indent="0">
              <a:buNone/>
            </a:pPr>
            <a:r>
              <a:rPr lang="es-ES" dirty="0"/>
              <a:t>}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2E2ACB7-71F1-8B54-F0B7-97F9A191F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67968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56A0BE-0509-FE48-E753-0912B866C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0B7092-A73A-1FAA-EF28-F9A196671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Redis: patrones típicos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F7B246C-43F1-3D66-C375-9170681BFB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0208" cy="4735431"/>
          </a:xfrm>
        </p:spPr>
        <p:txBody>
          <a:bodyPr/>
          <a:lstStyle/>
          <a:p>
            <a:r>
              <a:rPr lang="es-ES" b="1" dirty="0"/>
              <a:t>Cache distribuida</a:t>
            </a:r>
          </a:p>
          <a:p>
            <a:pPr lvl="1"/>
            <a:r>
              <a:rPr lang="es-ES" dirty="0"/>
              <a:t>Redis puede actuar como </a:t>
            </a:r>
            <a:r>
              <a:rPr lang="es-ES" b="1" dirty="0"/>
              <a:t>caché compartida entre múltiples microservicios</a:t>
            </a:r>
            <a:r>
              <a:rPr lang="es-ES" dirty="0"/>
              <a:t>, incluso en distintos contenedores o nodos. Esto permite:</a:t>
            </a:r>
          </a:p>
          <a:p>
            <a:pPr lvl="1"/>
            <a:r>
              <a:rPr lang="es-ES" dirty="0"/>
              <a:t>Compartir resultados de consultas costosas</a:t>
            </a:r>
          </a:p>
          <a:p>
            <a:pPr lvl="1"/>
            <a:r>
              <a:rPr lang="es-ES" dirty="0"/>
              <a:t>Evitar duplicación de lógica de negocio</a:t>
            </a:r>
          </a:p>
          <a:p>
            <a:pPr lvl="1"/>
            <a:r>
              <a:rPr lang="es-ES" dirty="0"/>
              <a:t>Reducir carga en servicios centrales</a:t>
            </a:r>
          </a:p>
          <a:p>
            <a:pPr lvl="1"/>
            <a:r>
              <a:rPr lang="es-ES" dirty="0"/>
              <a:t>Redis </a:t>
            </a:r>
            <a:r>
              <a:rPr lang="es-ES" dirty="0" err="1"/>
              <a:t>Cluster</a:t>
            </a:r>
            <a:r>
              <a:rPr lang="es-ES" dirty="0"/>
              <a:t> o Redis </a:t>
            </a:r>
            <a:r>
              <a:rPr lang="es-ES" dirty="0" err="1"/>
              <a:t>Sentinel</a:t>
            </a:r>
            <a:r>
              <a:rPr lang="es-ES" dirty="0"/>
              <a:t> se usan para alta disponibilidad y escalabilidad horizontal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8C6723-2710-F634-7B1C-44420709D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6881498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322084-7248-2466-91EF-539F31EAD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C61678-BE2A-B762-11AD-AA9015F11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Redis: patrones típicos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52B554D-CBC6-167D-4E24-9E95C18E0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Caché de sesión o tokens:</a:t>
            </a:r>
          </a:p>
          <a:p>
            <a:pPr lvl="1"/>
            <a:r>
              <a:rPr lang="es-ES" dirty="0"/>
              <a:t>Redis se usa para almacenar:</a:t>
            </a:r>
          </a:p>
          <a:p>
            <a:pPr lvl="1"/>
            <a:r>
              <a:rPr lang="es-ES" dirty="0"/>
              <a:t>Tokens JWT o sesiones de usuario</a:t>
            </a:r>
          </a:p>
          <a:p>
            <a:pPr lvl="1"/>
            <a:r>
              <a:rPr lang="es-ES" dirty="0"/>
              <a:t>Estados temporales de autenticación</a:t>
            </a:r>
          </a:p>
          <a:p>
            <a:pPr lvl="1"/>
            <a:r>
              <a:rPr lang="es-ES" dirty="0" err="1"/>
              <a:t>Flags</a:t>
            </a:r>
            <a:r>
              <a:rPr lang="es-ES" dirty="0"/>
              <a:t> de autorización</a:t>
            </a:r>
          </a:p>
          <a:p>
            <a:pPr lvl="1"/>
            <a:r>
              <a:rPr lang="es-ES" dirty="0"/>
              <a:t>Esto permite que servicios de autenticación y autorización trabajen de forma desacoplada.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4E0597-43AB-747F-2E79-274F228B2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209051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BBAA8-62D9-E532-ACD6-4BAFCFB4B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CC8A00-258D-8814-4AB1-992BF7D8C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Redis: patrones típicos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DED4EC-4E6A-2902-F9B6-6187C4C1F9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Caché de eventos o colas:</a:t>
            </a:r>
          </a:p>
          <a:p>
            <a:pPr lvl="1"/>
            <a:r>
              <a:rPr lang="es-ES" dirty="0"/>
              <a:t>Redis también puede actuar como:</a:t>
            </a:r>
          </a:p>
          <a:p>
            <a:pPr lvl="1"/>
            <a:r>
              <a:rPr lang="es-ES" b="1" dirty="0"/>
              <a:t>Buffer de eventos</a:t>
            </a:r>
            <a:r>
              <a:rPr lang="es-ES" dirty="0"/>
              <a:t> entre microservicios</a:t>
            </a:r>
          </a:p>
          <a:p>
            <a:pPr lvl="1"/>
            <a:r>
              <a:rPr lang="es-ES" b="1" dirty="0"/>
              <a:t>Cola temporal</a:t>
            </a:r>
            <a:r>
              <a:rPr lang="es-ES" dirty="0"/>
              <a:t> usando listas (LPUSH, RPOP)</a:t>
            </a:r>
          </a:p>
          <a:p>
            <a:pPr lvl="1"/>
            <a:r>
              <a:rPr lang="es-ES" b="1" dirty="0"/>
              <a:t>Pub/Sub</a:t>
            </a:r>
            <a:r>
              <a:rPr lang="es-ES" dirty="0"/>
              <a:t> para notificaciones entre servicios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336F900-4B53-6A6F-1E61-F4A8A67FF4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539857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CDBB00-3FE4-0F3B-E85E-E972CEE7E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hiredis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B637E2-63DA-5C35-A8B4-1FCCB57A3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instala con </a:t>
            </a:r>
            <a:r>
              <a:rPr lang="es-ES" dirty="0" err="1"/>
              <a:t>vcpkg</a:t>
            </a:r>
            <a:r>
              <a:rPr lang="es-ES" dirty="0"/>
              <a:t>: </a:t>
            </a:r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install</a:t>
            </a:r>
            <a:r>
              <a:rPr lang="es-ES" dirty="0"/>
              <a:t> </a:t>
            </a:r>
            <a:r>
              <a:rPr lang="es-ES" dirty="0" err="1"/>
              <a:t>hiredis</a:t>
            </a:r>
            <a:endParaRPr lang="es-ES" dirty="0"/>
          </a:p>
          <a:p>
            <a:pPr lvl="1"/>
            <a:r>
              <a:rPr lang="es-ES" dirty="0" err="1"/>
              <a:t>vcpkg</a:t>
            </a:r>
            <a:r>
              <a:rPr lang="es-ES" dirty="0"/>
              <a:t> </a:t>
            </a:r>
            <a:r>
              <a:rPr lang="es-ES" dirty="0" err="1"/>
              <a:t>integrate</a:t>
            </a:r>
            <a:r>
              <a:rPr lang="es-ES" dirty="0"/>
              <a:t> </a:t>
            </a:r>
            <a:r>
              <a:rPr lang="es-ES" dirty="0" err="1"/>
              <a:t>install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Para utilizarla en los proyectos de C++ (aunque esta desarrollada en C):</a:t>
            </a:r>
          </a:p>
          <a:p>
            <a:pPr lvl="1"/>
            <a:r>
              <a:rPr lang="es-ES" b="1" dirty="0"/>
              <a:t>#include &lt;</a:t>
            </a:r>
            <a:r>
              <a:rPr lang="es-ES" b="1" dirty="0" err="1"/>
              <a:t>hiredis</a:t>
            </a:r>
            <a:r>
              <a:rPr lang="es-ES" b="1" dirty="0"/>
              <a:t>/</a:t>
            </a:r>
            <a:r>
              <a:rPr lang="es-ES" b="1" dirty="0" err="1"/>
              <a:t>hiredis.h</a:t>
            </a:r>
            <a:r>
              <a:rPr lang="es-ES" b="1" dirty="0"/>
              <a:t>&gt;</a:t>
            </a:r>
          </a:p>
          <a:p>
            <a:pPr lvl="1"/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65677CC-47C3-6B58-8DFA-ADDFA4BDA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5006439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4A4FB5-1B36-F4B5-ED27-762571981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hiredis</a:t>
            </a:r>
            <a:r>
              <a:rPr lang="es-ES" dirty="0"/>
              <a:t>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6F549CA-74FF-8854-FF93-06AF51DCEB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redisContext</a:t>
            </a:r>
            <a:r>
              <a:rPr lang="es-ES" dirty="0"/>
              <a:t>	Representa la conexión con el servidor Redis</a:t>
            </a:r>
          </a:p>
          <a:p>
            <a:r>
              <a:rPr lang="es-ES" dirty="0" err="1"/>
              <a:t>redisReply</a:t>
            </a:r>
            <a:r>
              <a:rPr lang="es-ES" dirty="0"/>
              <a:t>	Representa la respuesta de Redis a un comando</a:t>
            </a:r>
          </a:p>
          <a:p>
            <a:r>
              <a:rPr lang="es-ES" dirty="0" err="1"/>
              <a:t>redisReader</a:t>
            </a:r>
            <a:r>
              <a:rPr lang="es-ES" dirty="0"/>
              <a:t>	</a:t>
            </a:r>
            <a:r>
              <a:rPr lang="es-ES" dirty="0" err="1"/>
              <a:t>Parse</a:t>
            </a:r>
            <a:r>
              <a:rPr lang="es-ES" dirty="0"/>
              <a:t> de respuestas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E43ED8-3253-C950-99C6-086F7D267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8102428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9B86D-CD2D-9926-934C-08BD7C8C7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0AB3D1-04DC-5684-5A96-3EF88CEFB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hiredis</a:t>
            </a:r>
            <a:r>
              <a:rPr lang="es-ES" dirty="0"/>
              <a:t>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FC9B0CF-DAB5-CBEB-1C7E-9886831A4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 err="1"/>
              <a:t>redisContext</a:t>
            </a:r>
            <a:endParaRPr lang="es-ES" b="1" dirty="0"/>
          </a:p>
          <a:p>
            <a:r>
              <a:rPr lang="es-ES" dirty="0"/>
              <a:t>Es el núcleo de la conexión.</a:t>
            </a:r>
          </a:p>
          <a:p>
            <a:r>
              <a:rPr lang="es-ES" dirty="0"/>
              <a:t>Contiene información como:</a:t>
            </a:r>
          </a:p>
          <a:p>
            <a:pPr lvl="1"/>
            <a:r>
              <a:rPr lang="es-ES" dirty="0"/>
              <a:t>IP, puerto</a:t>
            </a:r>
          </a:p>
          <a:p>
            <a:pPr lvl="1"/>
            <a:r>
              <a:rPr lang="es-ES" dirty="0"/>
              <a:t>Estado de error (</a:t>
            </a:r>
            <a:r>
              <a:rPr lang="es-ES" dirty="0" err="1"/>
              <a:t>err</a:t>
            </a:r>
            <a:r>
              <a:rPr lang="es-ES" dirty="0"/>
              <a:t>, </a:t>
            </a:r>
            <a:r>
              <a:rPr lang="es-ES" dirty="0" err="1"/>
              <a:t>errstr</a:t>
            </a:r>
            <a:r>
              <a:rPr lang="es-ES" dirty="0"/>
              <a:t>)</a:t>
            </a:r>
          </a:p>
          <a:p>
            <a:pPr lvl="1"/>
            <a:r>
              <a:rPr lang="es-ES" dirty="0"/>
              <a:t>Socket y buffer de lectura/escritura</a:t>
            </a:r>
          </a:p>
          <a:p>
            <a:pPr lvl="1"/>
            <a:endParaRPr lang="es-ES" dirty="0"/>
          </a:p>
          <a:p>
            <a:endParaRPr lang="es-ES" dirty="0"/>
          </a:p>
          <a:p>
            <a:r>
              <a:rPr lang="es-ES" dirty="0" err="1"/>
              <a:t>redisContext</a:t>
            </a:r>
            <a:r>
              <a:rPr lang="es-ES" dirty="0"/>
              <a:t>* </a:t>
            </a:r>
            <a:r>
              <a:rPr lang="es-ES" dirty="0" err="1"/>
              <a:t>context</a:t>
            </a:r>
            <a:r>
              <a:rPr lang="es-ES" dirty="0"/>
              <a:t> = </a:t>
            </a:r>
            <a:r>
              <a:rPr lang="es-ES" dirty="0" err="1"/>
              <a:t>redisConnect</a:t>
            </a:r>
            <a:r>
              <a:rPr lang="es-ES" dirty="0"/>
              <a:t>("127.0.0.1", 6379);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B83490A-F0C3-1604-8B9F-CD576D912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5454412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34D5B-95BF-ED9B-85B6-A80CB97EF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4A01FF-8A19-D5D1-B738-F64A30308C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hiredis</a:t>
            </a:r>
            <a:r>
              <a:rPr lang="es-ES" dirty="0"/>
              <a:t>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0930A2-BCB7-C621-F2BB-E3AEBAE602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b="1" dirty="0" err="1"/>
              <a:t>redisReply</a:t>
            </a:r>
            <a:endParaRPr lang="es-ES" b="1" dirty="0"/>
          </a:p>
          <a:p>
            <a:r>
              <a:rPr lang="es-ES" dirty="0"/>
              <a:t>Devuelto por </a:t>
            </a:r>
            <a:r>
              <a:rPr lang="es-ES" dirty="0" err="1"/>
              <a:t>redisCommand</a:t>
            </a:r>
            <a:r>
              <a:rPr lang="es-ES" dirty="0"/>
              <a:t>()</a:t>
            </a:r>
          </a:p>
          <a:p>
            <a:endParaRPr lang="es-ES" dirty="0"/>
          </a:p>
          <a:p>
            <a:r>
              <a:rPr lang="es-ES" dirty="0"/>
              <a:t>Tiene campos según el tipo de respuesta:</a:t>
            </a:r>
          </a:p>
          <a:p>
            <a:pPr lvl="1"/>
            <a:r>
              <a:rPr lang="es-ES" dirty="0" err="1"/>
              <a:t>type</a:t>
            </a:r>
            <a:r>
              <a:rPr lang="es-ES" dirty="0"/>
              <a:t>: tipo de respuesta (REDIS_REPLY_STRING, ARRAY, INTEGER, etc.)</a:t>
            </a:r>
          </a:p>
          <a:p>
            <a:pPr lvl="1"/>
            <a:r>
              <a:rPr lang="es-ES" dirty="0" err="1"/>
              <a:t>str</a:t>
            </a:r>
            <a:r>
              <a:rPr lang="es-ES" dirty="0"/>
              <a:t>: si es una cadena</a:t>
            </a:r>
          </a:p>
          <a:p>
            <a:pPr lvl="1"/>
            <a:r>
              <a:rPr lang="es-ES" dirty="0" err="1"/>
              <a:t>integer</a:t>
            </a:r>
            <a:r>
              <a:rPr lang="es-ES" dirty="0"/>
              <a:t>: si es un número</a:t>
            </a:r>
          </a:p>
          <a:p>
            <a:pPr lvl="1"/>
            <a:r>
              <a:rPr lang="es-ES" dirty="0" err="1"/>
              <a:t>elements</a:t>
            </a:r>
            <a:r>
              <a:rPr lang="es-ES" dirty="0"/>
              <a:t>: número de elementos si es un array</a:t>
            </a:r>
          </a:p>
          <a:p>
            <a:pPr lvl="1"/>
            <a:r>
              <a:rPr lang="es-ES" dirty="0" err="1"/>
              <a:t>element</a:t>
            </a:r>
            <a:r>
              <a:rPr lang="es-ES" dirty="0"/>
              <a:t>[]: array de </a:t>
            </a:r>
            <a:r>
              <a:rPr lang="es-ES" dirty="0" err="1"/>
              <a:t>redisReply</a:t>
            </a:r>
            <a:r>
              <a:rPr lang="es-ES" dirty="0"/>
              <a:t>* si es una respuesta compuesta</a:t>
            </a:r>
          </a:p>
          <a:p>
            <a:pPr lvl="1"/>
            <a:endParaRPr lang="es-ES" dirty="0"/>
          </a:p>
          <a:p>
            <a:r>
              <a:rPr lang="en-US" dirty="0" err="1"/>
              <a:t>redisReply</a:t>
            </a:r>
            <a:r>
              <a:rPr lang="en-US" dirty="0"/>
              <a:t>* reply = (</a:t>
            </a:r>
            <a:r>
              <a:rPr lang="en-US" dirty="0" err="1"/>
              <a:t>redisReply</a:t>
            </a:r>
            <a:r>
              <a:rPr lang="en-US" dirty="0"/>
              <a:t>*)</a:t>
            </a:r>
            <a:r>
              <a:rPr lang="en-US" dirty="0" err="1"/>
              <a:t>redisCommand</a:t>
            </a:r>
            <a:r>
              <a:rPr lang="en-US" dirty="0"/>
              <a:t>(context, "GET clave");</a:t>
            </a:r>
          </a:p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&lt;&lt; reply-&gt;str &lt;&lt; std::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CFC594-D0F6-39A4-08BB-94F8F8CCB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59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56661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BBECEC7-5E05-F527-F216-3D9793F7A4A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/>
              <a:t>Librería sqlite3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E40D606-73EA-B2C1-A68E-18D5127D8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9299570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47342E-0E9C-DEA6-BAEF-1FBA78E5C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Librería </a:t>
            </a:r>
            <a:r>
              <a:rPr lang="es-ES" dirty="0" err="1"/>
              <a:t>hiredis</a:t>
            </a:r>
            <a:r>
              <a:rPr lang="es-ES" dirty="0"/>
              <a:t>: objetos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3C83F38-DF9C-16F5-7D18-F315916B4D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030146" cy="4351338"/>
          </a:xfrm>
        </p:spPr>
        <p:txBody>
          <a:bodyPr/>
          <a:lstStyle/>
          <a:p>
            <a:r>
              <a:rPr lang="es-ES" b="1" dirty="0" err="1"/>
              <a:t>redisReader</a:t>
            </a:r>
            <a:r>
              <a:rPr lang="es-ES" b="1" dirty="0"/>
              <a:t> (menos común en C++)</a:t>
            </a:r>
          </a:p>
          <a:p>
            <a:r>
              <a:rPr lang="es-ES" dirty="0"/>
              <a:t>Se usa para </a:t>
            </a:r>
            <a:r>
              <a:rPr lang="es-ES" b="1" dirty="0" err="1"/>
              <a:t>parsear</a:t>
            </a:r>
            <a:r>
              <a:rPr lang="es-ES" b="1" dirty="0"/>
              <a:t> respuestas</a:t>
            </a:r>
            <a:r>
              <a:rPr lang="es-ES" dirty="0"/>
              <a:t> en modo asincrónico o embebido.</a:t>
            </a:r>
          </a:p>
          <a:p>
            <a:r>
              <a:rPr lang="es-ES" dirty="0"/>
              <a:t>Útil si estás integrando </a:t>
            </a:r>
            <a:r>
              <a:rPr lang="es-ES" b="1" dirty="0" err="1"/>
              <a:t>hiredis</a:t>
            </a:r>
            <a:r>
              <a:rPr lang="es-ES" dirty="0"/>
              <a:t> en una arquitectura personalizada.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7EF41C-B959-7731-B7A6-A95DAADD2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3764408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BFE0B1-68FD-E501-4F38-BE5B80A8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Jerarquía funcional (no orientada a objetos)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7BAE1B-BD31-7409-CB89-F0153015D0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ES" dirty="0" err="1"/>
              <a:t>redisContext</a:t>
            </a:r>
            <a:endParaRPr lang="es-ES" dirty="0"/>
          </a:p>
          <a:p>
            <a:pPr lvl="1"/>
            <a:r>
              <a:rPr lang="es-ES" dirty="0" err="1"/>
              <a:t>redisCommand</a:t>
            </a:r>
            <a:r>
              <a:rPr lang="es-ES" dirty="0"/>
              <a:t>(…) </a:t>
            </a:r>
            <a:r>
              <a:rPr lang="es-ES" dirty="0">
                <a:sym typeface="Wingdings" panose="05000000000000000000" pitchFamily="2" charset="2"/>
              </a:rPr>
              <a:t> </a:t>
            </a:r>
            <a:r>
              <a:rPr lang="es-ES" dirty="0" err="1">
                <a:sym typeface="Wingdings" panose="05000000000000000000" pitchFamily="2" charset="2"/>
              </a:rPr>
              <a:t>redisReply</a:t>
            </a:r>
            <a:endParaRPr lang="es-ES" dirty="0">
              <a:sym typeface="Wingdings" panose="05000000000000000000" pitchFamily="2" charset="2"/>
            </a:endParaRPr>
          </a:p>
          <a:p>
            <a:pPr lvl="8"/>
            <a:r>
              <a:rPr lang="es-ES" dirty="0" err="1">
                <a:sym typeface="Wingdings" panose="05000000000000000000" pitchFamily="2" charset="2"/>
              </a:rPr>
              <a:t>type</a:t>
            </a:r>
            <a:endParaRPr lang="es-ES" dirty="0">
              <a:sym typeface="Wingdings" panose="05000000000000000000" pitchFamily="2" charset="2"/>
            </a:endParaRPr>
          </a:p>
          <a:p>
            <a:pPr lvl="8"/>
            <a:r>
              <a:rPr lang="es-ES" dirty="0" err="1"/>
              <a:t>str</a:t>
            </a:r>
            <a:r>
              <a:rPr lang="es-ES" dirty="0"/>
              <a:t> / </a:t>
            </a:r>
            <a:r>
              <a:rPr lang="es-ES" dirty="0" err="1"/>
              <a:t>integer</a:t>
            </a:r>
            <a:r>
              <a:rPr lang="es-ES" dirty="0"/>
              <a:t> / </a:t>
            </a:r>
            <a:r>
              <a:rPr lang="es-ES" dirty="0" err="1"/>
              <a:t>elements</a:t>
            </a:r>
            <a:endParaRPr lang="es-ES" dirty="0"/>
          </a:p>
          <a:p>
            <a:pPr lvl="8"/>
            <a:r>
              <a:rPr lang="es-ES" dirty="0" err="1"/>
              <a:t>element</a:t>
            </a:r>
            <a:r>
              <a:rPr lang="es-ES" dirty="0"/>
              <a:t>[] (si es array)</a:t>
            </a:r>
          </a:p>
          <a:p>
            <a:pPr lvl="8"/>
            <a:endParaRPr lang="es-ES" dirty="0"/>
          </a:p>
          <a:p>
            <a:pPr lvl="8"/>
            <a:endParaRPr lang="es-ES" dirty="0"/>
          </a:p>
          <a:p>
            <a:r>
              <a:rPr lang="es-ES" dirty="0"/>
              <a:t>Tipos de respuesta:</a:t>
            </a:r>
          </a:p>
          <a:p>
            <a:pPr marL="457200" lvl="1" indent="0">
              <a:buNone/>
            </a:pPr>
            <a:r>
              <a:rPr lang="es-ES" dirty="0"/>
              <a:t>#define REDIS_REPLY_STRING	1</a:t>
            </a:r>
          </a:p>
          <a:p>
            <a:pPr marL="457200" lvl="1" indent="0">
              <a:buNone/>
            </a:pPr>
            <a:r>
              <a:rPr lang="es-ES" dirty="0"/>
              <a:t>#define REDIS_REPLY_ARRAY    	2</a:t>
            </a:r>
          </a:p>
          <a:p>
            <a:pPr marL="457200" lvl="1" indent="0">
              <a:buNone/>
            </a:pPr>
            <a:r>
              <a:rPr lang="es-ES" dirty="0"/>
              <a:t>#define REDIS_REPLY_INTEGER  	3</a:t>
            </a:r>
          </a:p>
          <a:p>
            <a:pPr marL="457200" lvl="1" indent="0">
              <a:buNone/>
            </a:pPr>
            <a:r>
              <a:rPr lang="es-ES" dirty="0"/>
              <a:t>#define REDIS_REPLY_NIL      	4</a:t>
            </a:r>
          </a:p>
          <a:p>
            <a:pPr marL="457200" lvl="1" indent="0">
              <a:buNone/>
            </a:pPr>
            <a:r>
              <a:rPr lang="es-ES" dirty="0"/>
              <a:t>#define REDIS_REPLY_STATUS   	5</a:t>
            </a:r>
          </a:p>
          <a:p>
            <a:pPr marL="457200" lvl="1" indent="0">
              <a:buNone/>
            </a:pPr>
            <a:r>
              <a:rPr lang="es-ES" dirty="0"/>
              <a:t>#define REDIS_REPLY_ERROR    	6</a:t>
            </a:r>
          </a:p>
          <a:p>
            <a:pPr marL="457200" lvl="1" indent="0">
              <a:buNone/>
            </a:pP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85AED3-D1A5-2332-96CD-6E4F524C6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5974154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11C460-665A-33E9-F8F3-CEC84083A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Otros tipos de </a:t>
            </a:r>
            <a:r>
              <a:rPr lang="es-ES" dirty="0" err="1"/>
              <a:t>redis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C88DB9F-C1CA-F239-BC29-A20061FC2A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s-ES" dirty="0"/>
              <a:t>Hash	</a:t>
            </a:r>
          </a:p>
          <a:p>
            <a:pPr lvl="1"/>
            <a:r>
              <a:rPr lang="es-ES" dirty="0"/>
              <a:t>HSET empleado:123 campo valor</a:t>
            </a:r>
          </a:p>
          <a:p>
            <a:pPr lvl="1"/>
            <a:r>
              <a:rPr lang="es-ES" dirty="0" err="1"/>
              <a:t>Hset</a:t>
            </a:r>
            <a:r>
              <a:rPr lang="es-ES" dirty="0"/>
              <a:t> empleado:123 id 123 nombre pepe cargo telefonista</a:t>
            </a:r>
          </a:p>
          <a:p>
            <a:pPr lvl="1"/>
            <a:endParaRPr lang="es-ES" dirty="0"/>
          </a:p>
          <a:p>
            <a:r>
              <a:rPr lang="es-ES" dirty="0" err="1"/>
              <a:t>String</a:t>
            </a:r>
            <a:r>
              <a:rPr lang="es-ES" dirty="0"/>
              <a:t>	</a:t>
            </a:r>
          </a:p>
          <a:p>
            <a:pPr lvl="1"/>
            <a:r>
              <a:rPr lang="es-ES" dirty="0"/>
              <a:t>Serializar como JSON o CSV</a:t>
            </a:r>
          </a:p>
          <a:p>
            <a:pPr lvl="1"/>
            <a:endParaRPr lang="es-ES" dirty="0"/>
          </a:p>
          <a:p>
            <a:r>
              <a:rPr lang="es-ES" dirty="0" err="1"/>
              <a:t>List</a:t>
            </a:r>
            <a:r>
              <a:rPr lang="es-ES" dirty="0"/>
              <a:t>		</a:t>
            </a:r>
          </a:p>
          <a:p>
            <a:pPr lvl="1"/>
            <a:r>
              <a:rPr lang="es-ES" dirty="0"/>
              <a:t>Lista de </a:t>
            </a:r>
            <a:r>
              <a:rPr lang="es-ES" dirty="0" err="1"/>
              <a:t>Ids</a:t>
            </a:r>
            <a:r>
              <a:rPr lang="es-ES" dirty="0"/>
              <a:t> o nombres</a:t>
            </a:r>
          </a:p>
          <a:p>
            <a:pPr lvl="1"/>
            <a:r>
              <a:rPr lang="es-ES" dirty="0" err="1"/>
              <a:t>Lpush</a:t>
            </a:r>
            <a:r>
              <a:rPr lang="es-ES" dirty="0"/>
              <a:t> pedidos 12345</a:t>
            </a:r>
          </a:p>
          <a:p>
            <a:pPr lvl="1"/>
            <a:r>
              <a:rPr lang="es-ES" dirty="0" err="1"/>
              <a:t>Lpush</a:t>
            </a:r>
            <a:r>
              <a:rPr lang="es-ES" dirty="0"/>
              <a:t> pedidos 44533</a:t>
            </a:r>
          </a:p>
          <a:p>
            <a:pPr lvl="1"/>
            <a:r>
              <a:rPr lang="es-ES" dirty="0" err="1"/>
              <a:t>Lpush</a:t>
            </a:r>
            <a:r>
              <a:rPr lang="es-ES" dirty="0"/>
              <a:t> pedidos 55123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Lrange</a:t>
            </a:r>
            <a:r>
              <a:rPr lang="es-ES" dirty="0"/>
              <a:t> pedidos 0 -1</a:t>
            </a:r>
          </a:p>
          <a:p>
            <a:pPr lvl="1"/>
            <a:endParaRPr lang="es-ES" dirty="0"/>
          </a:p>
          <a:p>
            <a:r>
              <a:rPr lang="es-ES" dirty="0"/>
              <a:t>Set</a:t>
            </a:r>
          </a:p>
          <a:p>
            <a:pPr lvl="1"/>
            <a:r>
              <a:rPr lang="es-ES" dirty="0"/>
              <a:t>Para evitar duplicados</a:t>
            </a:r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38FD96-9F4C-F5C7-3722-F6D02FAD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04649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06DA4A-29AE-7020-1DA1-5031F00C5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Comandos para listas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DD3A922-A9F4-096C-FAA0-EEAC000B2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63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92C98A0-0117-A2C1-C600-F526F0DB84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107" y="1616026"/>
            <a:ext cx="8714011" cy="4814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423879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7E3880-CBFA-693B-F146-FBB9AF3A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09531"/>
          </a:xfrm>
        </p:spPr>
        <p:txBody>
          <a:bodyPr/>
          <a:lstStyle/>
          <a:p>
            <a:r>
              <a:rPr lang="es-ES" dirty="0"/>
              <a:t>Comandos para conjuntos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332BDD4-3F5E-2484-5200-5EDBF875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64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D1EDE661-BB4A-0F75-89BE-6EC36BA665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3764" y="854385"/>
            <a:ext cx="6190015" cy="568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987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4B45CE-5B3D-011F-D00B-2428CDAE3E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Ejemplos conjuntos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ADBD28-0F3C-44E9-5E72-3A14B40AFA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SADD empleados "juan" "</a:t>
            </a:r>
            <a:r>
              <a:rPr lang="es-ES" dirty="0" err="1"/>
              <a:t>ana</a:t>
            </a:r>
            <a:r>
              <a:rPr lang="es-ES" dirty="0"/>
              <a:t>" "pedro"</a:t>
            </a:r>
          </a:p>
          <a:p>
            <a:r>
              <a:rPr lang="es-ES" dirty="0"/>
              <a:t>SADD gerentes "</a:t>
            </a:r>
            <a:r>
              <a:rPr lang="es-ES" dirty="0" err="1"/>
              <a:t>ana</a:t>
            </a:r>
            <a:r>
              <a:rPr lang="es-ES" dirty="0"/>
              <a:t>" "lucas"</a:t>
            </a:r>
          </a:p>
          <a:p>
            <a:endParaRPr lang="es-ES" dirty="0"/>
          </a:p>
          <a:p>
            <a:r>
              <a:rPr lang="es-ES" dirty="0"/>
              <a:t>SINTER empleados gerentes      # → "</a:t>
            </a:r>
            <a:r>
              <a:rPr lang="es-ES" dirty="0" err="1"/>
              <a:t>ana</a:t>
            </a:r>
            <a:r>
              <a:rPr lang="es-ES" dirty="0"/>
              <a:t>"</a:t>
            </a:r>
          </a:p>
          <a:p>
            <a:r>
              <a:rPr lang="es-ES" dirty="0"/>
              <a:t>SUNION empleados gerentes      # → "juan", "</a:t>
            </a:r>
            <a:r>
              <a:rPr lang="es-ES" dirty="0" err="1"/>
              <a:t>ana</a:t>
            </a:r>
            <a:r>
              <a:rPr lang="es-ES" dirty="0"/>
              <a:t>", "pedro", "lucas"</a:t>
            </a:r>
          </a:p>
          <a:p>
            <a:r>
              <a:rPr lang="es-ES" dirty="0"/>
              <a:t>SDIFF empleados gerentes       # → "juan", "pedro"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44A95A-D2AF-EA72-4650-73F0C02EB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47380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EB0F62-28E8-9155-3E82-BAEB14CF4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MemCached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E249098-6308-0805-2971-694B6A033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775AC36-57BB-BC67-0DDE-39E76B319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3747316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F1788B-5C79-E93A-CFF1-2028E33D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s-ES" dirty="0"/>
            </a:br>
            <a:r>
              <a:rPr lang="es-ES" dirty="0"/>
              <a:t>Implementación de acceso en tiempo real a grandes volúmenes de datos </a:t>
            </a:r>
            <a:br>
              <a:rPr lang="es-ES" dirty="0"/>
            </a:b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020A8F-0A2D-0870-5DA2-82B7D01EAC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067DBD-6930-F91A-B260-0C31A5188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67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28525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AC5D93-2393-6967-7AF9-EC7D25D81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D7B8AE-F5B7-4A96-4DB3-36075C9696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sz="3600" b="1" dirty="0"/>
              <a:t>Ventajas de usar </a:t>
            </a:r>
            <a:r>
              <a:rPr lang="es-ES" sz="3600" b="1" dirty="0" err="1"/>
              <a:t>prepared</a:t>
            </a:r>
            <a:r>
              <a:rPr lang="es-ES" sz="3600" b="1" dirty="0"/>
              <a:t> </a:t>
            </a:r>
            <a:r>
              <a:rPr lang="es-ES" sz="3600" b="1" dirty="0" err="1"/>
              <a:t>statements</a:t>
            </a:r>
            <a:r>
              <a:rPr lang="es-ES" sz="3600" b="1" dirty="0"/>
              <a:t>:</a:t>
            </a:r>
          </a:p>
          <a:p>
            <a:pPr lvl="1"/>
            <a:r>
              <a:rPr lang="es-ES" sz="3600" b="1" dirty="0"/>
              <a:t>Seguridad</a:t>
            </a:r>
            <a:r>
              <a:rPr lang="es-ES" sz="3600" dirty="0"/>
              <a:t>: Evita inyecciones SQL.</a:t>
            </a:r>
          </a:p>
          <a:p>
            <a:pPr lvl="1"/>
            <a:r>
              <a:rPr lang="es-ES" sz="3600" b="1" dirty="0"/>
              <a:t>Rendimiento</a:t>
            </a:r>
            <a:r>
              <a:rPr lang="es-ES" sz="3600" dirty="0"/>
              <a:t>: Puedes reutilizar la sentencia preparada para múltiples inserciones.</a:t>
            </a:r>
          </a:p>
          <a:p>
            <a:pPr lvl="1"/>
            <a:r>
              <a:rPr lang="es-ES" sz="3600" b="1" dirty="0"/>
              <a:t>Flexibilidad</a:t>
            </a:r>
            <a:r>
              <a:rPr lang="es-ES" sz="3600" dirty="0"/>
              <a:t>: Puedes vincular diferentes tipos de datos (texto, enteros, blobs,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E91703-F6C3-05C3-47E4-52C88AD6F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563972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E217FC-7E49-769B-6D8F-1EA601EAE3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A64105-5715-5BBF-29AC-1EAA9C6C6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131" y="1825625"/>
            <a:ext cx="11752445" cy="4351338"/>
          </a:xfrm>
        </p:spPr>
        <p:txBody>
          <a:bodyPr>
            <a:normAutofit fontScale="77500" lnSpcReduction="20000"/>
          </a:bodyPr>
          <a:lstStyle/>
          <a:p>
            <a:r>
              <a:rPr lang="es-ES" b="1" dirty="0"/>
              <a:t>Abrir conexión:</a:t>
            </a:r>
          </a:p>
          <a:p>
            <a:pPr marL="0" indent="0">
              <a:buNone/>
            </a:pPr>
            <a:r>
              <a:rPr lang="es-ES" dirty="0"/>
              <a:t>    sqlite3* </a:t>
            </a:r>
            <a:r>
              <a:rPr lang="es-ES" dirty="0" err="1"/>
              <a:t>db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sqlite3_stmt* </a:t>
            </a:r>
            <a:r>
              <a:rPr lang="es-ES" dirty="0" err="1"/>
              <a:t>stmt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int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endParaRPr lang="es-ES" dirty="0"/>
          </a:p>
          <a:p>
            <a:pPr marL="0" indent="0">
              <a:buNone/>
            </a:pPr>
            <a:r>
              <a:rPr lang="es-ES" dirty="0"/>
              <a:t>    // Abrir la base de datos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rc</a:t>
            </a:r>
            <a:r>
              <a:rPr lang="es-ES" dirty="0"/>
              <a:t> = sqlite3_open("</a:t>
            </a:r>
            <a:r>
              <a:rPr lang="es-ES" dirty="0" err="1"/>
              <a:t>mi_base.db</a:t>
            </a:r>
            <a:r>
              <a:rPr lang="es-ES" dirty="0"/>
              <a:t>", &amp;</a:t>
            </a:r>
            <a:r>
              <a:rPr lang="es-ES" dirty="0" err="1"/>
              <a:t>db</a:t>
            </a:r>
            <a:r>
              <a:rPr lang="es-ES" dirty="0"/>
              <a:t>);</a:t>
            </a:r>
          </a:p>
          <a:p>
            <a:pPr marL="0" indent="0">
              <a:buNone/>
            </a:pPr>
            <a:r>
              <a:rPr lang="es-ES" dirty="0"/>
              <a:t>    </a:t>
            </a:r>
            <a:r>
              <a:rPr lang="es-ES" dirty="0" err="1"/>
              <a:t>if</a:t>
            </a:r>
            <a:r>
              <a:rPr lang="es-ES" dirty="0"/>
              <a:t> (</a:t>
            </a:r>
            <a:r>
              <a:rPr lang="es-ES" dirty="0" err="1"/>
              <a:t>rc</a:t>
            </a:r>
            <a:r>
              <a:rPr lang="es-ES" dirty="0"/>
              <a:t>) {</a:t>
            </a:r>
          </a:p>
          <a:p>
            <a:pPr marL="0" indent="0">
              <a:buNone/>
            </a:pPr>
            <a:r>
              <a:rPr lang="es-ES" dirty="0"/>
              <a:t>        	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cerr</a:t>
            </a:r>
            <a:r>
              <a:rPr lang="es-ES" dirty="0"/>
              <a:t> &lt;&lt; "No se puede abrir la base de datos: " &lt;&lt; sqlite3_errmsg(</a:t>
            </a:r>
            <a:r>
              <a:rPr lang="es-ES" dirty="0" err="1"/>
              <a:t>db</a:t>
            </a:r>
            <a:r>
              <a:rPr lang="es-ES" dirty="0"/>
              <a:t>) &lt;&lt; </a:t>
            </a:r>
            <a:r>
              <a:rPr lang="es-ES" dirty="0" err="1"/>
              <a:t>std</a:t>
            </a:r>
            <a:r>
              <a:rPr lang="es-ES" dirty="0"/>
              <a:t>::</a:t>
            </a:r>
            <a:r>
              <a:rPr lang="es-ES" dirty="0" err="1"/>
              <a:t>endl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   	 </a:t>
            </a:r>
            <a:r>
              <a:rPr lang="es-ES" dirty="0" err="1"/>
              <a:t>return</a:t>
            </a:r>
            <a:r>
              <a:rPr lang="es-ES" dirty="0"/>
              <a:t> </a:t>
            </a:r>
            <a:r>
              <a:rPr lang="es-ES" dirty="0" err="1"/>
              <a:t>rc</a:t>
            </a:r>
            <a:r>
              <a:rPr lang="es-ES" dirty="0"/>
              <a:t>;</a:t>
            </a:r>
          </a:p>
          <a:p>
            <a:pPr marL="0" indent="0">
              <a:buNone/>
            </a:pPr>
            <a:r>
              <a:rPr lang="es-ES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173AF4A-C53B-5C34-A26F-F23DA301A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4268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E2AC1C-2436-8771-B098-958D6884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</a:t>
            </a:r>
            <a:r>
              <a:rPr lang="es-ES" dirty="0" err="1"/>
              <a:t>prepared</a:t>
            </a:r>
            <a:r>
              <a:rPr lang="es-ES" dirty="0"/>
              <a:t> </a:t>
            </a:r>
            <a:r>
              <a:rPr lang="es-ES" dirty="0" err="1"/>
              <a:t>statement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5D5DC5-9809-62CD-E0D7-6D8807A71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27" y="1825625"/>
            <a:ext cx="12066873" cy="4351338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SQL y preparar la sentencia:</a:t>
            </a:r>
          </a:p>
          <a:p>
            <a:pPr marL="0" indent="0">
              <a:buNone/>
            </a:pPr>
            <a:r>
              <a:rPr lang="es-ES" sz="2400" dirty="0"/>
              <a:t>    // Sentencia SQL con parámetros</a:t>
            </a:r>
          </a:p>
          <a:p>
            <a:pPr marL="0" indent="0">
              <a:buNone/>
            </a:pPr>
            <a:r>
              <a:rPr lang="es-ES" sz="2400" dirty="0"/>
              <a:t>    </a:t>
            </a:r>
            <a:r>
              <a:rPr lang="es-ES" sz="2000" dirty="0" err="1"/>
              <a:t>const</a:t>
            </a:r>
            <a:r>
              <a:rPr lang="es-ES" sz="2000" dirty="0"/>
              <a:t> </a:t>
            </a:r>
            <a:r>
              <a:rPr lang="es-ES" sz="2000" dirty="0" err="1"/>
              <a:t>char</a:t>
            </a:r>
            <a:r>
              <a:rPr lang="es-ES" sz="2000" dirty="0"/>
              <a:t>* </a:t>
            </a:r>
            <a:r>
              <a:rPr lang="es-ES" sz="2000" dirty="0" err="1"/>
              <a:t>sql</a:t>
            </a:r>
            <a:r>
              <a:rPr lang="es-ES" sz="2000" dirty="0"/>
              <a:t> = "INSERT INTO usuarios(nombre, edad, activo, </a:t>
            </a:r>
            <a:r>
              <a:rPr lang="es-ES" sz="2000" dirty="0" err="1"/>
              <a:t>fecha_registro</a:t>
            </a:r>
            <a:r>
              <a:rPr lang="es-ES" sz="2000" dirty="0"/>
              <a:t>) VALUES (?, ?, ?, ?);";</a:t>
            </a:r>
          </a:p>
          <a:p>
            <a:pPr marL="0" indent="0">
              <a:buNone/>
            </a:pPr>
            <a:endParaRPr lang="es-ES" sz="2200" dirty="0"/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rc</a:t>
            </a:r>
            <a:r>
              <a:rPr lang="es-ES" sz="2200" dirty="0"/>
              <a:t> = </a:t>
            </a:r>
            <a:r>
              <a:rPr lang="es-ES" sz="2200" b="1" dirty="0"/>
              <a:t>sqlite3_prepare_v2</a:t>
            </a:r>
            <a:r>
              <a:rPr lang="es-ES" sz="2200" dirty="0"/>
              <a:t>(</a:t>
            </a:r>
            <a:r>
              <a:rPr lang="es-ES" sz="2200" dirty="0" err="1"/>
              <a:t>db</a:t>
            </a:r>
            <a:r>
              <a:rPr lang="es-ES" sz="2200" dirty="0"/>
              <a:t>, </a:t>
            </a:r>
            <a:r>
              <a:rPr lang="es-ES" sz="2200" dirty="0" err="1"/>
              <a:t>sql</a:t>
            </a:r>
            <a:r>
              <a:rPr lang="es-ES" sz="2200" dirty="0"/>
              <a:t>, -1, &amp;</a:t>
            </a:r>
            <a:r>
              <a:rPr lang="es-ES" sz="2200" dirty="0" err="1"/>
              <a:t>stmt</a:t>
            </a:r>
            <a:r>
              <a:rPr lang="es-ES" sz="2200" dirty="0"/>
              <a:t>, </a:t>
            </a:r>
            <a:r>
              <a:rPr lang="es-ES" sz="2200" dirty="0" err="1"/>
              <a:t>nullptr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</a:t>
            </a:r>
            <a:r>
              <a:rPr lang="es-ES" sz="2200" dirty="0" err="1"/>
              <a:t>if</a:t>
            </a:r>
            <a:r>
              <a:rPr lang="es-ES" sz="2200" dirty="0"/>
              <a:t> (</a:t>
            </a:r>
            <a:r>
              <a:rPr lang="es-ES" sz="2200" dirty="0" err="1"/>
              <a:t>rc</a:t>
            </a:r>
            <a:r>
              <a:rPr lang="es-ES" sz="2200" dirty="0"/>
              <a:t> != SQLITE_OK) {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cerr</a:t>
            </a:r>
            <a:r>
              <a:rPr lang="es-ES" sz="2200" dirty="0"/>
              <a:t> &lt;&lt; "Error al preparar la sentencia: " &lt;&lt; sqlite3_errmsg(</a:t>
            </a:r>
            <a:r>
              <a:rPr lang="es-ES" sz="2200" dirty="0" err="1"/>
              <a:t>db</a:t>
            </a:r>
            <a:r>
              <a:rPr lang="es-ES" sz="2200" dirty="0"/>
              <a:t>) &lt;&lt; </a:t>
            </a:r>
            <a:r>
              <a:rPr lang="es-ES" sz="2200" dirty="0" err="1"/>
              <a:t>std</a:t>
            </a:r>
            <a:r>
              <a:rPr lang="es-ES" sz="2200" dirty="0"/>
              <a:t>::</a:t>
            </a:r>
            <a:r>
              <a:rPr lang="es-ES" sz="2200" dirty="0" err="1"/>
              <a:t>endl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    sqlite3_close(</a:t>
            </a:r>
            <a:r>
              <a:rPr lang="es-ES" sz="2200" dirty="0" err="1"/>
              <a:t>db</a:t>
            </a:r>
            <a:r>
              <a:rPr lang="es-ES" sz="2200" dirty="0"/>
              <a:t>);</a:t>
            </a:r>
          </a:p>
          <a:p>
            <a:pPr marL="0" indent="0">
              <a:buNone/>
            </a:pPr>
            <a:r>
              <a:rPr lang="es-ES" sz="2200" dirty="0"/>
              <a:t>        </a:t>
            </a:r>
            <a:r>
              <a:rPr lang="es-ES" sz="2200" dirty="0" err="1"/>
              <a:t>return</a:t>
            </a:r>
            <a:r>
              <a:rPr lang="es-ES" sz="2200" dirty="0"/>
              <a:t> </a:t>
            </a:r>
            <a:r>
              <a:rPr lang="es-ES" sz="2200" dirty="0" err="1"/>
              <a:t>rc</a:t>
            </a:r>
            <a:r>
              <a:rPr lang="es-ES" sz="2200" dirty="0"/>
              <a:t>;</a:t>
            </a:r>
          </a:p>
          <a:p>
            <a:pPr marL="0" indent="0">
              <a:buNone/>
            </a:pPr>
            <a:r>
              <a:rPr lang="es-ES" sz="2200" dirty="0"/>
              <a:t>    }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173E664-4ACB-64DA-75C6-F00E8C92C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8BFD4A-17AE-4857-8B7E-5E5A409CCC86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71311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1098</TotalTime>
  <Words>3871</Words>
  <Application>Microsoft Office PowerPoint</Application>
  <PresentationFormat>Panorámica</PresentationFormat>
  <Paragraphs>569</Paragraphs>
  <Slides>67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67</vt:i4>
      </vt:variant>
    </vt:vector>
  </HeadingPairs>
  <TitlesOfParts>
    <vt:vector size="72" baseType="lpstr">
      <vt:lpstr>Aptos</vt:lpstr>
      <vt:lpstr>Aptos Display</vt:lpstr>
      <vt:lpstr>Arial</vt:lpstr>
      <vt:lpstr>Wingdings</vt:lpstr>
      <vt:lpstr>Tema de Office</vt:lpstr>
      <vt:lpstr>Gestión del Estado y Persistencia en C/C++ </vt:lpstr>
      <vt:lpstr>Contenidos</vt:lpstr>
      <vt:lpstr>Bases de datos Relacionales SQLite3, MySQL y PostGreSQL</vt:lpstr>
      <vt:lpstr>Librerías</vt:lpstr>
      <vt:lpstr>Problemas con libmysql</vt:lpstr>
      <vt:lpstr>Librería sqlite3</vt:lpstr>
      <vt:lpstr>Prepared Statement</vt:lpstr>
      <vt:lpstr>Ejemplo de prepared statement</vt:lpstr>
      <vt:lpstr>Ejemplo de prepared statement</vt:lpstr>
      <vt:lpstr>Ejemplo de prepared statement</vt:lpstr>
      <vt:lpstr>Ejemplo prepared statement</vt:lpstr>
      <vt:lpstr>Ejemplo de prepared statement</vt:lpstr>
      <vt:lpstr>Filas afectadas</vt:lpstr>
      <vt:lpstr>Transacciones</vt:lpstr>
      <vt:lpstr>Ejemplo 1 de 2</vt:lpstr>
      <vt:lpstr>Ejemplo 2 de 2</vt:lpstr>
      <vt:lpstr>MySQL</vt:lpstr>
      <vt:lpstr>Librería libmysql</vt:lpstr>
      <vt:lpstr>Presentación de PowerPoint</vt:lpstr>
      <vt:lpstr>Presentación de PowerPoint</vt:lpstr>
      <vt:lpstr>Presentación de PowerPoint</vt:lpstr>
      <vt:lpstr>Librerías ORM</vt:lpstr>
      <vt:lpstr>Instalación</vt:lpstr>
      <vt:lpstr>soci</vt:lpstr>
      <vt:lpstr>libmqxx</vt:lpstr>
      <vt:lpstr>Comparativa soci vs libpqxx</vt:lpstr>
      <vt:lpstr>soci</vt:lpstr>
      <vt:lpstr>Objetos principales de SOCI</vt:lpstr>
      <vt:lpstr>Objetos principales de SOCI</vt:lpstr>
      <vt:lpstr>Objetos principales de SOCI</vt:lpstr>
      <vt:lpstr>Objetos principales de SOCI</vt:lpstr>
      <vt:lpstr>Transacciones</vt:lpstr>
      <vt:lpstr>Transacciones</vt:lpstr>
      <vt:lpstr>Recuperar el id autogenerado</vt:lpstr>
      <vt:lpstr>Número de registros afectados</vt:lpstr>
      <vt:lpstr>PostGreSQL</vt:lpstr>
      <vt:lpstr>Librería libpq</vt:lpstr>
      <vt:lpstr>Consultas</vt:lpstr>
      <vt:lpstr>Otros objetos</vt:lpstr>
      <vt:lpstr>Transacciones 1 de 2</vt:lpstr>
      <vt:lpstr>Transacciones 2 de 2</vt:lpstr>
      <vt:lpstr>Filas afectadas</vt:lpstr>
      <vt:lpstr>Ultimo id generado</vt:lpstr>
      <vt:lpstr>BD NoSQL MongoDB</vt:lpstr>
      <vt:lpstr>Mongodb</vt:lpstr>
      <vt:lpstr>En Visual Studio</vt:lpstr>
      <vt:lpstr>Problemas</vt:lpstr>
      <vt:lpstr>Estrategias de persistencia y acceso rápido a datos </vt:lpstr>
      <vt:lpstr> Caching con Redis o Memcached en aplicaciones C++  </vt:lpstr>
      <vt:lpstr>Redis vs Memcached en C++</vt:lpstr>
      <vt:lpstr>Redis</vt:lpstr>
      <vt:lpstr>Redis: patrones típicos</vt:lpstr>
      <vt:lpstr>Redis: patrones típicos</vt:lpstr>
      <vt:lpstr>Redis: patrones típicos</vt:lpstr>
      <vt:lpstr>Redis: patrones típicos</vt:lpstr>
      <vt:lpstr>Librería hiredis</vt:lpstr>
      <vt:lpstr>Librería hiredis: objetos</vt:lpstr>
      <vt:lpstr>Librería hiredis: objetos</vt:lpstr>
      <vt:lpstr>Librería hiredis: objetos</vt:lpstr>
      <vt:lpstr>Librería hiredis: objetos</vt:lpstr>
      <vt:lpstr>Jerarquía funcional (no orientada a objetos)</vt:lpstr>
      <vt:lpstr>Otros tipos de redis</vt:lpstr>
      <vt:lpstr>Comandos para listas</vt:lpstr>
      <vt:lpstr>Comandos para conjuntos</vt:lpstr>
      <vt:lpstr>Ejemplos conjuntos</vt:lpstr>
      <vt:lpstr>MemCached</vt:lpstr>
      <vt:lpstr> Implementación de acceso en tiempo real a grandes volúmenes de datos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85</cp:revision>
  <dcterms:created xsi:type="dcterms:W3CDTF">2025-08-20T09:54:25Z</dcterms:created>
  <dcterms:modified xsi:type="dcterms:W3CDTF">2025-09-17T11:00:42Z</dcterms:modified>
</cp:coreProperties>
</file>