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1" r:id="rId4"/>
    <p:sldId id="267" r:id="rId5"/>
    <p:sldId id="293" r:id="rId6"/>
    <p:sldId id="271" r:id="rId7"/>
    <p:sldId id="273" r:id="rId8"/>
    <p:sldId id="274" r:id="rId9"/>
    <p:sldId id="275" r:id="rId10"/>
    <p:sldId id="280" r:id="rId11"/>
    <p:sldId id="270" r:id="rId12"/>
    <p:sldId id="272" r:id="rId13"/>
    <p:sldId id="276" r:id="rId14"/>
    <p:sldId id="277" r:id="rId15"/>
    <p:sldId id="278" r:id="rId16"/>
    <p:sldId id="279" r:id="rId17"/>
    <p:sldId id="292" r:id="rId18"/>
    <p:sldId id="290" r:id="rId19"/>
    <p:sldId id="289" r:id="rId20"/>
    <p:sldId id="268" r:id="rId21"/>
    <p:sldId id="269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BD860-1B16-423B-8F24-2AB350A1DAB1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9944-73CF-49B1-BB60-33EDCD3F3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D2AF1-B405-3E21-D40A-823AF8EE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B17D-E6A6-4694-7F1E-61684CB8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C57C8-075C-088D-44CA-547CE5F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60F9-CAD4-4C1E-9E94-F42C4CA70FA3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A05C0-73C9-BF34-D21F-27BD7045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CF44B-CA70-671C-2E33-32995AC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EE52-0D32-EE2A-BB6C-AD0F245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E6A83-1586-BF8E-D316-25A8A529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42D3C-2FF4-C1D8-AFCE-752AEE60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4AAD-785B-4D41-A31A-CF97B8DC5CF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F9DF5-653B-1D97-75B4-809B947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5DAD4-D568-BDAE-BF20-435EB2A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6B9A0-5929-F30B-9622-E0F0A6F32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1E04A-1C2E-C432-D69F-70938A55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2A90-1B90-8172-1A10-3A57F5D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C8E6-9E9E-46CF-B117-BD2EC27027A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FEBE-D97F-EF25-98FF-F678D80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187EB-ADD8-204B-90DF-122AE6A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5ADE-FE2C-6543-C935-B975082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73478-3EFF-411A-B1B1-6AE564A7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4D55C-3E32-2DE1-7B70-7CCBFB4A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F3E5-7A93-4552-AAFE-3B2404B9333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34FDA-9708-F89A-9B5A-62FB70C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9F235-E3DF-7888-7953-9376576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36FC-71FE-9256-5D52-4E90141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275F7-D64D-83E6-20A0-C3EA90B2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23FCD-5CC8-B063-A900-DE9DBC9A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CFA-989C-4080-B9E7-DE224DDF73E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78E5-43B3-C60C-F19E-D413375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ACE0F-8D70-4935-C2A9-18FFEBF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8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1570-00C9-57BD-9014-AF4ABC9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71294-4130-7576-C9B8-858A6E52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1E2D8-A2A8-7617-1F85-401C8410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2DBBB-5FB6-C503-1764-231CDB8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4E5-BD2E-45C9-A2B3-63783FFF3415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276B3-88BB-4D49-0A3E-9E85B87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E4137-600A-1851-E8E2-5DD0A08A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7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6B84-C263-FA35-A5CB-CFD2F01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5BC9A-A758-AB19-35EE-2DAB920E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28BCF-055F-D922-F221-12AE6A23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21B19-40AF-AE3C-E1B1-BE4109BD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4F7B62-4E50-B747-975E-209D23D8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55C86-0F42-D193-7D83-9A9496C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08DB-686E-4DE9-84BC-61050F605980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D6D688-203C-3E66-E74D-30E693E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DBC14C-D9AC-D454-BECD-22692DA3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6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B1A4-C514-8F8A-734D-75F1EE7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16932-9B55-E7BA-2BC9-30C1DAA7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38B8-0B6B-4F48-BF20-87461CF709F1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4E231-95CF-D5BC-EEB5-AE1B6E15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13CC7-A5E9-B4CC-D77C-84960B8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31983-E78E-0993-2B11-F854FF2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65C-1BA6-4046-B615-3A63D9324A01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2AC527-4B60-3D62-41BF-8A966E9F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F98C3-B933-B355-434A-6653069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D7CC6-4D4A-72BA-16A3-F25946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225D1-CE1C-2149-92DE-4523661B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8A6FF-01BE-6873-C76C-1B184B26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24669-41E3-CC6A-BE6A-43526F94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CDC-62B3-4B36-B89D-F58D1D4301B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DB48F-8F5B-84B2-0258-38A57D4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B078A-B216-99E1-87D7-A9568F5C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A73D-4F8C-9003-79D6-F9F936A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B46ED-BFE8-45B4-7A14-45D3992E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73630-A465-5C56-9049-20B5880C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BDF7E-8CE3-3863-EB1D-0973451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FD9-CE78-42B7-8708-C1CBD99CC86D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33645-5228-EDFF-B975-24366A7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AA4AA-223A-FFF8-3E4A-141C466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65FEC6-0F41-BA53-096F-6034151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72879-7A34-06A1-EB1C-B1CA62C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14DA2-FFE7-D487-E24B-CEA574F4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5C9C7-BCE0-4EA1-958D-C02E25AB571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CBEFF-E8C1-3D7D-770B-E89D3B3B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CCAE-DE12-8E7E-7F07-2F5E0912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rafana.com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D155-3215-E040-7B3B-7D49CC34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Monitorización y </a:t>
            </a:r>
            <a:r>
              <a:rPr lang="es-ES" b="1" dirty="0" err="1"/>
              <a:t>logging</a:t>
            </a:r>
            <a:br>
              <a:rPr lang="es-ES" b="1" dirty="0"/>
            </a:br>
            <a:r>
              <a:rPr lang="es-ES" b="1" dirty="0"/>
              <a:t>en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4259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B477-F14C-4816-6B18-9334E2B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Limitar el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BDFD4-5792-E80C-377D-D1CD2092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storage.tsdb.retention.time</a:t>
            </a:r>
            <a:r>
              <a:rPr lang="es-ES" dirty="0"/>
              <a:t>=7d</a:t>
            </a:r>
          </a:p>
          <a:p>
            <a:r>
              <a:rPr lang="es-ES" dirty="0"/>
              <a:t>--</a:t>
            </a:r>
            <a:r>
              <a:rPr lang="es-ES" dirty="0" err="1"/>
              <a:t>storage.tsdb.retention.size</a:t>
            </a:r>
            <a:r>
              <a:rPr lang="es-ES" dirty="0"/>
              <a:t>=2GB</a:t>
            </a:r>
          </a:p>
          <a:p>
            <a:r>
              <a:rPr lang="es-ES" dirty="0"/>
              <a:t>Esto limita la retención a 7 días o 2 GB, lo que ayuda a mantener el uso bajo control.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932A8-564E-F3DE-5C0C-912B829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2E443C-2613-E9A8-7779-8A9344B3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Grafana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BEBBB-27AD-26C0-9C86-4AA5618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5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35E0-D82B-FFCD-CE48-06C670A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70A1A-FE41-D62E-2042-4F2B301A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5114" cy="466725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Grafana</a:t>
            </a:r>
            <a:r>
              <a:rPr lang="es-ES" dirty="0"/>
              <a:t>, una de las herramientas más potentes y populares para la </a:t>
            </a:r>
            <a:r>
              <a:rPr lang="es-ES" b="1" dirty="0"/>
              <a:t>visualización de métricas y monitoreo en tiempo real</a:t>
            </a:r>
            <a:r>
              <a:rPr lang="es-ES" dirty="0"/>
              <a:t>, especialmente cuando se combina con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es una plataforma de </a:t>
            </a:r>
            <a:r>
              <a:rPr lang="es-ES" b="1" dirty="0"/>
              <a:t>visualización de datos de series temporales</a:t>
            </a:r>
            <a:r>
              <a:rPr lang="es-ES" dirty="0"/>
              <a:t>. Te permite crear </a:t>
            </a:r>
            <a:r>
              <a:rPr lang="es-ES" b="1" dirty="0" err="1"/>
              <a:t>dashboards</a:t>
            </a:r>
            <a:r>
              <a:rPr lang="es-ES" b="1" dirty="0"/>
              <a:t> interactivos</a:t>
            </a:r>
            <a:r>
              <a:rPr lang="es-ES" dirty="0"/>
              <a:t> para monitorear servidores, servicios web, bases de datos, contenedores, sensores </a:t>
            </a:r>
            <a:r>
              <a:rPr lang="es-ES" dirty="0" err="1"/>
              <a:t>IoT</a:t>
            </a:r>
            <a:r>
              <a:rPr lang="es-ES" dirty="0"/>
              <a:t>, y mucho más.</a:t>
            </a:r>
          </a:p>
          <a:p>
            <a:pPr lvl="1"/>
            <a:r>
              <a:rPr lang="es-ES" dirty="0"/>
              <a:t>Compatible con múltiples fuentes de datos (</a:t>
            </a:r>
            <a:r>
              <a:rPr lang="es-ES" dirty="0" err="1"/>
              <a:t>Prometheus</a:t>
            </a:r>
            <a:r>
              <a:rPr lang="es-ES" dirty="0"/>
              <a:t>, </a:t>
            </a:r>
            <a:r>
              <a:rPr lang="es-ES" dirty="0" err="1"/>
              <a:t>InfluxDB</a:t>
            </a:r>
            <a:r>
              <a:rPr lang="es-ES" dirty="0"/>
              <a:t>, MySQL, PostgreSQL, etc.)</a:t>
            </a:r>
          </a:p>
          <a:p>
            <a:pPr lvl="1"/>
            <a:r>
              <a:rPr lang="es-ES" dirty="0"/>
              <a:t> Ofrece gráficos, tablas, mapas, alertas y paneles personalizables</a:t>
            </a:r>
          </a:p>
          <a:p>
            <a:pPr lvl="1"/>
            <a:r>
              <a:rPr lang="es-ES" dirty="0"/>
              <a:t> Permite configurar alertas visuales y notificaciones automáticas</a:t>
            </a:r>
          </a:p>
          <a:p>
            <a:pPr lvl="1"/>
            <a:r>
              <a:rPr lang="es-ES" dirty="0"/>
              <a:t>Se integra fácilmente con Docker, </a:t>
            </a:r>
            <a:r>
              <a:rPr lang="es-ES" dirty="0" err="1"/>
              <a:t>Kubernetes</a:t>
            </a:r>
            <a:r>
              <a:rPr lang="es-ES" dirty="0"/>
              <a:t>, y herramientas DevOps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2E89C-A31A-8085-069F-39ED499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89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96B4-70A0-D058-1473-EB4A0BB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C154E-9A0E-F794-B8CF-ED975A6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C15D87-1223-C902-B3F4-D80C70B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44"/>
            <a:ext cx="9634086" cy="46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726A-7AB7-646F-29BD-6882F546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4DFD-2567-D468-ADD2-7968C231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instalador desde: </a:t>
            </a:r>
            <a:r>
              <a:rPr lang="es-ES" dirty="0">
                <a:hlinkClick r:id="rId2"/>
              </a:rPr>
              <a:t>https://grafana.com/download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Ejecuta el .exe y sigue los pasos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Accede a </a:t>
            </a:r>
            <a:r>
              <a:rPr lang="es-ES" dirty="0">
                <a:hlinkClick r:id="rId3"/>
              </a:rPr>
              <a:t>http://localhost:3000</a:t>
            </a:r>
            <a:r>
              <a:rPr lang="es-ES" dirty="0"/>
              <a:t>  tras iniciar el servicio</a:t>
            </a:r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run -d --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dirty="0" err="1"/>
              <a:t>grafana</a:t>
            </a:r>
            <a:r>
              <a:rPr lang="es-ES" dirty="0"/>
              <a:t> -p 3000:3000 </a:t>
            </a:r>
            <a:r>
              <a:rPr lang="es-ES" dirty="0" err="1"/>
              <a:t>grafana</a:t>
            </a:r>
            <a:r>
              <a:rPr lang="es-ES" dirty="0"/>
              <a:t>/</a:t>
            </a:r>
            <a:r>
              <a:rPr lang="es-ES" dirty="0" err="1"/>
              <a:t>grafana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9F05D4-0A59-C7A1-CCD6-31E5D74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F1FF-94CA-401E-D279-7FCEF2E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compatibles con </a:t>
            </a:r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7DA12-1D7B-C07C-57D0-05496C42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r>
              <a:rPr lang="es-ES" dirty="0"/>
              <a:t> puede conectarse a:</a:t>
            </a:r>
          </a:p>
          <a:p>
            <a:pPr lvl="1"/>
            <a:r>
              <a:rPr lang="es-ES" b="1" dirty="0" err="1"/>
              <a:t>Prometheus</a:t>
            </a:r>
            <a:endParaRPr lang="es-ES" dirty="0"/>
          </a:p>
          <a:p>
            <a:pPr lvl="1"/>
            <a:r>
              <a:rPr lang="es-ES" b="1" dirty="0" err="1"/>
              <a:t>InfluxDB</a:t>
            </a:r>
            <a:endParaRPr lang="es-ES" dirty="0"/>
          </a:p>
          <a:p>
            <a:pPr lvl="1"/>
            <a:r>
              <a:rPr lang="es-ES" b="1" dirty="0" err="1"/>
              <a:t>Graphite</a:t>
            </a:r>
            <a:endParaRPr lang="es-ES" dirty="0"/>
          </a:p>
          <a:p>
            <a:pPr lvl="1"/>
            <a:r>
              <a:rPr lang="es-ES" b="1" dirty="0"/>
              <a:t>MySQL / PostgreSQL</a:t>
            </a:r>
            <a:endParaRPr lang="es-ES" dirty="0"/>
          </a:p>
          <a:p>
            <a:pPr lvl="1"/>
            <a:r>
              <a:rPr lang="es-ES" b="1" dirty="0" err="1"/>
              <a:t>ElasticSearch</a:t>
            </a:r>
            <a:endParaRPr lang="es-ES" dirty="0"/>
          </a:p>
          <a:p>
            <a:pPr lvl="1"/>
            <a:r>
              <a:rPr lang="es-ES" b="1" dirty="0"/>
              <a:t>Loki</a:t>
            </a:r>
            <a:r>
              <a:rPr lang="es-ES" dirty="0"/>
              <a:t> (para logs)</a:t>
            </a:r>
          </a:p>
          <a:p>
            <a:pPr lvl="1"/>
            <a:r>
              <a:rPr lang="es-ES" b="1" dirty="0"/>
              <a:t>Tempo</a:t>
            </a:r>
            <a:r>
              <a:rPr lang="es-ES" dirty="0"/>
              <a:t> (para trazas)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6470D9-65C9-A134-2353-5AF77D59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8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0CC3-2656-5A79-7E3F-DBBE532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7A8E5-A91E-0F18-8533-71048BB6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servicio web (por ejemplo, hecho con </a:t>
            </a:r>
            <a:r>
              <a:rPr lang="es-ES" dirty="0" err="1"/>
              <a:t>Crow</a:t>
            </a:r>
            <a:r>
              <a:rPr lang="es-ES" dirty="0"/>
              <a:t> o </a:t>
            </a:r>
            <a:r>
              <a:rPr lang="es-ES" dirty="0" err="1"/>
              <a:t>gRPC</a:t>
            </a:r>
            <a:r>
              <a:rPr lang="es-ES" dirty="0"/>
              <a:t>) expone métricas en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recolecta esas métricas cada X segundos.</a:t>
            </a:r>
          </a:p>
          <a:p>
            <a:endParaRPr lang="es-ES" dirty="0"/>
          </a:p>
          <a:p>
            <a:r>
              <a:rPr lang="es-ES" dirty="0" err="1"/>
              <a:t>Grafana</a:t>
            </a:r>
            <a:r>
              <a:rPr lang="es-ES" dirty="0"/>
              <a:t> se conecta a </a:t>
            </a:r>
            <a:r>
              <a:rPr lang="es-ES" dirty="0" err="1"/>
              <a:t>Prometheus</a:t>
            </a:r>
            <a:r>
              <a:rPr lang="es-ES" dirty="0"/>
              <a:t> como fuente de datos.</a:t>
            </a:r>
          </a:p>
          <a:p>
            <a:endParaRPr lang="es-ES" dirty="0"/>
          </a:p>
          <a:p>
            <a:r>
              <a:rPr lang="es-ES" dirty="0"/>
              <a:t>Creas </a:t>
            </a:r>
            <a:r>
              <a:rPr lang="es-ES" dirty="0" err="1"/>
              <a:t>dashboards</a:t>
            </a:r>
            <a:r>
              <a:rPr lang="es-ES" dirty="0"/>
              <a:t> con gráficos, alertas y visualizaciones.</a:t>
            </a:r>
          </a:p>
          <a:p>
            <a:endParaRPr lang="es-ES" dirty="0"/>
          </a:p>
          <a:p>
            <a:r>
              <a:rPr lang="es-ES" dirty="0"/>
              <a:t>Puedes compartirlos, exportarlos o mostrarlos en modo </a:t>
            </a:r>
            <a:r>
              <a:rPr lang="es-ES" dirty="0" err="1"/>
              <a:t>kiosko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4297A6-523B-C5DD-1235-385D1DF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44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3C68-6D15-753D-BF00-1C1EEF4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cAdvisor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508D4-4C06-2E26-7826-26156EBA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0ED57-5FC4-FB2B-9A9E-B9A6528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CD4BCCE-C317-35B1-71A7-64B9ECE9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011"/>
            <a:ext cx="9144000" cy="2387600"/>
          </a:xfrm>
        </p:spPr>
        <p:txBody>
          <a:bodyPr/>
          <a:lstStyle/>
          <a:p>
            <a:r>
              <a:rPr lang="es-ES" b="1" dirty="0"/>
              <a:t>Implementación de </a:t>
            </a:r>
            <a:r>
              <a:rPr lang="es-ES" b="1" dirty="0" err="1"/>
              <a:t>tracing</a:t>
            </a:r>
            <a:r>
              <a:rPr lang="es-ES" b="1" dirty="0"/>
              <a:t> distribuido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F3396-CACC-3B75-2659-22DDA3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D135-5EF2-8C58-992A-E3F16D2B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879E3-EE7F-612E-22AF-136731F8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1AB7E8-5523-CBFC-5FB2-4B7F4523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2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F29C4-606A-B4E1-C77C-A5B4BAE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6BDA-B8B0-4D1A-B8F2-43420691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Monitorización y </a:t>
            </a:r>
            <a:r>
              <a:rPr lang="es-ES" dirty="0" err="1"/>
              <a:t>Logging</a:t>
            </a:r>
            <a:r>
              <a:rPr lang="es-ES" dirty="0"/>
              <a:t> en Microservicios C/C++ </a:t>
            </a:r>
          </a:p>
          <a:p>
            <a:r>
              <a:rPr lang="es-ES" dirty="0"/>
              <a:t>Monitorización del rendimiento en tiempo real: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métricas. </a:t>
            </a:r>
          </a:p>
          <a:p>
            <a:pPr lvl="1"/>
            <a:r>
              <a:rPr lang="es-ES" dirty="0"/>
              <a:t>Integración con </a:t>
            </a:r>
            <a:r>
              <a:rPr lang="es-ES" dirty="0" err="1"/>
              <a:t>cAdvisor</a:t>
            </a:r>
            <a:r>
              <a:rPr lang="es-ES" dirty="0"/>
              <a:t> para monitorizar contenedores. </a:t>
            </a:r>
          </a:p>
          <a:p>
            <a:endParaRPr lang="es-ES" dirty="0"/>
          </a:p>
          <a:p>
            <a:r>
              <a:rPr lang="es-ES" dirty="0"/>
              <a:t>Implementación de </a:t>
            </a:r>
            <a:r>
              <a:rPr lang="es-ES" dirty="0" err="1"/>
              <a:t>tracing</a:t>
            </a:r>
            <a:r>
              <a:rPr lang="es-ES" dirty="0"/>
              <a:t> distribuido: </a:t>
            </a:r>
          </a:p>
          <a:p>
            <a:pPr lvl="1"/>
            <a:r>
              <a:rPr lang="es-ES" dirty="0"/>
              <a:t>Uso de Jaeger o </a:t>
            </a:r>
            <a:r>
              <a:rPr lang="es-ES" dirty="0" err="1"/>
              <a:t>OpenTelemetry</a:t>
            </a:r>
            <a:r>
              <a:rPr lang="es-ES" dirty="0"/>
              <a:t> para </a:t>
            </a:r>
            <a:r>
              <a:rPr lang="es-ES" dirty="0" err="1"/>
              <a:t>tracing</a:t>
            </a:r>
            <a:r>
              <a:rPr lang="es-ES" dirty="0"/>
              <a:t> distribuido. </a:t>
            </a:r>
          </a:p>
          <a:p>
            <a:pPr lvl="1"/>
            <a:r>
              <a:rPr lang="es-ES" dirty="0"/>
              <a:t>Análisis de la latencia y tiempos de respuesta en microservicios C++. </a:t>
            </a:r>
          </a:p>
          <a:p>
            <a:endParaRPr lang="es-ES" dirty="0"/>
          </a:p>
          <a:p>
            <a:r>
              <a:rPr lang="es-ES" dirty="0"/>
              <a:t>Gestión de logs en entornos distribuidos: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r>
              <a:rPr lang="es-ES" dirty="0"/>
              <a:t> para la centralización de logs. </a:t>
            </a:r>
          </a:p>
          <a:p>
            <a:pPr lvl="1"/>
            <a:r>
              <a:rPr lang="es-ES" dirty="0"/>
              <a:t>Búsqueda y análisis de logs en sistemas distribuidos."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F7865-EFAD-CF60-FFDB-3E8ED16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1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DF9A86-F709-7579-A18C-B73858B1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Gestión de logs en entornos distribuidos</a:t>
            </a:r>
          </a:p>
        </p:txBody>
      </p:sp>
    </p:spTree>
    <p:extLst>
      <p:ext uri="{BB962C8B-B14F-4D97-AF65-F5344CB8AC3E}">
        <p14:creationId xmlns:p14="http://schemas.microsoft.com/office/powerpoint/2010/main" val="127733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9E4B-25C9-7D43-C7F6-D102A2C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EEBED-E8D4-827F-44A8-51B311C4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4364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Fluentd</a:t>
            </a:r>
            <a:r>
              <a:rPr lang="es-ES" dirty="0"/>
              <a:t> es un colector de logs de código abierto que:</a:t>
            </a:r>
          </a:p>
          <a:p>
            <a:pPr lvl="1"/>
            <a:r>
              <a:rPr lang="es-ES" dirty="0"/>
              <a:t>Recolecta logs desde múltiples fuentes (archivos, </a:t>
            </a:r>
            <a:r>
              <a:rPr lang="es-ES" dirty="0" err="1"/>
              <a:t>syslog</a:t>
            </a:r>
            <a:r>
              <a:rPr lang="es-ES" dirty="0"/>
              <a:t>, </a:t>
            </a:r>
            <a:r>
              <a:rPr lang="es-ES" dirty="0" err="1"/>
              <a:t>stdout</a:t>
            </a:r>
            <a:r>
              <a:rPr lang="es-ES" dirty="0"/>
              <a:t>, etc.)</a:t>
            </a:r>
          </a:p>
          <a:p>
            <a:pPr lvl="1"/>
            <a:r>
              <a:rPr lang="es-ES" dirty="0"/>
              <a:t>Los transforma y filtra (formato, etiquetas, niveles)</a:t>
            </a:r>
          </a:p>
          <a:p>
            <a:pPr lvl="1"/>
            <a:r>
              <a:rPr lang="es-ES" dirty="0"/>
              <a:t>Los reenvía a destinos como </a:t>
            </a:r>
            <a:r>
              <a:rPr lang="es-ES" dirty="0" err="1"/>
              <a:t>Elasticsearch</a:t>
            </a:r>
            <a:r>
              <a:rPr lang="es-ES" dirty="0"/>
              <a:t>, Kafka, S3, etc.</a:t>
            </a:r>
          </a:p>
          <a:p>
            <a:pPr lvl="1"/>
            <a:r>
              <a:rPr lang="es-ES" dirty="0"/>
              <a:t>Es parte de la </a:t>
            </a:r>
            <a:r>
              <a:rPr lang="es-ES" b="1" dirty="0"/>
              <a:t>Cloud Native Computing </a:t>
            </a:r>
            <a:r>
              <a:rPr lang="es-ES" b="1" dirty="0" err="1"/>
              <a:t>Foundation</a:t>
            </a:r>
            <a:r>
              <a:rPr lang="es-ES" b="1" dirty="0"/>
              <a:t> (CNCF)</a:t>
            </a:r>
            <a:r>
              <a:rPr lang="es-ES" dirty="0"/>
              <a:t> y se usa en producción por empresas como Amazon, Microsoft y Google.</a:t>
            </a:r>
          </a:p>
          <a:p>
            <a:endParaRPr lang="es-ES" dirty="0"/>
          </a:p>
          <a:p>
            <a:r>
              <a:rPr lang="es-ES" b="1" dirty="0" err="1"/>
              <a:t>Elasticsearch</a:t>
            </a:r>
            <a:endParaRPr lang="es-ES" b="1" dirty="0"/>
          </a:p>
          <a:p>
            <a:pPr lvl="1"/>
            <a:r>
              <a:rPr lang="es-ES" dirty="0"/>
              <a:t>Es un motor de búsqueda y análisis de texto distribuido que:</a:t>
            </a:r>
          </a:p>
          <a:p>
            <a:pPr lvl="2"/>
            <a:r>
              <a:rPr lang="es-ES" dirty="0"/>
              <a:t>Indexa logs en tiempo real</a:t>
            </a:r>
          </a:p>
          <a:p>
            <a:pPr lvl="2"/>
            <a:r>
              <a:rPr lang="es-ES" dirty="0"/>
              <a:t>Permite búsquedas complejas y agregaciones</a:t>
            </a:r>
          </a:p>
          <a:p>
            <a:pPr lvl="2"/>
            <a:r>
              <a:rPr lang="es-ES" dirty="0"/>
              <a:t>Se integra con </a:t>
            </a:r>
            <a:r>
              <a:rPr lang="es-ES" b="1" dirty="0" err="1"/>
              <a:t>Kibana</a:t>
            </a:r>
            <a:r>
              <a:rPr lang="es-ES" dirty="0"/>
              <a:t> para visualización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27B5-58EB-82E8-0EA2-4EEA3E5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3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8CF6-0607-2270-5198-4D0DC47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FAB9-E187-2871-F136-ACAD37B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Fluentd</a:t>
            </a:r>
            <a:r>
              <a:rPr lang="es-ES" dirty="0"/>
              <a:t> recolecta los logs del servicio C++ (por ejemplo, desde archivos generados por </a:t>
            </a:r>
            <a:r>
              <a:rPr lang="es-ES" dirty="0" err="1"/>
              <a:t>spdlog</a:t>
            </a:r>
            <a:r>
              <a:rPr lang="es-ES" dirty="0"/>
              <a:t>, </a:t>
            </a:r>
            <a:r>
              <a:rPr lang="es-ES" dirty="0" err="1"/>
              <a:t>Boost.Log</a:t>
            </a:r>
            <a:r>
              <a:rPr lang="es-ES" dirty="0"/>
              <a:t>, etc.)</a:t>
            </a:r>
          </a:p>
          <a:p>
            <a:r>
              <a:rPr lang="es-ES" dirty="0"/>
              <a:t>Los transforma (añade etiquetas, convierte a JSON, etc.)</a:t>
            </a:r>
          </a:p>
          <a:p>
            <a:r>
              <a:rPr lang="es-ES" dirty="0"/>
              <a:t>Los envía a </a:t>
            </a:r>
            <a:r>
              <a:rPr lang="es-ES" dirty="0" err="1"/>
              <a:t>Elasticsearch</a:t>
            </a:r>
            <a:r>
              <a:rPr lang="es-ES" dirty="0"/>
              <a:t>, donde se almacenan e indexan</a:t>
            </a:r>
          </a:p>
          <a:p>
            <a:r>
              <a:rPr lang="es-ES" dirty="0" err="1"/>
              <a:t>Kibana</a:t>
            </a:r>
            <a:r>
              <a:rPr lang="es-ES" dirty="0"/>
              <a:t> (opcional) los visualiza en </a:t>
            </a:r>
            <a:r>
              <a:rPr lang="es-ES" dirty="0" err="1"/>
              <a:t>dashboards</a:t>
            </a:r>
            <a:r>
              <a:rPr lang="es-ES" dirty="0"/>
              <a:t> interactivos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4187-0245-FE0D-7AE3-5D46E3BD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0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FB2C-AD04-14DF-FC7D-9A9BCB1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CB6A-3ADE-ACA9-332A-44B67F3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Fluentd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docker run -d -p 24224:24224 -p 24224:24224/</a:t>
            </a:r>
            <a:r>
              <a:rPr lang="en-US" dirty="0" err="1"/>
              <a:t>udp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fluent.conf</a:t>
            </a:r>
            <a:r>
              <a:rPr lang="en-US" dirty="0"/>
              <a:t>:/</a:t>
            </a:r>
            <a:r>
              <a:rPr lang="en-US" dirty="0" err="1"/>
              <a:t>fluentd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fluent.conf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fluent/</a:t>
            </a:r>
            <a:r>
              <a:rPr lang="en-US" dirty="0" err="1"/>
              <a:t>fluentd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</a:p>
          <a:p>
            <a:pPr marL="457200" lvl="1" indent="0">
              <a:buNone/>
            </a:pPr>
            <a:r>
              <a:rPr lang="en-US" dirty="0"/>
              <a:t>docker run -d -p 9200:9200 -p 9300:9300 \</a:t>
            </a:r>
          </a:p>
          <a:p>
            <a:pPr marL="457200" lvl="1" indent="0">
              <a:buNone/>
            </a:pPr>
            <a:r>
              <a:rPr lang="en-US" dirty="0"/>
              <a:t>  -e "</a:t>
            </a:r>
            <a:r>
              <a:rPr lang="en-US" dirty="0" err="1"/>
              <a:t>discovery.type</a:t>
            </a:r>
            <a:r>
              <a:rPr lang="en-US" dirty="0"/>
              <a:t>=single-node" \</a:t>
            </a:r>
          </a:p>
          <a:p>
            <a:pPr marL="457200" lvl="1" indent="0">
              <a:buNone/>
            </a:pPr>
            <a:r>
              <a:rPr lang="en-US" dirty="0"/>
              <a:t>  elasticsearch:8.12.0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5A0BE-EBCD-9C34-7BE5-63A6993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23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AF98-3A66-29CE-483D-4CBE8EE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puede auditar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EF22-D957-CCFA-8A91-B434AF99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Accesos a </a:t>
            </a:r>
            <a:r>
              <a:rPr lang="es-ES" dirty="0" err="1"/>
              <a:t>endpoints</a:t>
            </a:r>
            <a:endParaRPr lang="es-ES" dirty="0"/>
          </a:p>
          <a:p>
            <a:r>
              <a:rPr lang="es-ES" dirty="0"/>
              <a:t>Errores HTTP</a:t>
            </a:r>
          </a:p>
          <a:p>
            <a:r>
              <a:rPr lang="es-ES" dirty="0" err="1"/>
              <a:t>IPs</a:t>
            </a:r>
            <a:r>
              <a:rPr lang="es-ES" dirty="0"/>
              <a:t> de origen</a:t>
            </a:r>
          </a:p>
          <a:p>
            <a:r>
              <a:rPr lang="es-ES" dirty="0"/>
              <a:t>Usuarios autenticados</a:t>
            </a:r>
          </a:p>
          <a:p>
            <a:r>
              <a:rPr lang="es-ES" dirty="0"/>
              <a:t>Cambios en datos sensibles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9DE7F-428A-A0DD-EA31-CB50D66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6D0D7C-1036-7D45-BBE7-D206E6F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508"/>
            <a:ext cx="9144000" cy="2387600"/>
          </a:xfrm>
        </p:spPr>
        <p:txBody>
          <a:bodyPr/>
          <a:lstStyle/>
          <a:p>
            <a:r>
              <a:rPr lang="es-ES" b="1" dirty="0"/>
              <a:t>Monitorización del rendimiento en tiempo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8836D2-C858-3DC7-3B1E-D5D48D09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38EDA-24E0-98F3-D3EE-80FBD1C2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/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C05A1-F8FD-BD0B-824C-596A85B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A81F-CE5A-8995-A6A2-C46C660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F814E-788D-B31C-B282-4F2D0FFF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7" y="2894477"/>
            <a:ext cx="9553112" cy="33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707F2A-C907-0152-B3D2-CBEAE01C2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Prometheus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C59AF-1107-DA8C-3A42-6FF2CB9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8D99-EA6F-7027-51AF-8254C60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C33E7-447C-6FA3-0AC3-F0812357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Prometheus</a:t>
            </a:r>
            <a:r>
              <a:rPr lang="es-ES" dirty="0"/>
              <a:t> es una herramienta de </a:t>
            </a:r>
            <a:r>
              <a:rPr lang="es-ES" b="1" dirty="0"/>
              <a:t>monitorización y alertas</a:t>
            </a:r>
            <a:r>
              <a:rPr lang="es-ES" dirty="0"/>
              <a:t> muy potente, ampliamente usada en entornos DevOps, microservicios y sistemas distribuidos. </a:t>
            </a:r>
          </a:p>
          <a:p>
            <a:endParaRPr lang="es-ES" dirty="0"/>
          </a:p>
          <a:p>
            <a:r>
              <a:rPr lang="es-ES" b="1" dirty="0"/>
              <a:t>Es gratuita y de código abierto</a:t>
            </a:r>
            <a:r>
              <a:rPr lang="es-ES" dirty="0"/>
              <a:t> bajo licencia Apache 2.0.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es un sistema que </a:t>
            </a:r>
            <a:r>
              <a:rPr lang="es-ES" b="1" dirty="0"/>
              <a:t>recolecta, almacena y consulta métricas en formato de series temporales</a:t>
            </a:r>
            <a:r>
              <a:rPr lang="es-ES" dirty="0"/>
              <a:t>. Esto significa que guarda datos como “uso de CPU”, “latencia de red” o “número de peticiones” junto con una marca de tiempo, lo que permite analizar el comportamiento de tus servicios a lo largo del tiempo.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84EA0-3A4F-A4D8-4675-BA179DD3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0BD2-FCC3-04BA-A0FC-2EF0210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14EB7-9FC9-69FF-7077-7D6050F7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/>
              <a:t>Prometheus</a:t>
            </a:r>
            <a:r>
              <a:rPr lang="es-ES" dirty="0"/>
              <a:t> te permite:</a:t>
            </a:r>
          </a:p>
          <a:p>
            <a:r>
              <a:rPr lang="es-ES" b="1" dirty="0"/>
              <a:t>Monitorear servicios web, </a:t>
            </a:r>
            <a:r>
              <a:rPr lang="es-ES" b="1" dirty="0" err="1"/>
              <a:t>APIs</a:t>
            </a:r>
            <a:r>
              <a:rPr lang="es-ES" b="1" dirty="0"/>
              <a:t>, bases de datos, servidores, contenedores, etc.</a:t>
            </a:r>
            <a:endParaRPr lang="es-ES" dirty="0"/>
          </a:p>
          <a:p>
            <a:r>
              <a:rPr lang="es-ES" b="1" dirty="0"/>
              <a:t>Configurar alertas automáticas</a:t>
            </a:r>
            <a:r>
              <a:rPr lang="es-ES" dirty="0"/>
              <a:t> cuando algo falla o se sale de rango.</a:t>
            </a:r>
          </a:p>
          <a:p>
            <a:r>
              <a:rPr lang="es-ES" b="1" dirty="0"/>
              <a:t>Visualizar métricas en tiempo real</a:t>
            </a:r>
            <a:r>
              <a:rPr lang="es-ES" dirty="0"/>
              <a:t> (especialmente junto a </a:t>
            </a:r>
            <a:r>
              <a:rPr lang="es-ES" dirty="0" err="1"/>
              <a:t>Grafana</a:t>
            </a:r>
            <a:r>
              <a:rPr lang="es-ES" dirty="0"/>
              <a:t>).</a:t>
            </a:r>
          </a:p>
          <a:p>
            <a:r>
              <a:rPr lang="es-ES" b="1" dirty="0"/>
              <a:t>Diagnosticar problemas de rendimiento</a:t>
            </a:r>
            <a:r>
              <a:rPr lang="es-ES" dirty="0"/>
              <a:t> antes de que afecten al usuario.</a:t>
            </a:r>
          </a:p>
          <a:p>
            <a:r>
              <a:rPr lang="es-ES" b="1" dirty="0"/>
              <a:t>Integrarse con </a:t>
            </a:r>
            <a:r>
              <a:rPr lang="es-ES" b="1" dirty="0" err="1"/>
              <a:t>exporters</a:t>
            </a:r>
            <a:r>
              <a:rPr lang="es-ES" dirty="0"/>
              <a:t> para MySQL, Redis, Node.js, Docker,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3579F-E8D0-09C6-FB37-E0F6B98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95AA3-9E9B-26EB-63B9-7E4651E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8255"/>
            <a:ext cx="10515600" cy="867269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57F89-7144-DD2D-2328-1C15172E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232034"/>
            <a:ext cx="10728158" cy="494492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binario desde </a:t>
            </a:r>
            <a:r>
              <a:rPr lang="es-ES" dirty="0">
                <a:hlinkClick r:id="rId2"/>
              </a:rPr>
              <a:t>https://prometheus.io/download/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Extrae el archivo ZIP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 prometheus.exe con el archivo de configuración </a:t>
            </a:r>
            <a:r>
              <a:rPr lang="es-ES" dirty="0" err="1"/>
              <a:t>prometheus.yml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n-US" dirty="0"/>
              <a:t>docker run -d --name </a:t>
            </a:r>
            <a:r>
              <a:rPr lang="en-US" dirty="0" err="1"/>
              <a:t>prometheus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-p 9090:9090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prometheus.yml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prometheus.yml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b="1" dirty="0"/>
              <a:t>prom/</a:t>
            </a:r>
            <a:r>
              <a:rPr lang="en-US" b="1" dirty="0" err="1"/>
              <a:t>prometheus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>
                <a:hlinkClick r:id="rId3"/>
              </a:rPr>
              <a:t>http://localhost:9090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70639-9BA8-8E56-6796-D29BBEF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7A0F-80E0-A2B1-CA94-A4742857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EB37A-C1D5-7BF2-ACE1-DB66A74A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aplicación expone métricas en un </a:t>
            </a:r>
            <a:r>
              <a:rPr lang="es-ES" dirty="0" err="1"/>
              <a:t>endpoint</a:t>
            </a:r>
            <a:r>
              <a:rPr lang="es-ES" dirty="0"/>
              <a:t> tipo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consulta ese </a:t>
            </a:r>
            <a:r>
              <a:rPr lang="es-ES" dirty="0" err="1"/>
              <a:t>endpoint</a:t>
            </a:r>
            <a:r>
              <a:rPr lang="es-ES" dirty="0"/>
              <a:t> cada X segundos.</a:t>
            </a:r>
          </a:p>
          <a:p>
            <a:endParaRPr lang="es-ES" dirty="0"/>
          </a:p>
          <a:p>
            <a:r>
              <a:rPr lang="es-ES" dirty="0"/>
              <a:t>Guarda los datos en su base de </a:t>
            </a:r>
            <a:r>
              <a:rPr lang="es-ES" b="1" dirty="0"/>
              <a:t>series temporales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Puedes hacer consultas con </a:t>
            </a:r>
            <a:r>
              <a:rPr lang="es-ES" b="1" dirty="0" err="1"/>
              <a:t>PromQL</a:t>
            </a:r>
            <a:r>
              <a:rPr lang="es-ES" dirty="0"/>
              <a:t> (su lenguaje de consulta).</a:t>
            </a:r>
          </a:p>
          <a:p>
            <a:endParaRPr lang="es-ES" dirty="0"/>
          </a:p>
          <a:p>
            <a:r>
              <a:rPr lang="es-ES" dirty="0"/>
              <a:t>Puedes visualizarlo con </a:t>
            </a:r>
            <a:r>
              <a:rPr lang="es-ES" dirty="0" err="1"/>
              <a:t>Grafana</a:t>
            </a:r>
            <a:r>
              <a:rPr lang="es-ES" dirty="0"/>
              <a:t> o configurar alertas con </a:t>
            </a:r>
            <a:r>
              <a:rPr lang="es-ES" b="1" dirty="0" err="1"/>
              <a:t>Alertmanager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34DE3-BEAE-4314-A676-2EE4CFD5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998</Words>
  <Application>Microsoft Office PowerPoint</Application>
  <PresentationFormat>Panorámica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Monitorización y logging en Microservicios</vt:lpstr>
      <vt:lpstr>Contenidos</vt:lpstr>
      <vt:lpstr>Monitorización del rendimiento en tiempo real</vt:lpstr>
      <vt:lpstr>Herramientas / Métricas</vt:lpstr>
      <vt:lpstr>Prometheus</vt:lpstr>
      <vt:lpstr>Introducción</vt:lpstr>
      <vt:lpstr>¿Para que sirve?</vt:lpstr>
      <vt:lpstr>Instalación</vt:lpstr>
      <vt:lpstr>Uso de prometheus</vt:lpstr>
      <vt:lpstr>Limitar el espacio</vt:lpstr>
      <vt:lpstr>Grafana</vt:lpstr>
      <vt:lpstr>Introducción</vt:lpstr>
      <vt:lpstr>¿Para que sirve?</vt:lpstr>
      <vt:lpstr>Instalación</vt:lpstr>
      <vt:lpstr>Fuentes compatibles con Grafana</vt:lpstr>
      <vt:lpstr>Ejemplo de uso</vt:lpstr>
      <vt:lpstr>cAdvisor</vt:lpstr>
      <vt:lpstr>Implementación de tracing distribuido</vt:lpstr>
      <vt:lpstr>Presentación de PowerPoint</vt:lpstr>
      <vt:lpstr>Gestión de logs en entornos distribuidos</vt:lpstr>
      <vt:lpstr>Herramientas</vt:lpstr>
      <vt:lpstr>Integración Fluentd y Elasticsearch</vt:lpstr>
      <vt:lpstr>Instalación en Docker</vt:lpstr>
      <vt:lpstr>Se puede auditar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5</cp:revision>
  <dcterms:created xsi:type="dcterms:W3CDTF">2025-09-08T10:26:47Z</dcterms:created>
  <dcterms:modified xsi:type="dcterms:W3CDTF">2025-09-08T11:11:51Z</dcterms:modified>
</cp:coreProperties>
</file>