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5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79" r:id="rId13"/>
    <p:sldId id="291" r:id="rId14"/>
    <p:sldId id="290" r:id="rId15"/>
    <p:sldId id="292" r:id="rId16"/>
    <p:sldId id="280" r:id="rId17"/>
    <p:sldId id="281" r:id="rId18"/>
    <p:sldId id="293" r:id="rId19"/>
    <p:sldId id="282" r:id="rId20"/>
    <p:sldId id="295" r:id="rId21"/>
    <p:sldId id="296" r:id="rId22"/>
    <p:sldId id="294" r:id="rId23"/>
    <p:sldId id="298" r:id="rId24"/>
    <p:sldId id="297" r:id="rId25"/>
    <p:sldId id="299" r:id="rId26"/>
    <p:sldId id="286" r:id="rId27"/>
    <p:sldId id="288" r:id="rId28"/>
    <p:sldId id="259" r:id="rId29"/>
    <p:sldId id="287" r:id="rId30"/>
    <p:sldId id="289" r:id="rId31"/>
    <p:sldId id="260" r:id="rId32"/>
    <p:sldId id="261" r:id="rId33"/>
    <p:sldId id="283" r:id="rId34"/>
    <p:sldId id="284" r:id="rId35"/>
    <p:sldId id="262" r:id="rId36"/>
    <p:sldId id="285" r:id="rId37"/>
    <p:sldId id="267" r:id="rId3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5BFE-F8C0-4CB0-994C-2CEB086537AE}" type="datetimeFigureOut">
              <a:rPr lang="es-ES" smtClean="0"/>
              <a:t>09/09/2025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5002D-22D5-4EFD-BD27-2EF8B0C5A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3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3748C-BC73-AA31-04D1-DC2A45D66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C05491-9096-DDE1-25B2-245D70F76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68D6AA-6107-0B4C-1D8D-85E74FFD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E9F-075D-4B9A-8C7E-8F34BC0EBF7E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67933-F219-EC16-6D5A-BD9EF4C7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68C26-F68F-4688-2DB8-A5A505FD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26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B18D5-C9A4-398F-A697-229DA57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55A94A-D09A-729C-E2F7-1D035089F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5F93C-7827-3FC9-1C63-DA122EFF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71CB-5684-4E5F-828B-4EA7488B09E5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BD776-25FE-A3E5-A6E0-1B637637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DDE941-96FE-5F7E-1E3D-56D0AF62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0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187193-5233-42C7-8AD3-5E278AD4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7CBEE-864D-6817-D2D1-54ADF9B21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45662-5117-B3A5-FA11-9EDB7F69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922-3FE7-4AAC-870C-083A8E7EF6CB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7C80B-9090-0351-4B89-6A63ABFA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F6B11-6750-4DCE-4303-27DDE03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3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26C1-756E-624B-C17D-405E252B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48C4A-2F86-216B-2BC5-A5BF2622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02CFE-4009-80E0-1A1C-295816F9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F417-A629-4C70-8C96-A2511322911D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B43EF-BC6B-5245-9D2E-7487BA7C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43A89-923A-900E-4CB9-611469C5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BF19D-92DA-DB8F-A669-52ABD0B0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630158-FA00-0184-FDF5-99DABC8C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EAD48-3499-D922-CF27-80843219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9644-2C66-44B9-991F-367EB785EA95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DB362-F84A-A647-2417-5994687C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8B85F-22DB-A28A-48D4-A4D3E613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48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F8C4F-F26E-39C7-8C15-2ACE9A52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FDAB5-D4B2-88E4-DCC8-34089DCF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3A36F3-5564-7798-E7CC-A491D4412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035D12-9D40-B68C-8A79-CE5B0A91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4904-31BE-4CC8-9326-41755D11DB56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1D68E4-3BE9-8F1C-3019-B82A962E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E2FE41-3E95-B68A-FA58-F7DC5045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9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F1623-E1CD-6C04-2FA6-F1F03161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48B2D0-E3C4-FC3B-0575-58DE95E0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7A677D-D8DD-AD70-2EE4-6E8925B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48DC63-98B9-0C44-5212-D061D1611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A63378-A7F7-6939-995F-3C84E454E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7901AB-E9DA-7B52-5210-06359B89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534F-1106-4B82-9914-821D3BDCDD2D}" type="datetime1">
              <a:rPr lang="es-ES" smtClean="0"/>
              <a:t>09/09/2025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280889-0691-1CB5-AC4D-CC927007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D45780-7061-D322-3F27-090BAA9F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28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39085-5112-BEF5-666F-90F53D7C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8F4D29-C0C3-6354-7BD7-E226A5C2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9452-5EB9-4B9D-A8FD-BD9908F4ED9D}" type="datetime1">
              <a:rPr lang="es-ES" smtClean="0"/>
              <a:t>09/09/2025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5CABA8-AC63-F5DC-D730-1BE00806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16B8EB-B4E6-F0F5-7204-EB61DF04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4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B9547B-9183-7211-EDB7-61437537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2AAC-8D93-4B1B-A847-765659A7CAF8}" type="datetime1">
              <a:rPr lang="es-ES" smtClean="0"/>
              <a:t>09/09/2025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421B9E-9065-11C7-9540-B35E8D2A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60BE2D-93D3-ACE7-DE11-B4AE13B7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74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AD0E0-0F53-C754-2BC5-CE26A14B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5DBCE-B03F-C702-25F7-83A5590F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0417C8-BAA3-B7A5-E86F-58277CBFF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511C0A-1B93-AA36-5364-A2C59C0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15E-D8E4-4C68-85C0-DCF28E88C0FC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653204-F910-9F02-E510-16AED7D6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EFA66A-13A9-D8F5-57C7-C5D5F305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0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72A32-D7BC-861D-22C4-E4AE88AD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FAF5E4-7D71-D04D-DB21-6E55186B0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40CD0B-D0B3-566D-8227-64E0DEB8D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D5D57C-DB5B-53DF-1B8B-3E23A536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4B4E-B5E3-4C6C-9453-D2CCCEC97645}" type="datetime1">
              <a:rPr lang="es-ES" smtClean="0"/>
              <a:t>09/09/2025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23B5D1-8F7B-3B3B-5D1F-FF9DD3C0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69E8C-9474-E6BA-760B-CAB8B052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83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807F95-E4DD-D9FE-479A-8DE233D9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01C03-3E27-5E86-A082-D795EC94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731A8-7671-5A3F-075D-0BF55B1F4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9F262-013F-4633-A9BD-CF87CBD95522}" type="datetime1">
              <a:rPr lang="es-ES" smtClean="0"/>
              <a:t>09/09/2025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9FA2C-FE0A-BC2C-EE59-FBFC6E890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5E70D-9D20-AEFA-9212-3942398F4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3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113A8-6A9A-B226-F92D-63DA71B83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586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Seguridad y Autenticación</a:t>
            </a:r>
            <a:br>
              <a:rPr lang="es-ES" b="1" dirty="0"/>
            </a:br>
            <a:r>
              <a:rPr lang="es-ES" b="1" dirty="0"/>
              <a:t>en Microservicios con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483C9-EE81-8824-DDF5-7E26B913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6272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77881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DD526-DA06-CEEE-4D6A-E6398BF6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JWT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3C45CB-DBAD-89C7-5FF6-7A5771EE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3BF6BE-8152-2493-08A0-3AD305FA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40" y="1994693"/>
            <a:ext cx="10292162" cy="20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7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5C39E-B09F-C2A9-6ABB-76F67662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proyectos con JWT y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71238-BFDF-3A83-2043-528E3B82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Servidores REST en C++ (con </a:t>
            </a:r>
            <a:r>
              <a:rPr lang="es-ES" dirty="0" err="1"/>
              <a:t>Boost.Beast</a:t>
            </a:r>
            <a:r>
              <a:rPr lang="es-ES" dirty="0"/>
              <a:t>, </a:t>
            </a:r>
            <a:r>
              <a:rPr lang="es-ES" dirty="0" err="1"/>
              <a:t>Crow</a:t>
            </a:r>
            <a:r>
              <a:rPr lang="es-ES" dirty="0"/>
              <a:t>, etc.)</a:t>
            </a:r>
          </a:p>
          <a:p>
            <a:endParaRPr lang="es-ES" dirty="0"/>
          </a:p>
          <a:p>
            <a:r>
              <a:rPr lang="es-ES" dirty="0"/>
              <a:t>Microservicios en entornos embebidos</a:t>
            </a:r>
          </a:p>
          <a:p>
            <a:endParaRPr lang="es-ES" dirty="0"/>
          </a:p>
          <a:p>
            <a:r>
              <a:rPr lang="es-ES" dirty="0"/>
              <a:t>Aplicaciones cliente que consumen </a:t>
            </a:r>
            <a:r>
              <a:rPr lang="es-ES" dirty="0" err="1"/>
              <a:t>APIs</a:t>
            </a:r>
            <a:r>
              <a:rPr lang="es-ES" dirty="0"/>
              <a:t> protegidas</a:t>
            </a:r>
          </a:p>
          <a:p>
            <a:endParaRPr lang="es-ES" dirty="0"/>
          </a:p>
          <a:p>
            <a:r>
              <a:rPr lang="es-ES" dirty="0"/>
              <a:t>Sistemas distribuidos que necesitan autenticación sin sesiones</a:t>
            </a:r>
          </a:p>
          <a:p>
            <a:endParaRPr lang="es-ES" dirty="0"/>
          </a:p>
          <a:p>
            <a:r>
              <a:rPr lang="es-ES" dirty="0"/>
              <a:t>Integración con sistemas web donde C++ actúa como </a:t>
            </a:r>
            <a:r>
              <a:rPr lang="es-ES" dirty="0" err="1"/>
              <a:t>backend</a:t>
            </a:r>
            <a:r>
              <a:rPr lang="es-ES" dirty="0"/>
              <a:t> o middleware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D66A03-987C-D559-37C6-8CB80A4F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61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4015E-4993-131A-7C0D-CAAE7F53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Trabajar en </a:t>
            </a:r>
            <a:r>
              <a:rPr lang="es-ES" dirty="0" err="1"/>
              <a:t>jwt</a:t>
            </a:r>
            <a:r>
              <a:rPr lang="es-ES" dirty="0"/>
              <a:t> con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13831-CEDB-63B9-377B-7D179561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biblioteca más popular en </a:t>
            </a:r>
            <a:r>
              <a:rPr lang="es-ES" b="1" dirty="0" err="1"/>
              <a:t>jwt-cpp</a:t>
            </a:r>
            <a:r>
              <a:rPr lang="es-ES" dirty="0"/>
              <a:t>. Es ligera moderna y compatible con C++11.</a:t>
            </a:r>
          </a:p>
          <a:p>
            <a:endParaRPr lang="es-ES" dirty="0"/>
          </a:p>
          <a:p>
            <a:r>
              <a:rPr lang="es-ES" dirty="0"/>
              <a:t>Se puede crear, firmar y verificar tokens fácilmente y soporta algoritmos como HS256, RS256 y ES256.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C1F80D-4714-683F-A82D-6B5CF474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62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13084-C758-10A8-2043-5C0D3185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HS256, RS256 y ES256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B074C7-70AF-F9CF-FE0E-ECF5BAA4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6D1204-5327-2F13-BB33-A5821324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0500583" cy="42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C6FDC-8C22-C124-D37F-824DCCF4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HS256, RS256 y ES256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4A107-D15B-8B7A-99E4-E4544086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HS256 (HMAC-SHA256)</a:t>
            </a:r>
            <a:r>
              <a:rPr lang="es-ES" dirty="0"/>
              <a:t> Usa una </a:t>
            </a:r>
            <a:r>
              <a:rPr lang="es-ES" b="1" dirty="0"/>
              <a:t>clave secreta compartida</a:t>
            </a:r>
            <a:r>
              <a:rPr lang="es-ES" dirty="0"/>
              <a:t> para firmar y verificar. Es simple y rápido, pero </a:t>
            </a:r>
            <a:r>
              <a:rPr lang="es-ES" b="1" dirty="0"/>
              <a:t>ambas partes deben tener la misma clave</a:t>
            </a:r>
            <a:r>
              <a:rPr lang="es-ES" dirty="0"/>
              <a:t>, lo que puede ser un riesgo si se comparte mal.</a:t>
            </a:r>
          </a:p>
          <a:p>
            <a:endParaRPr lang="es-ES" dirty="0"/>
          </a:p>
          <a:p>
            <a:r>
              <a:rPr lang="es-ES" b="1" dirty="0"/>
              <a:t>RS256 (RSA-SHA256)</a:t>
            </a:r>
            <a:r>
              <a:rPr lang="es-ES" dirty="0"/>
              <a:t> Utiliza </a:t>
            </a:r>
            <a:r>
              <a:rPr lang="es-ES" b="1" dirty="0"/>
              <a:t>criptografía asimétrica</a:t>
            </a:r>
            <a:r>
              <a:rPr lang="es-ES" dirty="0"/>
              <a:t>: una clave privada para firmar y una clave pública para verificar. Esto permite que el emisor mantenga su clave privada segura, mientras que cualquiera con la clave pública puede verificar la firma.</a:t>
            </a:r>
          </a:p>
          <a:p>
            <a:endParaRPr lang="es-ES" dirty="0"/>
          </a:p>
          <a:p>
            <a:r>
              <a:rPr lang="es-ES" b="1" dirty="0"/>
              <a:t>ES256 (ECDSA-SHA256)</a:t>
            </a:r>
            <a:r>
              <a:rPr lang="es-ES" dirty="0"/>
              <a:t> También es asimétrico, pero usa </a:t>
            </a:r>
            <a:r>
              <a:rPr lang="es-ES" b="1" dirty="0"/>
              <a:t>curvas elípticas</a:t>
            </a:r>
            <a:r>
              <a:rPr lang="es-ES" dirty="0"/>
              <a:t>, lo que lo hace más eficiente y seguro con claves más pequeñas. Es ideal para dispositivos con recursos limitados o sistemas que requieren alta seguridad.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F36B20-4EDD-6A2B-5850-2EABAF7D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03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EBB31-8459-74C0-B534-A556D134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HS256, RS256 y ES256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38619-078B-BCBF-C805-B9F05C38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HS256</a:t>
            </a:r>
            <a:r>
              <a:rPr lang="es-ES" dirty="0"/>
              <a:t>: útil si controlas ambos extremos (emisor y receptor) y necesitas velocidad.</a:t>
            </a:r>
          </a:p>
          <a:p>
            <a:endParaRPr lang="es-ES" dirty="0"/>
          </a:p>
          <a:p>
            <a:r>
              <a:rPr lang="es-ES" b="1" dirty="0"/>
              <a:t>RS256</a:t>
            </a:r>
            <a:r>
              <a:rPr lang="es-ES" dirty="0"/>
              <a:t>: preferido en sistemas distribuidos donde el receptor no debe conocer la clave privada.</a:t>
            </a:r>
          </a:p>
          <a:p>
            <a:endParaRPr lang="es-ES" dirty="0"/>
          </a:p>
          <a:p>
            <a:r>
              <a:rPr lang="es-ES" b="1" dirty="0"/>
              <a:t>ES256</a:t>
            </a:r>
            <a:r>
              <a:rPr lang="es-ES" dirty="0"/>
              <a:t>: recomendado para aplicaciones modernas que priorizan seguridad y eficiencia.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78EC8B-FE64-23E1-6A1A-E8B9FD7E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08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1E3F1-12E9-A532-4D53-8CC2FAAC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</a:t>
            </a:r>
            <a:r>
              <a:rPr lang="es-ES" dirty="0" err="1"/>
              <a:t>jwt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DE906-EE7B-16B7-D9E7-57C5ABAB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Inicio de sesión:</a:t>
            </a:r>
          </a:p>
          <a:p>
            <a:pPr lvl="1"/>
            <a:r>
              <a:rPr lang="es-ES" dirty="0"/>
              <a:t>El cliente envía las credenciales al servidor</a:t>
            </a:r>
          </a:p>
          <a:p>
            <a:endParaRPr lang="es-ES" dirty="0"/>
          </a:p>
          <a:p>
            <a:r>
              <a:rPr lang="es-ES" b="1" dirty="0"/>
              <a:t>Creación del JWT:</a:t>
            </a:r>
          </a:p>
          <a:p>
            <a:pPr lvl="1"/>
            <a:r>
              <a:rPr lang="es-ES" dirty="0"/>
              <a:t>El servidor valida las credenciales y genera un token firmado</a:t>
            </a:r>
          </a:p>
          <a:p>
            <a:pPr lvl="1"/>
            <a:endParaRPr lang="es-ES" dirty="0"/>
          </a:p>
          <a:p>
            <a:r>
              <a:rPr lang="es-ES" b="1" dirty="0"/>
              <a:t>Validación del JWT:</a:t>
            </a:r>
          </a:p>
          <a:p>
            <a:pPr lvl="1"/>
            <a:r>
              <a:rPr lang="es-ES" dirty="0"/>
              <a:t>El cliente guarda el token y lo envía al servidor en futuras peticiones, el servidor lo verifica</a:t>
            </a:r>
          </a:p>
          <a:p>
            <a:pPr lvl="1"/>
            <a:endParaRPr lang="es-ES" dirty="0"/>
          </a:p>
          <a:p>
            <a:r>
              <a:rPr lang="es-ES" b="1" dirty="0"/>
              <a:t>Solicitud y respuesta:</a:t>
            </a:r>
          </a:p>
          <a:p>
            <a:pPr lvl="1"/>
            <a:r>
              <a:rPr lang="es-ES" dirty="0"/>
              <a:t>Si el token es válido, el servidor procesa la solicitud y responde.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53F54D-EF8F-5441-FCC3-ACE5F8A7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82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91CD2-392D-71CD-51F7-C025FB11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</a:t>
            </a:r>
            <a:r>
              <a:rPr lang="es-ES" dirty="0" err="1"/>
              <a:t>jwt-cpp</a:t>
            </a:r>
            <a:r>
              <a:rPr lang="es-ES" dirty="0"/>
              <a:t> 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B4420-7D5E-BA28-BA0F-64EDD86D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636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Con el botón derecho sobre el proyecto:</a:t>
            </a:r>
          </a:p>
          <a:p>
            <a:r>
              <a:rPr lang="es-ES" dirty="0"/>
              <a:t>Administrar paquetes </a:t>
            </a:r>
            <a:r>
              <a:rPr lang="es-ES" b="1" dirty="0" err="1"/>
              <a:t>NuGet</a:t>
            </a:r>
            <a:endParaRPr lang="es-ES" b="1" dirty="0"/>
          </a:p>
          <a:p>
            <a:r>
              <a:rPr lang="es-ES" b="1" dirty="0">
                <a:solidFill>
                  <a:srgbClr val="FF0000"/>
                </a:solidFill>
              </a:rPr>
              <a:t>Examinar: </a:t>
            </a:r>
            <a:r>
              <a:rPr lang="es-ES" b="1" dirty="0" err="1">
                <a:solidFill>
                  <a:srgbClr val="FF0000"/>
                </a:solidFill>
              </a:rPr>
              <a:t>jwt-cpp</a:t>
            </a:r>
            <a:endParaRPr lang="es-ES" b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16F066-B072-770E-35A8-5FBE194C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08D72A-2F72-04B9-BDF4-D1592B91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00" y="3202447"/>
            <a:ext cx="6642465" cy="30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10589-1413-96EF-A752-A4A8493D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</a:t>
            </a:r>
            <a:r>
              <a:rPr lang="es-ES" dirty="0" err="1"/>
              <a:t>jwt-cpp</a:t>
            </a:r>
            <a:r>
              <a:rPr lang="es-ES" dirty="0"/>
              <a:t> 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1F165-E942-A36C-DA8B-8B0B63EB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3828"/>
          </a:xfrm>
        </p:spPr>
        <p:txBody>
          <a:bodyPr/>
          <a:lstStyle/>
          <a:p>
            <a:r>
              <a:rPr lang="es-ES" dirty="0"/>
              <a:t>Se instalan estas dependencias (se puede crear una plantilla y configurarla para nuevas soluciones).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87CB3C-97CE-D827-E845-8282BA23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921B95-688D-5120-C26A-13C0F166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0" y="3099385"/>
            <a:ext cx="10438999" cy="28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1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698E-2C36-6C9A-47D8-B54AFAD5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D1E34-D994-66B0-FFFD-73120C830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1" y="1825625"/>
            <a:ext cx="11742821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usuario se ha recogido de la </a:t>
            </a:r>
            <a:r>
              <a:rPr lang="es-ES" dirty="0" err="1"/>
              <a:t>request</a:t>
            </a:r>
            <a:r>
              <a:rPr lang="es-ES" dirty="0"/>
              <a:t>. Se habrán enviado datos por POST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auto datos =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::load(</a:t>
            </a:r>
            <a:r>
              <a:rPr lang="es-ES" dirty="0" err="1"/>
              <a:t>req.body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Primero habrá que validar, si viene el campo usuario:</a:t>
            </a:r>
          </a:p>
          <a:p>
            <a:pPr marL="457200" lvl="1" indent="0">
              <a:buNone/>
            </a:pP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datos.has</a:t>
            </a:r>
            <a:r>
              <a:rPr lang="es-ES" dirty="0"/>
              <a:t>(“usuario”))</a:t>
            </a:r>
          </a:p>
          <a:p>
            <a:pPr marL="914400" lvl="2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usuario = datos[“usuario”].s()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auto token = </a:t>
            </a:r>
            <a:r>
              <a:rPr lang="es-ES" dirty="0" err="1"/>
              <a:t>jwt</a:t>
            </a:r>
            <a:r>
              <a:rPr lang="es-ES" dirty="0"/>
              <a:t>::</a:t>
            </a:r>
            <a:r>
              <a:rPr lang="es-ES" dirty="0" err="1"/>
              <a:t>create</a:t>
            </a:r>
            <a:r>
              <a:rPr lang="es-ES" dirty="0"/>
              <a:t>()</a:t>
            </a:r>
          </a:p>
          <a:p>
            <a:pPr marL="0" indent="0">
              <a:buNone/>
            </a:pPr>
            <a:r>
              <a:rPr lang="es-ES" dirty="0"/>
              <a:t>    .</a:t>
            </a:r>
            <a:r>
              <a:rPr lang="es-ES" dirty="0" err="1"/>
              <a:t>set_issuer</a:t>
            </a:r>
            <a:r>
              <a:rPr lang="es-ES" dirty="0"/>
              <a:t>("Antonio")</a:t>
            </a:r>
          </a:p>
          <a:p>
            <a:pPr marL="0" indent="0">
              <a:buNone/>
            </a:pPr>
            <a:r>
              <a:rPr lang="es-ES" dirty="0"/>
              <a:t>    .</a:t>
            </a:r>
            <a:r>
              <a:rPr lang="es-ES" dirty="0" err="1"/>
              <a:t>set_payload_claim</a:t>
            </a:r>
            <a:r>
              <a:rPr lang="es-ES" dirty="0"/>
              <a:t>("usuario", </a:t>
            </a:r>
            <a:r>
              <a:rPr lang="es-ES" dirty="0" err="1"/>
              <a:t>jwt</a:t>
            </a:r>
            <a:r>
              <a:rPr lang="es-ES" dirty="0"/>
              <a:t>::</a:t>
            </a:r>
            <a:r>
              <a:rPr lang="es-ES" dirty="0" err="1"/>
              <a:t>claim</a:t>
            </a:r>
            <a:r>
              <a:rPr lang="es-ES" dirty="0"/>
              <a:t>(usuario))</a:t>
            </a:r>
          </a:p>
          <a:p>
            <a:pPr marL="0" indent="0">
              <a:buNone/>
            </a:pPr>
            <a:r>
              <a:rPr lang="es-ES" dirty="0"/>
              <a:t>    .</a:t>
            </a:r>
            <a:r>
              <a:rPr lang="es-ES" dirty="0" err="1"/>
              <a:t>set_expires_at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chrono</a:t>
            </a:r>
            <a:r>
              <a:rPr lang="es-ES" dirty="0"/>
              <a:t>::</a:t>
            </a:r>
            <a:r>
              <a:rPr lang="es-ES" dirty="0" err="1"/>
              <a:t>system_clock</a:t>
            </a:r>
            <a:r>
              <a:rPr lang="es-ES" dirty="0"/>
              <a:t>::</a:t>
            </a:r>
            <a:r>
              <a:rPr lang="es-ES" dirty="0" err="1"/>
              <a:t>now</a:t>
            </a:r>
            <a:r>
              <a:rPr lang="es-ES" dirty="0"/>
              <a:t>() +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chrono</a:t>
            </a:r>
            <a:r>
              <a:rPr lang="es-ES" dirty="0"/>
              <a:t>::minutes{ 30 })</a:t>
            </a:r>
          </a:p>
          <a:p>
            <a:pPr marL="0" indent="0">
              <a:buNone/>
            </a:pPr>
            <a:r>
              <a:rPr lang="es-ES" dirty="0"/>
              <a:t>    .</a:t>
            </a:r>
            <a:r>
              <a:rPr lang="es-ES" dirty="0" err="1"/>
              <a:t>sign</a:t>
            </a:r>
            <a:r>
              <a:rPr lang="es-ES" dirty="0"/>
              <a:t>(</a:t>
            </a:r>
            <a:r>
              <a:rPr lang="es-ES" dirty="0" err="1"/>
              <a:t>jwt</a:t>
            </a:r>
            <a:r>
              <a:rPr lang="es-ES" dirty="0"/>
              <a:t>::</a:t>
            </a:r>
            <a:r>
              <a:rPr lang="es-ES" dirty="0" err="1"/>
              <a:t>algorithm</a:t>
            </a:r>
            <a:r>
              <a:rPr lang="es-ES" dirty="0"/>
              <a:t>::hs256{ </a:t>
            </a:r>
            <a:r>
              <a:rPr lang="es-ES" dirty="0" err="1"/>
              <a:t>jwt_secret</a:t>
            </a:r>
            <a:r>
              <a:rPr lang="es-ES" dirty="0"/>
              <a:t> });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D8F1AA-6B3C-BAB1-A0B5-44ADA876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0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F4EA3-43C8-2DEC-E17E-27C76392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50424-77F4-4E75-50FF-6893C5AB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Seguridad y Autenticación en Microservicios con C/C++ </a:t>
            </a:r>
          </a:p>
          <a:p>
            <a:r>
              <a:rPr lang="es-ES" dirty="0"/>
              <a:t>Autenticación con JWT (JSON Web Tokens): </a:t>
            </a:r>
          </a:p>
          <a:p>
            <a:pPr lvl="1"/>
            <a:r>
              <a:rPr lang="es-ES" dirty="0"/>
              <a:t>Generación y validación de tokens JWT en C++. </a:t>
            </a:r>
          </a:p>
          <a:p>
            <a:pPr lvl="1"/>
            <a:r>
              <a:rPr lang="es-ES" dirty="0"/>
              <a:t>Uso de bibliotecas criptográficas como OpenSSL para manejar tokens seguros. </a:t>
            </a:r>
          </a:p>
          <a:p>
            <a:endParaRPr lang="es-ES" dirty="0"/>
          </a:p>
          <a:p>
            <a:r>
              <a:rPr lang="es-ES" dirty="0"/>
              <a:t>Protección de la comunicación entre microservicios: </a:t>
            </a:r>
          </a:p>
          <a:p>
            <a:pPr lvl="1"/>
            <a:r>
              <a:rPr lang="es-ES" dirty="0"/>
              <a:t>Implementación de encriptación con SSL/TLS. </a:t>
            </a:r>
          </a:p>
          <a:p>
            <a:pPr lvl="1"/>
            <a:r>
              <a:rPr lang="es-ES" dirty="0"/>
              <a:t>Configuración de políticas de seguridad para prevenir ataques como CSRF y XSS.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255358-BA4F-5212-6E03-E3D3E047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61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53A81-C3AB-5DA5-AA0D-107F38BD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el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5E1C2-B69E-7229-22BB-6A94EE3BA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Token JWT:</a:t>
            </a:r>
          </a:p>
          <a:p>
            <a:pPr lvl="1"/>
            <a:r>
              <a:rPr lang="es-ES" sz="3200" b="1" dirty="0" err="1"/>
              <a:t>Issuer</a:t>
            </a:r>
            <a:r>
              <a:rPr lang="es-ES" sz="3200" dirty="0"/>
              <a:t>: quién emite el token (en este caso, "Antonio").</a:t>
            </a:r>
          </a:p>
          <a:p>
            <a:pPr lvl="1"/>
            <a:r>
              <a:rPr lang="es-ES" sz="3200" b="1" dirty="0" err="1"/>
              <a:t>Claim</a:t>
            </a:r>
            <a:r>
              <a:rPr lang="es-ES" sz="3200" dirty="0"/>
              <a:t> personalizado: se añade "usuario" como dato dentro del token.</a:t>
            </a:r>
          </a:p>
          <a:p>
            <a:pPr lvl="1"/>
            <a:r>
              <a:rPr lang="es-ES" sz="3200" b="1" dirty="0"/>
              <a:t>Expiración</a:t>
            </a:r>
            <a:r>
              <a:rPr lang="es-ES" sz="3200" dirty="0"/>
              <a:t>: el token caduca en 30 minutos.</a:t>
            </a:r>
          </a:p>
          <a:p>
            <a:pPr lvl="1"/>
            <a:r>
              <a:rPr lang="es-ES" sz="3200" b="1" dirty="0"/>
              <a:t>Firma</a:t>
            </a:r>
            <a:r>
              <a:rPr lang="es-ES" sz="3200" dirty="0"/>
              <a:t>: se firma con el algoritmo HS256 usando la clave secreta </a:t>
            </a:r>
            <a:r>
              <a:rPr lang="es-ES" sz="3200" dirty="0" err="1"/>
              <a:t>jwt_secret</a:t>
            </a:r>
            <a:r>
              <a:rPr lang="es-ES" sz="32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2B9BB0-6E96-9197-F97C-9B7B1055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592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2901-ECA1-5C4B-A474-BE40A2BC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Respuesta al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2C238-1117-DCAF-8348-C033EBA1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::</a:t>
            </a:r>
            <a:r>
              <a:rPr lang="es-ES" dirty="0" err="1"/>
              <a:t>wvalue</a:t>
            </a:r>
            <a:r>
              <a:rPr lang="es-ES" dirty="0"/>
              <a:t> respuesta;</a:t>
            </a:r>
          </a:p>
          <a:p>
            <a:r>
              <a:rPr lang="es-ES" dirty="0"/>
              <a:t>respuesta["token"] = token;</a:t>
            </a:r>
          </a:p>
          <a:p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::response(respuesta);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FD9AAB-0D23-CCC8-D16E-F02F11B6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193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EA8EB-BEE0-1B80-1EE0-ED990CB4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Token generado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48D5A-BFE8-3215-0927-78D59E14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{</a:t>
            </a:r>
          </a:p>
          <a:p>
            <a:pPr marL="457200" lvl="1" indent="0">
              <a:buNone/>
            </a:pPr>
            <a:r>
              <a:rPr lang="es-ES" dirty="0"/>
              <a:t>    "token": "</a:t>
            </a:r>
            <a:r>
              <a:rPr lang="es-ES" b="1" dirty="0"/>
              <a:t>eyJhbGciOiJIUzI1NiJ9</a:t>
            </a:r>
            <a:r>
              <a:rPr lang="es-ES" dirty="0"/>
              <a:t>.eyJleHAiOjE3NTc0MTg1ODIsImlzcyI6IkFudG9uaW8iLCJ1c3VhcmlvIjoiQW50b25pbyJ9.</a:t>
            </a:r>
            <a:r>
              <a:rPr lang="es-ES" b="1" dirty="0"/>
              <a:t>uBwFpR2cKO05SYIYun9UBtTH2hMnxhiTxGiNLheJrjc</a:t>
            </a:r>
            <a:r>
              <a:rPr lang="es-ES" dirty="0"/>
              <a:t>"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El token se almacena en un lugar seguro y luego hay que enviarlo.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9E3C7D-F889-9F61-5362-6187BB03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49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3853C-A69C-506A-0316-08E8540C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el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D8212-BCBC-B088-D236-C6112BAC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Desde </a:t>
            </a:r>
            <a:r>
              <a:rPr lang="es-ES" dirty="0" err="1"/>
              <a:t>javascript</a:t>
            </a:r>
            <a:r>
              <a:rPr lang="es-ES" dirty="0"/>
              <a:t>: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 err="1"/>
              <a:t>fetch</a:t>
            </a:r>
            <a:r>
              <a:rPr lang="es-ES" dirty="0"/>
              <a:t>("https://tu-api.com/protegido",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method</a:t>
            </a:r>
            <a:r>
              <a:rPr lang="es-ES" dirty="0"/>
              <a:t>: "GET",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headers</a:t>
            </a:r>
            <a:r>
              <a:rPr lang="es-ES" dirty="0"/>
              <a:t>: {</a:t>
            </a:r>
          </a:p>
          <a:p>
            <a:pPr marL="457200" lvl="1" indent="0">
              <a:buNone/>
            </a:pPr>
            <a:r>
              <a:rPr lang="es-ES" dirty="0"/>
              <a:t>    "</a:t>
            </a:r>
            <a:r>
              <a:rPr lang="es-ES" dirty="0" err="1"/>
              <a:t>Authorization</a:t>
            </a:r>
            <a:r>
              <a:rPr lang="es-ES" dirty="0"/>
              <a:t>": "</a:t>
            </a:r>
            <a:r>
              <a:rPr lang="es-ES" dirty="0" err="1"/>
              <a:t>Bearer</a:t>
            </a:r>
            <a:r>
              <a:rPr lang="es-ES" dirty="0"/>
              <a:t> TU_TOKEN_AQUI",</a:t>
            </a:r>
          </a:p>
          <a:p>
            <a:pPr marL="457200" lvl="1" indent="0">
              <a:buNone/>
            </a:pPr>
            <a:r>
              <a:rPr lang="es-ES" dirty="0"/>
              <a:t>    "Content-</a:t>
            </a:r>
            <a:r>
              <a:rPr lang="es-ES" dirty="0" err="1"/>
              <a:t>Type</a:t>
            </a:r>
            <a:r>
              <a:rPr lang="es-ES" dirty="0"/>
              <a:t>": "</a:t>
            </a:r>
            <a:r>
              <a:rPr lang="es-ES" dirty="0" err="1"/>
              <a:t>application</a:t>
            </a:r>
            <a:r>
              <a:rPr lang="es-ES" dirty="0"/>
              <a:t>/</a:t>
            </a:r>
            <a:r>
              <a:rPr lang="es-ES" dirty="0" err="1"/>
              <a:t>json</a:t>
            </a:r>
            <a:r>
              <a:rPr lang="es-ES" dirty="0"/>
              <a:t>"</a:t>
            </a:r>
          </a:p>
          <a:p>
            <a:pPr marL="457200" lvl="1" indent="0">
              <a:buNone/>
            </a:pPr>
            <a:r>
              <a:rPr lang="es-ES" dirty="0"/>
              <a:t>  }</a:t>
            </a:r>
          </a:p>
          <a:p>
            <a:pPr marL="457200" lvl="1" indent="0">
              <a:buNone/>
            </a:pPr>
            <a:r>
              <a:rPr lang="es-ES" dirty="0"/>
              <a:t>})</a:t>
            </a:r>
          </a:p>
          <a:p>
            <a:pPr marL="457200" lvl="1" indent="0">
              <a:buNone/>
            </a:pPr>
            <a:r>
              <a:rPr lang="es-ES" dirty="0"/>
              <a:t>.</a:t>
            </a:r>
            <a:r>
              <a:rPr lang="es-ES" dirty="0" err="1"/>
              <a:t>then</a:t>
            </a:r>
            <a:r>
              <a:rPr lang="es-ES" dirty="0"/>
              <a:t>(res =&gt; </a:t>
            </a:r>
            <a:r>
              <a:rPr lang="es-ES" dirty="0" err="1"/>
              <a:t>res.json</a:t>
            </a:r>
            <a:r>
              <a:rPr lang="es-ES" dirty="0"/>
              <a:t>())</a:t>
            </a:r>
          </a:p>
          <a:p>
            <a:pPr marL="457200" lvl="1" indent="0">
              <a:buNone/>
            </a:pPr>
            <a:r>
              <a:rPr lang="es-ES" dirty="0"/>
              <a:t>.</a:t>
            </a:r>
            <a:r>
              <a:rPr lang="es-ES" dirty="0" err="1"/>
              <a:t>then</a:t>
            </a:r>
            <a:r>
              <a:rPr lang="es-ES" dirty="0"/>
              <a:t>(data =&gt; console.log(data));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D4D26A-0530-545D-DD93-4DA92111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895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6C065-4046-BD3D-21E0-19915DF4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636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s-ES" dirty="0"/>
              <a:t>Validar el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5B070-BF42-B46B-BE58-09AA7E58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131" y="866274"/>
            <a:ext cx="5817669" cy="531068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sz="3400" dirty="0"/>
              <a:t>CROW_ROUTE(app, "/protegido")</a:t>
            </a:r>
          </a:p>
          <a:p>
            <a:pPr marL="0" indent="0">
              <a:buNone/>
            </a:pPr>
            <a:r>
              <a:rPr lang="es-ES" sz="3400" dirty="0"/>
              <a:t>    .</a:t>
            </a:r>
            <a:r>
              <a:rPr lang="es-ES" sz="3400" dirty="0" err="1"/>
              <a:t>methods</a:t>
            </a:r>
            <a:r>
              <a:rPr lang="es-ES" sz="3400" dirty="0"/>
              <a:t>("GET"_</a:t>
            </a:r>
            <a:r>
              <a:rPr lang="es-ES" sz="3400" dirty="0" err="1"/>
              <a:t>method</a:t>
            </a:r>
            <a:r>
              <a:rPr lang="es-ES" sz="3400" dirty="0"/>
              <a:t>)</a:t>
            </a:r>
          </a:p>
          <a:p>
            <a:pPr marL="0" indent="0">
              <a:buNone/>
            </a:pPr>
            <a:r>
              <a:rPr lang="es-ES" sz="3400" dirty="0"/>
              <a:t>    ([</a:t>
            </a:r>
            <a:r>
              <a:rPr lang="es-ES" sz="3400" dirty="0" err="1"/>
              <a:t>jwt_secret</a:t>
            </a:r>
            <a:r>
              <a:rPr lang="es-ES" sz="3400" dirty="0"/>
              <a:t>](</a:t>
            </a:r>
            <a:r>
              <a:rPr lang="es-ES" sz="3400" dirty="0" err="1"/>
              <a:t>const</a:t>
            </a:r>
            <a:r>
              <a:rPr lang="es-ES" sz="3400" dirty="0"/>
              <a:t> </a:t>
            </a:r>
            <a:r>
              <a:rPr lang="es-ES" sz="3400" dirty="0" err="1"/>
              <a:t>crow</a:t>
            </a:r>
            <a:r>
              <a:rPr lang="es-ES" sz="3400" dirty="0"/>
              <a:t>::</a:t>
            </a:r>
            <a:r>
              <a:rPr lang="es-ES" sz="3400" dirty="0" err="1"/>
              <a:t>request</a:t>
            </a:r>
            <a:r>
              <a:rPr lang="es-ES" sz="3400" dirty="0"/>
              <a:t>&amp; </a:t>
            </a:r>
            <a:r>
              <a:rPr lang="es-ES" sz="3400" dirty="0" err="1"/>
              <a:t>req</a:t>
            </a:r>
            <a:r>
              <a:rPr lang="es-ES" sz="3400" dirty="0"/>
              <a:t>) {</a:t>
            </a:r>
          </a:p>
          <a:p>
            <a:pPr marL="0" indent="0">
              <a:buNone/>
            </a:pPr>
            <a:r>
              <a:rPr lang="es-ES" sz="3400" dirty="0"/>
              <a:t>        // Extraer el encabezado </a:t>
            </a:r>
            <a:r>
              <a:rPr lang="es-ES" sz="3400" dirty="0" err="1"/>
              <a:t>Authorization</a:t>
            </a:r>
            <a:endParaRPr lang="es-ES" sz="3400" dirty="0"/>
          </a:p>
          <a:p>
            <a:pPr marL="0" indent="0">
              <a:buNone/>
            </a:pPr>
            <a:r>
              <a:rPr lang="es-ES" sz="3400" dirty="0"/>
              <a:t>        auto </a:t>
            </a:r>
            <a:r>
              <a:rPr lang="es-ES" sz="3400" dirty="0" err="1"/>
              <a:t>auth_header</a:t>
            </a:r>
            <a:r>
              <a:rPr lang="es-ES" sz="3400" dirty="0"/>
              <a:t> = </a:t>
            </a:r>
            <a:r>
              <a:rPr lang="es-ES" sz="3400" dirty="0" err="1"/>
              <a:t>req.get_header_value</a:t>
            </a:r>
            <a:r>
              <a:rPr lang="es-ES" sz="3400" dirty="0"/>
              <a:t>("</a:t>
            </a:r>
            <a:r>
              <a:rPr lang="es-ES" sz="3400" dirty="0" err="1"/>
              <a:t>Authorization</a:t>
            </a:r>
            <a:r>
              <a:rPr lang="es-ES" sz="3400" dirty="0"/>
              <a:t>");</a:t>
            </a:r>
          </a:p>
          <a:p>
            <a:pPr marL="0" indent="0">
              <a:buNone/>
            </a:pPr>
            <a:endParaRPr lang="es-ES" sz="3400" dirty="0"/>
          </a:p>
          <a:p>
            <a:pPr marL="0" indent="0">
              <a:buNone/>
            </a:pPr>
            <a:r>
              <a:rPr lang="es-ES" sz="3400" dirty="0"/>
              <a:t>        // Verificar que el encabezado exista y comience con "</a:t>
            </a:r>
            <a:r>
              <a:rPr lang="es-ES" sz="3400" dirty="0" err="1"/>
              <a:t>Bearer</a:t>
            </a:r>
            <a:r>
              <a:rPr lang="es-ES" sz="3400" dirty="0"/>
              <a:t> "</a:t>
            </a:r>
          </a:p>
          <a:p>
            <a:pPr marL="0" indent="0">
              <a:buNone/>
            </a:pPr>
            <a:r>
              <a:rPr lang="es-ES" sz="3400" dirty="0"/>
              <a:t>        </a:t>
            </a:r>
            <a:r>
              <a:rPr lang="es-ES" sz="3400" dirty="0" err="1"/>
              <a:t>if</a:t>
            </a:r>
            <a:r>
              <a:rPr lang="es-ES" sz="3400" dirty="0"/>
              <a:t> (</a:t>
            </a:r>
            <a:r>
              <a:rPr lang="es-ES" sz="3400" dirty="0" err="1"/>
              <a:t>auth_header.substr</a:t>
            </a:r>
            <a:r>
              <a:rPr lang="es-ES" sz="3400" dirty="0"/>
              <a:t>(0, 7) != "</a:t>
            </a:r>
            <a:r>
              <a:rPr lang="es-ES" sz="3400" dirty="0" err="1"/>
              <a:t>Bearer</a:t>
            </a:r>
            <a:r>
              <a:rPr lang="es-ES" sz="3400" dirty="0"/>
              <a:t> ")</a:t>
            </a:r>
          </a:p>
          <a:p>
            <a:pPr marL="0" indent="0">
              <a:buNone/>
            </a:pPr>
            <a:r>
              <a:rPr lang="es-ES" sz="3400" dirty="0"/>
              <a:t>            </a:t>
            </a:r>
            <a:r>
              <a:rPr lang="es-ES" sz="3400" dirty="0" err="1"/>
              <a:t>return</a:t>
            </a:r>
            <a:r>
              <a:rPr lang="es-ES" sz="3400" dirty="0"/>
              <a:t> </a:t>
            </a:r>
            <a:r>
              <a:rPr lang="es-ES" sz="3400" dirty="0" err="1"/>
              <a:t>crow</a:t>
            </a:r>
            <a:r>
              <a:rPr lang="es-ES" sz="3400" dirty="0"/>
              <a:t>::response(401, "Token no proporcionado o mal formado");</a:t>
            </a:r>
          </a:p>
          <a:p>
            <a:pPr marL="0" indent="0">
              <a:buNone/>
            </a:pPr>
            <a:endParaRPr lang="es-ES" sz="3400" dirty="0"/>
          </a:p>
          <a:p>
            <a:pPr marL="0" indent="0">
              <a:buNone/>
            </a:pPr>
            <a:r>
              <a:rPr lang="es-ES" sz="3400" dirty="0"/>
              <a:t>        // Extraer el token</a:t>
            </a:r>
          </a:p>
          <a:p>
            <a:pPr marL="0" indent="0">
              <a:buNone/>
            </a:pPr>
            <a:r>
              <a:rPr lang="es-ES" sz="3400" dirty="0"/>
              <a:t>        </a:t>
            </a:r>
            <a:r>
              <a:rPr lang="es-ES" sz="3400" dirty="0" err="1"/>
              <a:t>std</a:t>
            </a:r>
            <a:r>
              <a:rPr lang="es-ES" sz="3400" dirty="0"/>
              <a:t>::</a:t>
            </a:r>
            <a:r>
              <a:rPr lang="es-ES" sz="3400" dirty="0" err="1"/>
              <a:t>string</a:t>
            </a:r>
            <a:r>
              <a:rPr lang="es-ES" sz="3400" dirty="0"/>
              <a:t> token = </a:t>
            </a:r>
            <a:r>
              <a:rPr lang="es-ES" sz="3400" dirty="0" err="1"/>
              <a:t>auth_header.substr</a:t>
            </a:r>
            <a:r>
              <a:rPr lang="es-ES" sz="3400" dirty="0"/>
              <a:t>(7);</a:t>
            </a:r>
          </a:p>
          <a:p>
            <a:pPr marL="0" indent="0">
              <a:buNone/>
            </a:pPr>
            <a:endParaRPr lang="es-ES" sz="3400" dirty="0"/>
          </a:p>
          <a:p>
            <a:pPr marL="0" indent="0">
              <a:buNone/>
            </a:pPr>
            <a:r>
              <a:rPr lang="es-ES" sz="3400" dirty="0"/>
              <a:t>        try {</a:t>
            </a:r>
          </a:p>
          <a:p>
            <a:pPr marL="0" indent="0">
              <a:buNone/>
            </a:pPr>
            <a:r>
              <a:rPr lang="es-ES" sz="3400" dirty="0"/>
              <a:t>            // Verificar y decodificar el token</a:t>
            </a:r>
          </a:p>
          <a:p>
            <a:pPr marL="0" indent="0">
              <a:buNone/>
            </a:pPr>
            <a:r>
              <a:rPr lang="es-ES" sz="3400" dirty="0"/>
              <a:t>            auto </a:t>
            </a:r>
            <a:r>
              <a:rPr lang="es-ES" sz="3400" dirty="0" err="1"/>
              <a:t>decoded</a:t>
            </a:r>
            <a:r>
              <a:rPr lang="es-ES" sz="3400" dirty="0"/>
              <a:t> = </a:t>
            </a:r>
            <a:r>
              <a:rPr lang="es-ES" sz="3400" dirty="0" err="1"/>
              <a:t>jwt</a:t>
            </a:r>
            <a:r>
              <a:rPr lang="es-ES" sz="3400" dirty="0"/>
              <a:t>::</a:t>
            </a:r>
            <a:r>
              <a:rPr lang="es-ES" sz="3400" dirty="0" err="1"/>
              <a:t>decode</a:t>
            </a:r>
            <a:r>
              <a:rPr lang="es-ES" sz="3400" dirty="0"/>
              <a:t>(token);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946418C-055C-5AAF-A0F0-63F3F7136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2518"/>
            <a:ext cx="6019798" cy="6040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dirty="0"/>
              <a:t> // Verificar la firma y la validez</a:t>
            </a:r>
          </a:p>
          <a:p>
            <a:pPr marL="0" indent="0">
              <a:buNone/>
            </a:pPr>
            <a:r>
              <a:rPr lang="es-ES" sz="1400" dirty="0"/>
              <a:t>            auto </a:t>
            </a:r>
            <a:r>
              <a:rPr lang="es-ES" sz="1400" dirty="0" err="1"/>
              <a:t>verifier</a:t>
            </a:r>
            <a:r>
              <a:rPr lang="es-ES" sz="1400" dirty="0"/>
              <a:t> = </a:t>
            </a:r>
            <a:r>
              <a:rPr lang="es-ES" sz="1400" dirty="0" err="1"/>
              <a:t>jwt</a:t>
            </a:r>
            <a:r>
              <a:rPr lang="es-ES" sz="1400" dirty="0"/>
              <a:t>::</a:t>
            </a:r>
            <a:r>
              <a:rPr lang="es-ES" sz="1400" dirty="0" err="1"/>
              <a:t>verify</a:t>
            </a:r>
            <a:r>
              <a:rPr lang="es-ES" sz="1400" dirty="0"/>
              <a:t>()</a:t>
            </a:r>
          </a:p>
          <a:p>
            <a:pPr marL="0" indent="0">
              <a:buNone/>
            </a:pPr>
            <a:r>
              <a:rPr lang="es-ES" sz="1400" dirty="0"/>
              <a:t>                .</a:t>
            </a:r>
            <a:r>
              <a:rPr lang="es-ES" sz="1400" dirty="0" err="1"/>
              <a:t>allow_algorithm</a:t>
            </a:r>
            <a:r>
              <a:rPr lang="es-ES" sz="1400" dirty="0"/>
              <a:t>(</a:t>
            </a:r>
            <a:r>
              <a:rPr lang="es-ES" sz="1400" dirty="0" err="1"/>
              <a:t>jwt</a:t>
            </a:r>
            <a:r>
              <a:rPr lang="es-ES" sz="1400" dirty="0"/>
              <a:t>::</a:t>
            </a:r>
            <a:r>
              <a:rPr lang="es-ES" sz="1400" dirty="0" err="1"/>
              <a:t>algorithm</a:t>
            </a:r>
            <a:r>
              <a:rPr lang="es-ES" sz="1400" dirty="0"/>
              <a:t>::hs256{ </a:t>
            </a:r>
            <a:r>
              <a:rPr lang="es-ES" sz="1400" dirty="0" err="1"/>
              <a:t>jwt_secret</a:t>
            </a:r>
            <a:r>
              <a:rPr lang="es-ES" sz="1400" dirty="0"/>
              <a:t> })</a:t>
            </a:r>
          </a:p>
          <a:p>
            <a:pPr marL="0" indent="0">
              <a:buNone/>
            </a:pPr>
            <a:r>
              <a:rPr lang="es-ES" sz="1400" dirty="0"/>
              <a:t>                .</a:t>
            </a:r>
            <a:r>
              <a:rPr lang="es-ES" sz="1400" dirty="0" err="1"/>
              <a:t>with_issuer</a:t>
            </a:r>
            <a:r>
              <a:rPr lang="es-ES" sz="1400" dirty="0"/>
              <a:t>("Antonio");</a:t>
            </a:r>
          </a:p>
          <a:p>
            <a:pPr marL="0" indent="0">
              <a:buNone/>
            </a:pPr>
            <a:r>
              <a:rPr lang="es-ES" sz="1400" dirty="0"/>
              <a:t>            </a:t>
            </a:r>
            <a:r>
              <a:rPr lang="es-ES" sz="1400" dirty="0" err="1"/>
              <a:t>verifier.verify</a:t>
            </a:r>
            <a:r>
              <a:rPr lang="es-ES" sz="1400" dirty="0"/>
              <a:t>(</a:t>
            </a:r>
            <a:r>
              <a:rPr lang="es-ES" sz="1400" dirty="0" err="1"/>
              <a:t>decoded</a:t>
            </a:r>
            <a:r>
              <a:rPr lang="es-ES" sz="1400" dirty="0"/>
              <a:t>);</a:t>
            </a:r>
          </a:p>
          <a:p>
            <a:pPr marL="0" indent="0">
              <a:buNone/>
            </a:pPr>
            <a:r>
              <a:rPr lang="es-ES" sz="1400" dirty="0"/>
              <a:t>            // Extraer el </a:t>
            </a:r>
            <a:r>
              <a:rPr lang="es-ES" sz="1400" dirty="0" err="1"/>
              <a:t>claim</a:t>
            </a:r>
            <a:r>
              <a:rPr lang="es-ES" sz="1400" dirty="0"/>
              <a:t> "usuario"</a:t>
            </a:r>
          </a:p>
          <a:p>
            <a:pPr marL="0" indent="0">
              <a:buNone/>
            </a:pPr>
            <a:r>
              <a:rPr lang="es-ES" sz="1400" dirty="0"/>
              <a:t>            </a:t>
            </a:r>
            <a:r>
              <a:rPr lang="es-ES" sz="1400" dirty="0" err="1"/>
              <a:t>std</a:t>
            </a:r>
            <a:r>
              <a:rPr lang="es-ES" sz="1400" dirty="0"/>
              <a:t>::</a:t>
            </a:r>
            <a:r>
              <a:rPr lang="es-ES" sz="1400" dirty="0" err="1"/>
              <a:t>string</a:t>
            </a:r>
            <a:r>
              <a:rPr lang="es-ES" sz="1400" dirty="0"/>
              <a:t> usuario = </a:t>
            </a:r>
            <a:r>
              <a:rPr lang="es-ES" sz="1400" dirty="0" err="1"/>
              <a:t>decoded.get_payload_claim</a:t>
            </a:r>
            <a:r>
              <a:rPr lang="es-ES" sz="1400" dirty="0"/>
              <a:t>("usuario").</a:t>
            </a:r>
            <a:r>
              <a:rPr lang="es-ES" sz="1400" dirty="0" err="1"/>
              <a:t>as_string</a:t>
            </a:r>
            <a:r>
              <a:rPr lang="es-ES" sz="1400" dirty="0"/>
              <a:t>();</a:t>
            </a:r>
          </a:p>
          <a:p>
            <a:pPr marL="0" indent="0">
              <a:buNone/>
            </a:pPr>
            <a:r>
              <a:rPr lang="es-ES" sz="1400" dirty="0"/>
              <a:t>            // Respuesta exitosa</a:t>
            </a:r>
          </a:p>
          <a:p>
            <a:pPr marL="0" indent="0">
              <a:buNone/>
            </a:pPr>
            <a:r>
              <a:rPr lang="es-ES" sz="1400" dirty="0"/>
              <a:t>            </a:t>
            </a:r>
            <a:r>
              <a:rPr lang="es-ES" sz="1400" dirty="0" err="1"/>
              <a:t>crow</a:t>
            </a:r>
            <a:r>
              <a:rPr lang="es-ES" sz="1400" dirty="0"/>
              <a:t>::</a:t>
            </a:r>
            <a:r>
              <a:rPr lang="es-ES" sz="1400" dirty="0" err="1"/>
              <a:t>json</a:t>
            </a:r>
            <a:r>
              <a:rPr lang="es-ES" sz="1400" dirty="0"/>
              <a:t>::</a:t>
            </a:r>
            <a:r>
              <a:rPr lang="es-ES" sz="1400" dirty="0" err="1"/>
              <a:t>wvalue</a:t>
            </a:r>
            <a:r>
              <a:rPr lang="es-ES" sz="1400" dirty="0"/>
              <a:t> respuesta;</a:t>
            </a:r>
          </a:p>
          <a:p>
            <a:pPr marL="0" indent="0">
              <a:buNone/>
            </a:pPr>
            <a:r>
              <a:rPr lang="es-ES" sz="1400" dirty="0"/>
              <a:t>            respuesta["mensaje"] = "Acceso concedido";</a:t>
            </a:r>
          </a:p>
          <a:p>
            <a:pPr marL="0" indent="0">
              <a:buNone/>
            </a:pPr>
            <a:r>
              <a:rPr lang="es-ES" sz="1400" dirty="0"/>
              <a:t>            respuesta["usuario"] = usuario;</a:t>
            </a:r>
          </a:p>
          <a:p>
            <a:pPr marL="0" indent="0">
              <a:buNone/>
            </a:pPr>
            <a:r>
              <a:rPr lang="es-ES" sz="1400" dirty="0"/>
              <a:t>            </a:t>
            </a:r>
            <a:r>
              <a:rPr lang="es-ES" sz="1400" dirty="0" err="1"/>
              <a:t>return</a:t>
            </a:r>
            <a:r>
              <a:rPr lang="es-ES" sz="1400" dirty="0"/>
              <a:t> </a:t>
            </a:r>
            <a:r>
              <a:rPr lang="es-ES" sz="1400" dirty="0" err="1"/>
              <a:t>crow</a:t>
            </a:r>
            <a:r>
              <a:rPr lang="es-ES" sz="1400" dirty="0"/>
              <a:t>::response(respuesta);</a:t>
            </a:r>
          </a:p>
          <a:p>
            <a:pPr marL="0" indent="0">
              <a:buNone/>
            </a:pPr>
            <a:r>
              <a:rPr lang="es-ES" sz="1400" dirty="0"/>
              <a:t>        }</a:t>
            </a:r>
          </a:p>
          <a:p>
            <a:pPr marL="0" indent="0">
              <a:buNone/>
            </a:pPr>
            <a:r>
              <a:rPr lang="es-ES" sz="1400" dirty="0"/>
              <a:t>        catch (</a:t>
            </a:r>
            <a:r>
              <a:rPr lang="es-ES" sz="1400" dirty="0" err="1"/>
              <a:t>const</a:t>
            </a:r>
            <a:r>
              <a:rPr lang="es-ES" sz="1400" dirty="0"/>
              <a:t> </a:t>
            </a:r>
            <a:r>
              <a:rPr lang="es-ES" sz="1400" dirty="0" err="1"/>
              <a:t>std</a:t>
            </a:r>
            <a:r>
              <a:rPr lang="es-ES" sz="1400" dirty="0"/>
              <a:t>::</a:t>
            </a:r>
            <a:r>
              <a:rPr lang="es-ES" sz="1400" dirty="0" err="1"/>
              <a:t>exception</a:t>
            </a:r>
            <a:r>
              <a:rPr lang="es-ES" sz="1400" dirty="0"/>
              <a:t>&amp; e) {</a:t>
            </a:r>
          </a:p>
          <a:p>
            <a:pPr marL="0" indent="0">
              <a:buNone/>
            </a:pPr>
            <a:r>
              <a:rPr lang="es-ES" sz="1400" dirty="0"/>
              <a:t>            // Token inválido o expirado</a:t>
            </a:r>
          </a:p>
          <a:p>
            <a:pPr marL="0" indent="0">
              <a:buNone/>
            </a:pPr>
            <a:r>
              <a:rPr lang="es-ES" sz="1400" dirty="0"/>
              <a:t>            </a:t>
            </a:r>
            <a:r>
              <a:rPr lang="es-ES" sz="1400" dirty="0" err="1"/>
              <a:t>return</a:t>
            </a:r>
            <a:r>
              <a:rPr lang="es-ES" sz="1400" dirty="0"/>
              <a:t> </a:t>
            </a:r>
            <a:r>
              <a:rPr lang="es-ES" sz="1400" dirty="0" err="1"/>
              <a:t>crow</a:t>
            </a:r>
            <a:r>
              <a:rPr lang="es-ES" sz="1400" dirty="0"/>
              <a:t>::response(401, "Token inválido: " + </a:t>
            </a:r>
            <a:r>
              <a:rPr lang="es-ES" sz="1400" dirty="0" err="1"/>
              <a:t>std</a:t>
            </a:r>
            <a:r>
              <a:rPr lang="es-ES" sz="1400" dirty="0"/>
              <a:t>::</a:t>
            </a:r>
            <a:r>
              <a:rPr lang="es-ES" sz="1400" dirty="0" err="1"/>
              <a:t>string</a:t>
            </a:r>
            <a:r>
              <a:rPr lang="es-ES" sz="1400" dirty="0"/>
              <a:t>(</a:t>
            </a:r>
            <a:r>
              <a:rPr lang="es-ES" sz="1400" dirty="0" err="1"/>
              <a:t>e.what</a:t>
            </a:r>
            <a:r>
              <a:rPr lang="es-ES" sz="1400" dirty="0"/>
              <a:t>()));</a:t>
            </a:r>
          </a:p>
          <a:p>
            <a:pPr marL="0" indent="0">
              <a:buNone/>
            </a:pPr>
            <a:r>
              <a:rPr lang="es-ES" sz="1400" dirty="0"/>
              <a:t>        }</a:t>
            </a:r>
          </a:p>
          <a:p>
            <a:pPr marL="0" indent="0">
              <a:buNone/>
            </a:pPr>
            <a:r>
              <a:rPr lang="es-ES" sz="1400" dirty="0"/>
              <a:t>    });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419280-B41A-E6D6-227E-020A970D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4541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10E3F-6967-94A3-9456-D718B849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Validar el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CD48CF-26BD-DEF7-ED9B-151D21FF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Verifica que el encabezado </a:t>
            </a:r>
            <a:r>
              <a:rPr lang="es-ES" dirty="0" err="1"/>
              <a:t>Authorization</a:t>
            </a:r>
            <a:r>
              <a:rPr lang="es-ES" dirty="0"/>
              <a:t> esté presente y tenga el formato correcto.</a:t>
            </a:r>
          </a:p>
          <a:p>
            <a:endParaRPr lang="es-ES" dirty="0"/>
          </a:p>
          <a:p>
            <a:r>
              <a:rPr lang="es-ES" dirty="0"/>
              <a:t>Extrae el token JWT.</a:t>
            </a:r>
          </a:p>
          <a:p>
            <a:endParaRPr lang="es-ES" dirty="0"/>
          </a:p>
          <a:p>
            <a:r>
              <a:rPr lang="es-ES" dirty="0"/>
              <a:t>Decodifica el token y verifica su firma con la clave secreta </a:t>
            </a:r>
            <a:r>
              <a:rPr lang="es-ES" dirty="0" err="1"/>
              <a:t>jwt_secret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Comprueba que el emisor (</a:t>
            </a:r>
            <a:r>
              <a:rPr lang="es-ES" dirty="0" err="1"/>
              <a:t>issuer</a:t>
            </a:r>
            <a:r>
              <a:rPr lang="es-ES" dirty="0"/>
              <a:t>) sea "Antonio".</a:t>
            </a:r>
          </a:p>
          <a:p>
            <a:endParaRPr lang="es-ES" dirty="0"/>
          </a:p>
          <a:p>
            <a:r>
              <a:rPr lang="es-ES" dirty="0"/>
              <a:t>Extrae el </a:t>
            </a:r>
            <a:r>
              <a:rPr lang="es-ES" dirty="0" err="1"/>
              <a:t>claim</a:t>
            </a:r>
            <a:r>
              <a:rPr lang="es-ES" dirty="0"/>
              <a:t> "usuario" si el token es válido.</a:t>
            </a:r>
          </a:p>
          <a:p>
            <a:endParaRPr lang="es-ES" dirty="0"/>
          </a:p>
          <a:p>
            <a:r>
              <a:rPr lang="es-ES" dirty="0"/>
              <a:t>Devuelve una respuesta JSON con el nombre del usuario si todo está correcto.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C6A707-04E5-C4FA-A149-EB8F9B2B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8982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06E867F-790B-7CB2-BEAA-61296C212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OpenSSL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9B1467E-9CDF-5F6A-BA85-21B2755FE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C14DC4-A6C5-0E03-F112-21670275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55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325FE-BE1B-D2D9-1901-C0DB9CAB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Bibliotecas criptográficas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F5CD9-8324-BE44-7DB8-55ECDBF8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A99F6-8EB4-E411-216B-BEEE1D83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758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9C47587-0444-CC44-ED0F-CA02B9506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423" y="1773188"/>
            <a:ext cx="11611154" cy="2387600"/>
          </a:xfrm>
        </p:spPr>
        <p:txBody>
          <a:bodyPr/>
          <a:lstStyle/>
          <a:p>
            <a:r>
              <a:rPr lang="es-ES" b="1" dirty="0"/>
              <a:t>Protección de la comunicación entre microservicios</a:t>
            </a:r>
          </a:p>
        </p:txBody>
      </p:sp>
    </p:spTree>
    <p:extLst>
      <p:ext uri="{BB962C8B-B14F-4D97-AF65-F5344CB8AC3E}">
        <p14:creationId xmlns:p14="http://schemas.microsoft.com/office/powerpoint/2010/main" val="3641609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687D7-AC27-9EEE-D00F-64A25A7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88"/>
            <a:ext cx="10515600" cy="789907"/>
          </a:xfrm>
        </p:spPr>
        <p:txBody>
          <a:bodyPr/>
          <a:lstStyle/>
          <a:p>
            <a:r>
              <a:rPr lang="es-ES" dirty="0"/>
              <a:t>Implementación de encriptación SSL/TLS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5CF5B-24BE-2358-57AC-EA89CE6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459"/>
            <a:ext cx="10515600" cy="542190"/>
          </a:xfrm>
        </p:spPr>
        <p:txBody>
          <a:bodyPr/>
          <a:lstStyle/>
          <a:p>
            <a:r>
              <a:rPr lang="es-ES" dirty="0"/>
              <a:t>Diferencias entre SSL / TLS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A1FDC1-5278-8FD6-3C6C-4F6E3035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6A7ACE-C00E-7BD1-DE5D-417A3CFA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29" y="1907128"/>
            <a:ext cx="8797490" cy="47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2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8D18E-C664-94C6-13EE-7D876F567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1654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Autenticación  con JWT</a:t>
            </a:r>
            <a:br>
              <a:rPr lang="es-ES" b="1" dirty="0"/>
            </a:br>
            <a:r>
              <a:rPr lang="es-ES" b="1" dirty="0"/>
              <a:t>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465314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4C934-73D7-766B-93DE-C24614FA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para evitar ataques CSRF / XSS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72D67-61DC-E8DB-C62C-0DAF9077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A1C0C7-4E84-0633-F715-ADEB0D47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544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D648-FB0E-2CE5-DDD9-EB59DD89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CSRF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10E8B-7CB7-937B-5712-42F4ABD7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Cross-Site </a:t>
            </a:r>
            <a:r>
              <a:rPr lang="es-ES" b="1" dirty="0" err="1"/>
              <a:t>Request</a:t>
            </a:r>
            <a:r>
              <a:rPr lang="es-ES" b="1" dirty="0"/>
              <a:t> </a:t>
            </a:r>
            <a:r>
              <a:rPr lang="es-ES" b="1" dirty="0" err="1"/>
              <a:t>Forgery</a:t>
            </a:r>
            <a:endParaRPr lang="es-ES" b="1" dirty="0"/>
          </a:p>
          <a:p>
            <a:pPr lvl="1"/>
            <a:r>
              <a:rPr lang="es-ES" b="1" dirty="0"/>
              <a:t>CSRF</a:t>
            </a:r>
            <a:r>
              <a:rPr lang="es-ES" dirty="0"/>
              <a:t> es un tipo de ataque en el que un usuario autenticado en un sitio web es engañado para ejecutar una acción no deseada en ese mismo sitio, sin saberlo.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Nos podemos proteger de estos ataques utilizando las librerías: </a:t>
            </a:r>
            <a:r>
              <a:rPr lang="es-ES" dirty="0" err="1"/>
              <a:t>Crow</a:t>
            </a:r>
            <a:r>
              <a:rPr lang="es-ES" dirty="0"/>
              <a:t>, </a:t>
            </a:r>
            <a:r>
              <a:rPr lang="es-ES" dirty="0" err="1"/>
              <a:t>Boost.Beast</a:t>
            </a:r>
            <a:r>
              <a:rPr lang="es-ES" dirty="0"/>
              <a:t> o Pistache.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A5A21-A699-916A-C192-272C354A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053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71B9F-CC0E-C4EB-1C07-40BEB7F3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0EB62-7BCE-45EC-3947-547A1FD5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XSS (Cross-Site Scripting)</a:t>
            </a:r>
            <a:r>
              <a:rPr lang="es-ES" dirty="0"/>
              <a:t> es una de las vulnerabilidades más comunes y peligrosas en aplicaciones web. </a:t>
            </a:r>
          </a:p>
          <a:p>
            <a:endParaRPr lang="es-ES" dirty="0"/>
          </a:p>
          <a:p>
            <a:r>
              <a:rPr lang="es-ES" dirty="0"/>
              <a:t>Afecta principalmente a lenguajes como JavaScript, </a:t>
            </a:r>
            <a:r>
              <a:rPr lang="es-ES" b="1" dirty="0"/>
              <a:t>los servicios web escritos en C++ también pueden ser vulnerables</a:t>
            </a:r>
            <a:r>
              <a:rPr lang="es-ES" dirty="0"/>
              <a:t> si no se validan correctamente los datos que se envían al navegador.</a:t>
            </a:r>
          </a:p>
          <a:p>
            <a:endParaRPr lang="es-ES" dirty="0"/>
          </a:p>
          <a:p>
            <a:r>
              <a:rPr lang="es-ES" b="1" dirty="0"/>
              <a:t>XSS</a:t>
            </a:r>
            <a:r>
              <a:rPr lang="es-ES" dirty="0"/>
              <a:t> es un tipo de ataque que permite a un atacante </a:t>
            </a:r>
            <a:r>
              <a:rPr lang="es-ES" b="1" dirty="0"/>
              <a:t>inyectar código malicioso (generalmente JavaScript)</a:t>
            </a:r>
            <a:r>
              <a:rPr lang="es-ES" dirty="0"/>
              <a:t> en páginas web que otros usuarios visitan. </a:t>
            </a:r>
          </a:p>
          <a:p>
            <a:pPr lvl="1"/>
            <a:r>
              <a:rPr lang="es-ES" dirty="0"/>
              <a:t>El código se ejecuta en el navegador de la víctima, no en el servidor, lo que lo hace difícil de detectar.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744B72-252C-DAE7-D825-B27BDC32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76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204D6-8FFA-008D-6F2D-8FFB32D2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puede hacer un ataque XSS?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67C84-4BD3-B588-B195-E22EE7F7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Robar cookies o tokens de sesión</a:t>
            </a:r>
          </a:p>
          <a:p>
            <a:r>
              <a:rPr lang="es-ES" dirty="0"/>
              <a:t>Suplantar identidad del usuario</a:t>
            </a:r>
          </a:p>
          <a:p>
            <a:r>
              <a:rPr lang="es-ES" dirty="0"/>
              <a:t>Redirigir a sitios maliciosos</a:t>
            </a:r>
          </a:p>
          <a:p>
            <a:r>
              <a:rPr lang="es-ES" dirty="0"/>
              <a:t>Mostrar contenido falso o engañoso</a:t>
            </a:r>
          </a:p>
          <a:p>
            <a:r>
              <a:rPr lang="es-ES" dirty="0"/>
              <a:t>Ejecutar acciones en nombre del usuario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F4E8B-1259-CF69-C7E2-DB9BB166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7722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22FEF-12C9-0F62-60F4-1E7EB1FF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XSS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2AF997-30B0-0E29-A946-5F356D42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3CE6C7-FECC-C3B8-FBBA-E4602219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43323" cy="29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70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FDAA3-3F2B-A7FB-7752-7C68EBEF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070E8-80F2-9C1D-625F-CCD42B40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SQL </a:t>
            </a:r>
            <a:r>
              <a:rPr lang="es-ES" b="1" dirty="0" err="1"/>
              <a:t>Injection</a:t>
            </a:r>
            <a:r>
              <a:rPr lang="es-ES" b="1" dirty="0"/>
              <a:t> (</a:t>
            </a:r>
            <a:r>
              <a:rPr lang="es-ES" b="1" dirty="0" err="1"/>
              <a:t>SQLi</a:t>
            </a:r>
            <a:r>
              <a:rPr lang="es-ES" b="1" dirty="0"/>
              <a:t>)</a:t>
            </a:r>
            <a:r>
              <a:rPr lang="es-ES" dirty="0"/>
              <a:t> es un ataque que consiste en </a:t>
            </a:r>
            <a:r>
              <a:rPr lang="es-ES" b="1" dirty="0"/>
              <a:t>insertar código SQL malicioso</a:t>
            </a:r>
            <a:r>
              <a:rPr lang="es-ES" dirty="0"/>
              <a:t> en campos de entrada (como formularios o </a:t>
            </a:r>
            <a:r>
              <a:rPr lang="es-ES" dirty="0" err="1"/>
              <a:t>URLs</a:t>
            </a:r>
            <a:r>
              <a:rPr lang="es-ES" dirty="0"/>
              <a:t>) para manipular las consultas que tu aplicación envía a la base de datos.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¿Qué se puede hacer con </a:t>
            </a:r>
            <a:r>
              <a:rPr lang="es-ES" dirty="0" err="1"/>
              <a:t>SQLi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Ver o robar datos confidenciales (usuarios, contraseñas, tarjetas)</a:t>
            </a:r>
          </a:p>
          <a:p>
            <a:pPr lvl="1"/>
            <a:r>
              <a:rPr lang="es-ES" dirty="0"/>
              <a:t>Borrar o modificar registros</a:t>
            </a:r>
          </a:p>
          <a:p>
            <a:pPr lvl="1"/>
            <a:r>
              <a:rPr lang="es-ES" dirty="0"/>
              <a:t>Eludir autenticaciones</a:t>
            </a:r>
          </a:p>
          <a:p>
            <a:pPr lvl="1"/>
            <a:r>
              <a:rPr lang="es-ES" dirty="0"/>
              <a:t>Tomar control del servidor de base de datos</a:t>
            </a:r>
          </a:p>
          <a:p>
            <a:pPr lvl="1"/>
            <a:r>
              <a:rPr lang="es-ES" dirty="0"/>
              <a:t>Es como si el atacante escribiera comandos directamente en tu consola SQL, aprovechando que tu aplicación confía ciegamente en lo que el usuario escribe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0F678B-214F-19F7-A127-A555F41B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69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B842-45C0-6B23-8F11-2F1E92BF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2F3A6-DE3F-228C-7DAF-7CF0409A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std::string query = "SELECT * FROM </a:t>
            </a:r>
            <a:r>
              <a:rPr lang="en-US" dirty="0" err="1"/>
              <a:t>usuarios</a:t>
            </a:r>
            <a:r>
              <a:rPr lang="en-US" dirty="0"/>
              <a:t> WHERE </a:t>
            </a:r>
            <a:r>
              <a:rPr lang="en-US" dirty="0" err="1"/>
              <a:t>nombre</a:t>
            </a:r>
            <a:r>
              <a:rPr lang="en-US" dirty="0"/>
              <a:t> = '" + </a:t>
            </a:r>
            <a:r>
              <a:rPr lang="en-US" dirty="0" err="1"/>
              <a:t>nombre</a:t>
            </a:r>
            <a:r>
              <a:rPr lang="en-US" dirty="0"/>
              <a:t> + “’”;</a:t>
            </a:r>
          </a:p>
          <a:p>
            <a:endParaRPr lang="es-ES" dirty="0"/>
          </a:p>
          <a:p>
            <a:r>
              <a:rPr lang="es-ES" dirty="0"/>
              <a:t>Se añade OR ‘1’ = ‘1’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CA4CD1-782C-C3CC-C6B8-410BA1D6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2758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7FEF7-9A52-582A-14F1-8BE7AA5B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01A160-6FB2-3A6E-6229-85771B61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D8F99-7EA7-B6A1-F681-FFE03C17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772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6969-D524-E7D8-A721-DE7D0874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8589-5A63-E5B5-9DA5-88C1CF7E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JWT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5C41E-1293-EA58-8722-E2B57054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JSON Web Tokens</a:t>
            </a:r>
          </a:p>
          <a:p>
            <a:pPr lvl="1"/>
            <a:r>
              <a:rPr lang="es-ES" dirty="0"/>
              <a:t>Formato compacto y seguro</a:t>
            </a:r>
          </a:p>
          <a:p>
            <a:pPr lvl="1"/>
            <a:r>
              <a:rPr lang="es-ES" dirty="0"/>
              <a:t>Sirve para transmitir información entre partes como un objeto JSON</a:t>
            </a:r>
          </a:p>
          <a:p>
            <a:pPr lvl="1"/>
            <a:r>
              <a:rPr lang="es-ES" dirty="0"/>
              <a:t>Se utiliza para autenticación y autorización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Tiene 3 partes codificadas en Base64</a:t>
            </a:r>
          </a:p>
          <a:p>
            <a:pPr lvl="1"/>
            <a:r>
              <a:rPr lang="es-ES" b="1" dirty="0"/>
              <a:t>HEADER</a:t>
            </a:r>
            <a:r>
              <a:rPr lang="es-ES" dirty="0"/>
              <a:t>.</a:t>
            </a:r>
            <a:r>
              <a:rPr lang="es-ES" b="1" dirty="0"/>
              <a:t>PAYLOAD</a:t>
            </a:r>
            <a:r>
              <a:rPr lang="es-ES" dirty="0"/>
              <a:t>.</a:t>
            </a:r>
            <a:r>
              <a:rPr lang="es-ES" b="1" dirty="0"/>
              <a:t>SIGNATURE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FEDD2-E51E-9178-F7C4-C51D63EE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35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1E40-1AAF-C5A0-E33D-766AC678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</a:t>
            </a:r>
            <a:r>
              <a:rPr lang="es-ES" dirty="0" err="1"/>
              <a:t>Header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9A35F-56E0-4E43-2A0D-13C587A0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Contiene el tipo de token y el algoritmo de firma: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  "</a:t>
            </a:r>
            <a:r>
              <a:rPr lang="es-ES" dirty="0" err="1"/>
              <a:t>alg</a:t>
            </a:r>
            <a:r>
              <a:rPr lang="es-ES" dirty="0"/>
              <a:t>": "HS256",</a:t>
            </a:r>
          </a:p>
          <a:p>
            <a:pPr marL="0" indent="0">
              <a:buNone/>
            </a:pPr>
            <a:r>
              <a:rPr lang="es-ES" dirty="0"/>
              <a:t>  "</a:t>
            </a:r>
            <a:r>
              <a:rPr lang="es-ES" dirty="0" err="1"/>
              <a:t>typ</a:t>
            </a:r>
            <a:r>
              <a:rPr lang="es-ES" dirty="0"/>
              <a:t>": "JWT"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8B1C1F-0D38-023F-2058-6A67D82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41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25297-FB4D-0106-17ED-9123BB59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- </a:t>
            </a:r>
            <a:r>
              <a:rPr lang="es-ES" dirty="0" err="1"/>
              <a:t>PayLoad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BCBCA-5055-2586-1193-1EA51432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Contiene los datos (</a:t>
            </a:r>
            <a:r>
              <a:rPr lang="es-ES" dirty="0" err="1"/>
              <a:t>claims</a:t>
            </a:r>
            <a:r>
              <a:rPr lang="es-ES" dirty="0"/>
              <a:t>) que quieres transmitir, como el usuario, roles, expiración, etc.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"sub": "1234567890",</a:t>
            </a:r>
          </a:p>
          <a:p>
            <a:pPr marL="0" indent="0">
              <a:buNone/>
            </a:pPr>
            <a:r>
              <a:rPr lang="en-US" dirty="0"/>
              <a:t>  "name": "Antonio",</a:t>
            </a:r>
          </a:p>
          <a:p>
            <a:pPr marL="0" indent="0">
              <a:buNone/>
            </a:pPr>
            <a:r>
              <a:rPr lang="en-US" dirty="0"/>
              <a:t>  "admin": true,</a:t>
            </a:r>
          </a:p>
          <a:p>
            <a:pPr marL="0" indent="0">
              <a:buNone/>
            </a:pPr>
            <a:r>
              <a:rPr lang="en-US" dirty="0"/>
              <a:t>  "exp": 1699999999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CA68AA-3C98-40C4-999C-101E72D5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13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F3B96-9090-9CC5-566D-259C86A8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- </a:t>
            </a:r>
            <a:r>
              <a:rPr lang="es-ES" dirty="0" err="1"/>
              <a:t>Signature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72A5C-A020-ED37-E4BE-E0883648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firma digital generada con el algoritmo especificado (como HMAC o RSA), que garantiza que el contenido no ha sido alterado.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79BD76-7C1D-8AF0-B649-92D9F6A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87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3229E-51C6-2AF9-1559-AA17E60E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JWT se utiliza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EE559-7EFF-8CDB-203A-D71CFAC4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Autenticación de usuarios</a:t>
            </a:r>
            <a:r>
              <a:rPr lang="es-ES" dirty="0"/>
              <a:t>: El servidor genera un token tras el </a:t>
            </a:r>
            <a:r>
              <a:rPr lang="es-ES" dirty="0" err="1"/>
              <a:t>login</a:t>
            </a:r>
            <a:r>
              <a:rPr lang="es-ES" dirty="0"/>
              <a:t> y el cliente lo usa en cada petición.</a:t>
            </a:r>
          </a:p>
          <a:p>
            <a:endParaRPr lang="es-ES" dirty="0"/>
          </a:p>
          <a:p>
            <a:r>
              <a:rPr lang="es-ES" b="1" dirty="0"/>
              <a:t>Autorización</a:t>
            </a:r>
            <a:r>
              <a:rPr lang="es-ES" dirty="0"/>
              <a:t>: El token puede incluir roles o permisos.</a:t>
            </a:r>
          </a:p>
          <a:p>
            <a:endParaRPr lang="es-ES" dirty="0"/>
          </a:p>
          <a:p>
            <a:r>
              <a:rPr lang="es-ES" b="1" dirty="0"/>
              <a:t>Intercambio seguro de datos</a:t>
            </a:r>
            <a:r>
              <a:rPr lang="es-ES" dirty="0"/>
              <a:t>: Entre servicios o microservicios.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B967E8-803C-522C-CBAB-A88BF0AE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6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09BF3-35C3-395B-C00E-53B33CC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de Seguridad que ofrece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E3D81-924B-B55E-65D0-CBA22081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JWT </a:t>
            </a:r>
            <a:r>
              <a:rPr lang="es-ES" b="1" dirty="0"/>
              <a:t>no cifra</a:t>
            </a:r>
            <a:r>
              <a:rPr lang="es-ES" dirty="0"/>
              <a:t> el contenido, pero </a:t>
            </a:r>
            <a:r>
              <a:rPr lang="es-ES" b="1" dirty="0"/>
              <a:t>sí lo firma</a:t>
            </a:r>
            <a:r>
              <a:rPr lang="es-ES" dirty="0"/>
              <a:t>.  Proporciona:</a:t>
            </a:r>
          </a:p>
          <a:p>
            <a:endParaRPr lang="es-ES" dirty="0"/>
          </a:p>
          <a:p>
            <a:pPr lvl="1"/>
            <a:r>
              <a:rPr lang="es-ES" sz="2800" b="1" dirty="0"/>
              <a:t>Integridad</a:t>
            </a:r>
            <a:r>
              <a:rPr lang="es-ES" sz="2800" dirty="0"/>
              <a:t>: Nadie puede modificar el contenido sin invalidar la firma.</a:t>
            </a:r>
          </a:p>
          <a:p>
            <a:pPr lvl="1"/>
            <a:endParaRPr lang="es-ES" sz="2800" dirty="0"/>
          </a:p>
          <a:p>
            <a:pPr lvl="1"/>
            <a:r>
              <a:rPr lang="es-ES" sz="2800" b="1" dirty="0"/>
              <a:t>Confidencialidad</a:t>
            </a:r>
            <a:r>
              <a:rPr lang="es-ES" sz="2800" dirty="0"/>
              <a:t>: Cualquiera puede leer el contenido si intercepta el token (por eso se recomienda usar HTTPS).</a:t>
            </a:r>
          </a:p>
          <a:p>
            <a:pPr lvl="1"/>
            <a:endParaRPr lang="es-ES" sz="2800" dirty="0"/>
          </a:p>
          <a:p>
            <a:pPr lvl="1"/>
            <a:r>
              <a:rPr lang="es-ES" sz="2800" b="1" dirty="0"/>
              <a:t>Autenticidad</a:t>
            </a:r>
            <a:r>
              <a:rPr lang="es-ES" sz="2800" dirty="0"/>
              <a:t>: El receptor puede verificar que el token fue emitido por una fuente confiable.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F86850-2E94-0FFB-570C-D2EA3A9F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451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1790</Words>
  <Application>Microsoft Office PowerPoint</Application>
  <PresentationFormat>Panorámica</PresentationFormat>
  <Paragraphs>258</Paragraphs>
  <Slides>37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Wingdings</vt:lpstr>
      <vt:lpstr>Tema de Office</vt:lpstr>
      <vt:lpstr>Seguridad y Autenticación en Microservicios con C++</vt:lpstr>
      <vt:lpstr>Contenidos</vt:lpstr>
      <vt:lpstr>Autenticación  con JWT JSON Web Tokens</vt:lpstr>
      <vt:lpstr>JWT</vt:lpstr>
      <vt:lpstr>jwt Header </vt:lpstr>
      <vt:lpstr>jwt - PayLoad</vt:lpstr>
      <vt:lpstr>jwt - Signature</vt:lpstr>
      <vt:lpstr>JWT se utiliza</vt:lpstr>
      <vt:lpstr>Tipo de Seguridad que ofrece</vt:lpstr>
      <vt:lpstr>Tipos de JWT</vt:lpstr>
      <vt:lpstr>Tipos de proyectos con JWT y C++</vt:lpstr>
      <vt:lpstr>Trabajar en jwt con C++</vt:lpstr>
      <vt:lpstr>HS256, RS256 y ES256</vt:lpstr>
      <vt:lpstr>HS256, RS256 y ES256</vt:lpstr>
      <vt:lpstr>HS256, RS256 y ES256</vt:lpstr>
      <vt:lpstr>Flujo jwt</vt:lpstr>
      <vt:lpstr>Instalar jwt-cpp en Visual Studio</vt:lpstr>
      <vt:lpstr>Instalar jwt-cpp en Visual Studio</vt:lpstr>
      <vt:lpstr>Crear un token</vt:lpstr>
      <vt:lpstr>Crear el token</vt:lpstr>
      <vt:lpstr>Respuesta al cliente</vt:lpstr>
      <vt:lpstr>Token generado</vt:lpstr>
      <vt:lpstr>Enviar el token</vt:lpstr>
      <vt:lpstr>Validar el token</vt:lpstr>
      <vt:lpstr>Validar el token</vt:lpstr>
      <vt:lpstr>OpenSSL</vt:lpstr>
      <vt:lpstr>Bibliotecas criptográficas</vt:lpstr>
      <vt:lpstr>Protección de la comunicación entre microservicios</vt:lpstr>
      <vt:lpstr>Implementación de encriptación SSL/TLS</vt:lpstr>
      <vt:lpstr>Configuración para evitar ataques CSRF / XSS</vt:lpstr>
      <vt:lpstr>CSRF</vt:lpstr>
      <vt:lpstr>XSS</vt:lpstr>
      <vt:lpstr>¿Qué puede hacer un ataque XSS?</vt:lpstr>
      <vt:lpstr>Tipos de XSS</vt:lpstr>
      <vt:lpstr>SQL Injection</vt:lpstr>
      <vt:lpstr>Ejemplo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46</cp:revision>
  <dcterms:created xsi:type="dcterms:W3CDTF">2025-08-20T09:56:49Z</dcterms:created>
  <dcterms:modified xsi:type="dcterms:W3CDTF">2025-09-09T18:58:24Z</dcterms:modified>
</cp:coreProperties>
</file>