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9" r:id="rId10"/>
    <p:sldId id="276" r:id="rId11"/>
    <p:sldId id="277" r:id="rId12"/>
    <p:sldId id="265" r:id="rId13"/>
    <p:sldId id="266" r:id="rId14"/>
    <p:sldId id="261" r:id="rId15"/>
    <p:sldId id="267" r:id="rId16"/>
    <p:sldId id="278" r:id="rId17"/>
    <p:sldId id="268" r:id="rId18"/>
    <p:sldId id="271" r:id="rId19"/>
    <p:sldId id="270" r:id="rId20"/>
    <p:sldId id="272" r:id="rId21"/>
    <p:sldId id="273" r:id="rId22"/>
    <p:sldId id="275" r:id="rId23"/>
    <p:sldId id="274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BE6D-F432-410C-92D3-5AC4983686BB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ED35B-879F-4F30-8B0D-1DAF744E9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68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017C4-39DA-4E0D-92DE-294DB1EED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7E92AC-AFBF-F7DD-13AA-31CA04FD5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9EE147-9297-67BD-7E39-EC5D341B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2DE8-E9D9-43B8-B951-8F26891D9464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D20C4B-BC0C-E8E9-50D5-13537A0C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1A29F1-04B3-3A77-5252-1458B614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16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12F28-024F-CEC4-46C9-49C88673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F427BF-7681-B9FC-6EF9-D46389C54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1CAC3F-F61E-772F-EB4D-D6D75D1D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150F-EB7E-4D64-8E58-41225381B599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918F31-8861-21EF-2B4E-EB17E45C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86D6E6-697D-029F-D745-556DC278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9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DBDE6D-64F2-2343-E1DF-48DE05D65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8C36EB-8DA4-17EA-2388-04EB6B456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0CF55B-E7E9-6DA2-9EF8-3562AD99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373F-76FE-4634-A5F6-CC9BFD62A682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506C7F-70CD-5D48-05E3-7048334E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F53FF5-EA70-62E9-24B3-9595FBA4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1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587DB-D865-97C4-6584-DDC23878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17EB7-1DE9-C870-AF01-CE5972F6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E11DC-6828-5A08-BACC-5B401DD5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13BB-9208-47D7-95D7-2C6496ABFECB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7AF96-6DC6-2422-A71A-2AAA5934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6F319A-FD4F-9A36-380E-A5737FAA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94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A4B20-B511-73F6-21EA-4631228A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9FEEFD-1E4D-77A4-2888-C64E3AB67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289066-3D18-3337-3786-6B9FBCB3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C827-48AF-426A-A6C8-D38D8F6D1920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DD7F5-034E-99D5-57AB-9F31CF7F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4953B-19C4-302C-C873-20F59860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84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5B38C-7CF1-9216-23C6-B9AAF34E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C1C566-635C-DC3D-DCBD-F677E281C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7A7785-3301-D50A-AF30-22555376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E8107E-4FFF-99CD-9A4F-29D53F3E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529-CB11-4985-87D4-277E4E0A8400}" type="datetime1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336951-3209-8837-85BB-4A63D429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E64F50-669B-D455-7878-16353812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83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CC2E4-34DE-7F4A-E2D9-2E305192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48159-ADBB-452E-E4D9-5C9F318F4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3BE039-41F7-2EA3-64FC-35994E97E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B9C051-1EDC-40A1-002D-B963C2B12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84F05E-51DF-AC28-773E-666AD8204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D87841-0725-754F-4D92-7BE7E84A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20D5-D182-40C5-B674-A66AF476BD63}" type="datetime1">
              <a:rPr lang="es-ES" smtClean="0"/>
              <a:t>17/09/2025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9370EB-DE4B-E013-18BE-C16E50F3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78EAB8-6E90-280F-A923-4F04EFAC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12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94A0B-E2CF-FD4B-4CCD-AD4ED835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A69B59-A0AB-C7AA-A8F1-6334B454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978-22CD-40FE-A749-06542CF3C7FC}" type="datetime1">
              <a:rPr lang="es-ES" smtClean="0"/>
              <a:t>17/09/2025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C0F0AD-53A7-CBDE-7313-7B63410C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998FFC-8652-7098-21C7-884400E2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91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1EFC5D-BC97-2069-1C81-3F83D94B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B286-B117-4769-90D6-85136487E93C}" type="datetime1">
              <a:rPr lang="es-ES" smtClean="0"/>
              <a:t>17/09/2025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4A3BA0-B62B-3BC6-185B-39124B26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08EBD-A448-BC19-49ED-7787046C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58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C0F20-AE01-91BB-6A09-BCE1E79E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F2871C-6475-0BF0-D0E9-627FE448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C19AF1-6083-FA9D-910C-B2AC1277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72B3C7-9D6E-B162-BF43-DE07405B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B2D6-52AA-4947-AB8B-7596292D843F}" type="datetime1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9D1183-27BA-A2D5-18B7-237AE3CF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458D34-BD7F-53D3-71BF-54C814BB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23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E5CEA-F28D-6F2E-D766-696A1C0F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AEC789-51C0-070F-07EE-50DB6C9EF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E284A6-B178-B038-77EB-A7985F3EB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C93189-5F2F-DCAB-BA1B-EB2CD173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F835-D9B6-409F-93F1-91D369778952}" type="datetime1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83ED7C-ADE0-0358-6D94-CBF9A9CB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B5AADF-F586-095B-BF7A-B9C0C99E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73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828A05-8396-B6B8-5760-36087494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BFE8B5-12A4-6209-F1D2-22342E8C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284DD-2159-A7E9-4D98-146A0471B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FD1587-ABF0-4357-A3D3-94C4057E69B9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C5D48-1ACA-7473-657A-6CB6B5976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1E243-4D2D-39D8-7999-DCE5A02D8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81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valgrind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34F3A-86F2-4838-146A-C21CB908E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424" y="1651753"/>
            <a:ext cx="10650070" cy="2387600"/>
          </a:xfrm>
        </p:spPr>
        <p:txBody>
          <a:bodyPr>
            <a:normAutofit/>
          </a:bodyPr>
          <a:lstStyle/>
          <a:p>
            <a:r>
              <a:rPr lang="es-ES" b="1" dirty="0"/>
              <a:t>Optimización y Gestión de Recursos en Microservicios C++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4016E6-C900-2546-817C-ECC74333C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6931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88805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7880A-9C41-F630-EE0F-EC34D205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benchmarking técnico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14CCE4-8DA3-AA49-DC5F-3BBC720A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27C629-9548-D2AA-7156-14FDBDA9C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90" y="1820502"/>
            <a:ext cx="10225502" cy="314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1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E6FB6-25ED-1C02-21F6-2E08E26A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que sirve?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F6EF3-03F3-6E76-9817-52B53996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Detectar cuellos de botella</a:t>
            </a:r>
          </a:p>
          <a:p>
            <a:endParaRPr lang="es-ES" dirty="0"/>
          </a:p>
          <a:p>
            <a:r>
              <a:rPr lang="es-ES" dirty="0"/>
              <a:t>Validar mejoras de rendimiento</a:t>
            </a:r>
          </a:p>
          <a:p>
            <a:endParaRPr lang="es-ES" dirty="0"/>
          </a:p>
          <a:p>
            <a:r>
              <a:rPr lang="es-ES" dirty="0"/>
              <a:t>Justificar decisiones tecnológicas</a:t>
            </a:r>
          </a:p>
          <a:p>
            <a:endParaRPr lang="es-ES" dirty="0"/>
          </a:p>
          <a:p>
            <a:r>
              <a:rPr lang="es-ES" dirty="0"/>
              <a:t>Optimizar recursos (CPU, RAM, red)</a:t>
            </a:r>
          </a:p>
          <a:p>
            <a:endParaRPr lang="es-ES" dirty="0"/>
          </a:p>
          <a:p>
            <a:r>
              <a:rPr lang="es-ES" dirty="0"/>
              <a:t>Aumentar la escalabilidad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6E08CE-29E7-EAD8-0C0A-52052B6D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45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48B26-4CA1-904E-04EF-7E66663B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Linux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26EC9F-3C4B-2072-258F-A796A478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D19573-253F-86F0-2DF5-565EE1C09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92" y="1596861"/>
            <a:ext cx="10527208" cy="38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4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54622-AC56-20C7-AAB1-4C56B7AA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Windows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65C27-D0CD-5A26-F542-70AF17288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1047"/>
            <a:ext cx="10515600" cy="1095916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r>
              <a:rPr lang="es-ES" dirty="0"/>
              <a:t>En Windows podemos instalar los comandos de Linux en WSL (ojo utilizar </a:t>
            </a:r>
            <a:r>
              <a:rPr lang="es-ES" b="1" dirty="0"/>
              <a:t>WSL 2</a:t>
            </a:r>
            <a:r>
              <a:rPr lang="es-ES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947B02-950B-AA17-6E7F-D09C8849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BF988A-E7E7-3F46-E6D7-000027B1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9055"/>
            <a:ext cx="9597272" cy="35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4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3B105-2525-FFE0-1C07-7AA451C2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4B1CC-3223-624E-2929-45CDF085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valgrind</a:t>
            </a:r>
            <a:r>
              <a:rPr lang="es-ES" dirty="0"/>
              <a:t>	</a:t>
            </a:r>
          </a:p>
          <a:p>
            <a:pPr lvl="1"/>
            <a:r>
              <a:rPr lang="es-ES" dirty="0"/>
              <a:t>Detecta fugas de memoria, errores de acceso, y </a:t>
            </a:r>
            <a:r>
              <a:rPr lang="es-ES" dirty="0" err="1"/>
              <a:t>profiling</a:t>
            </a:r>
            <a:r>
              <a:rPr lang="es-ES" dirty="0"/>
              <a:t> básico.</a:t>
            </a:r>
          </a:p>
          <a:p>
            <a:pPr lvl="1"/>
            <a:r>
              <a:rPr lang="es-ES" dirty="0">
                <a:hlinkClick r:id="rId2"/>
              </a:rPr>
              <a:t>https://valgrind.org/</a:t>
            </a:r>
            <a:endParaRPr lang="es-ES" dirty="0"/>
          </a:p>
          <a:p>
            <a:pPr lvl="1"/>
            <a:endParaRPr lang="es-ES" dirty="0"/>
          </a:p>
          <a:p>
            <a:r>
              <a:rPr lang="es-ES" b="1" dirty="0" err="1"/>
              <a:t>gprof</a:t>
            </a:r>
            <a:endParaRPr lang="es-ES" b="1" dirty="0"/>
          </a:p>
          <a:p>
            <a:pPr lvl="1"/>
            <a:r>
              <a:rPr lang="es-ES" dirty="0"/>
              <a:t>Genera perfiles de tiempo de ejecución por función</a:t>
            </a:r>
          </a:p>
          <a:p>
            <a:pPr lvl="1"/>
            <a:endParaRPr lang="es-ES" dirty="0"/>
          </a:p>
          <a:p>
            <a:r>
              <a:rPr lang="es-ES" b="1" dirty="0" err="1"/>
              <a:t>perf</a:t>
            </a:r>
            <a:r>
              <a:rPr lang="es-ES" dirty="0"/>
              <a:t> (Linux)</a:t>
            </a:r>
          </a:p>
          <a:p>
            <a:pPr lvl="1"/>
            <a:r>
              <a:rPr lang="es-ES" dirty="0"/>
              <a:t>Herramientas de bajo nivel para análisis de CPU y eventos.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D9BFCC-35EF-00AD-3DAF-84697A25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8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2F2E4-9A5F-B833-8BE6-0F54942C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valgrind</a:t>
            </a:r>
            <a:r>
              <a:rPr lang="es-ES" dirty="0"/>
              <a:t>: instalación en WSL2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991D6-2BA4-2A33-BF89-81048F8E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-y </a:t>
            </a:r>
            <a:r>
              <a:rPr lang="es-ES" dirty="0" err="1"/>
              <a:t>build-essential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g++ </a:t>
            </a:r>
            <a:r>
              <a:rPr lang="es-ES" dirty="0" err="1"/>
              <a:t>wget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wget</a:t>
            </a:r>
            <a:r>
              <a:rPr lang="es-ES" dirty="0"/>
              <a:t> https://sourceware.org/pub/valgrind/valgrind-3.25.1.tar.bz2</a:t>
            </a:r>
          </a:p>
          <a:p>
            <a:pPr marL="0" indent="0">
              <a:buNone/>
            </a:pPr>
            <a:r>
              <a:rPr lang="es-ES" dirty="0" err="1"/>
              <a:t>tar</a:t>
            </a:r>
            <a:r>
              <a:rPr lang="es-ES" dirty="0"/>
              <a:t> -</a:t>
            </a:r>
            <a:r>
              <a:rPr lang="es-ES" dirty="0" err="1"/>
              <a:t>xvjf</a:t>
            </a:r>
            <a:r>
              <a:rPr lang="es-ES" dirty="0"/>
              <a:t> valgrind-3.25.1.tar.bz2</a:t>
            </a:r>
          </a:p>
          <a:p>
            <a:pPr marL="0" indent="0">
              <a:buNone/>
            </a:pPr>
            <a:r>
              <a:rPr lang="es-ES" dirty="0"/>
              <a:t>cd valgrind-3.25.1</a:t>
            </a:r>
          </a:p>
          <a:p>
            <a:pPr marL="0" indent="0">
              <a:buNone/>
            </a:pPr>
            <a:r>
              <a:rPr lang="es-ES" dirty="0"/>
              <a:t>./configure</a:t>
            </a:r>
          </a:p>
          <a:p>
            <a:pPr marL="0" indent="0">
              <a:buNone/>
            </a:pPr>
            <a:r>
              <a:rPr lang="es-ES" dirty="0" err="1"/>
              <a:t>make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sudo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7526CE-D118-418C-78B8-C3CAF24B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354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33BD7-460B-5E27-33AF-5A58CC3F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valgrind</a:t>
            </a:r>
            <a:r>
              <a:rPr lang="es-ES" dirty="0"/>
              <a:t>: instalación en WSL2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C4A6F-F9CA-6842-134F-C5AB7F61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vez instalado, añadir esta línea al fichero: </a:t>
            </a:r>
            <a:r>
              <a:rPr lang="es-ES" b="1" dirty="0"/>
              <a:t>.</a:t>
            </a:r>
            <a:r>
              <a:rPr lang="es-ES" b="1" dirty="0" err="1"/>
              <a:t>bashrc</a:t>
            </a:r>
            <a:endParaRPr lang="es-ES" b="1" dirty="0"/>
          </a:p>
          <a:p>
            <a:pPr lvl="1"/>
            <a:r>
              <a:rPr lang="en-US" b="1" dirty="0"/>
              <a:t>export PATH=$PATH:/</a:t>
            </a:r>
            <a:r>
              <a:rPr lang="en-US" b="1" dirty="0" err="1"/>
              <a:t>usr</a:t>
            </a:r>
            <a:r>
              <a:rPr lang="en-US" b="1" dirty="0"/>
              <a:t>/local/bin</a:t>
            </a:r>
          </a:p>
          <a:p>
            <a:endParaRPr lang="es-ES" dirty="0"/>
          </a:p>
          <a:p>
            <a:r>
              <a:rPr lang="es-ES" b="1" dirty="0"/>
              <a:t>Prueba</a:t>
            </a:r>
            <a:r>
              <a:rPr lang="es-ES" dirty="0"/>
              <a:t>:</a:t>
            </a:r>
          </a:p>
          <a:p>
            <a:pPr lvl="1"/>
            <a:r>
              <a:rPr lang="es-ES" b="1" dirty="0" err="1"/>
              <a:t>valgrind</a:t>
            </a:r>
            <a:r>
              <a:rPr lang="es-ES" b="1" dirty="0"/>
              <a:t> --</a:t>
            </a:r>
            <a:r>
              <a:rPr lang="es-ES" b="1" dirty="0" err="1"/>
              <a:t>version</a:t>
            </a:r>
            <a:endParaRPr lang="es-ES" dirty="0"/>
          </a:p>
          <a:p>
            <a:pPr lvl="1"/>
            <a:endParaRPr lang="es-ES" b="1" dirty="0"/>
          </a:p>
          <a:p>
            <a:pPr lvl="1"/>
            <a:r>
              <a:rPr lang="es-ES" b="1" dirty="0"/>
              <a:t>Debería responder:</a:t>
            </a:r>
          </a:p>
          <a:p>
            <a:pPr lvl="1"/>
            <a:r>
              <a:rPr lang="es-ES" dirty="0"/>
              <a:t>valgrind-3.25.1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960114-7802-33D0-4205-C153E402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96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1B26B-ECBA-61F8-84F1-D42586B7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valgrind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F0DF4-9DFD-2BB3-4FCE-772089E5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</a:t>
            </a:r>
            <a:r>
              <a:rPr lang="es-ES" b="1" dirty="0"/>
              <a:t>detectar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Fugas de memoria en las clases que utilizan memoria dinámica</a:t>
            </a:r>
          </a:p>
          <a:p>
            <a:pPr lvl="1"/>
            <a:r>
              <a:rPr lang="es-ES" dirty="0"/>
              <a:t>Accesos inválidos a memoria.</a:t>
            </a:r>
          </a:p>
          <a:p>
            <a:pPr lvl="1"/>
            <a:r>
              <a:rPr lang="es-ES" dirty="0"/>
              <a:t>Uso incorrecto de new / </a:t>
            </a:r>
            <a:r>
              <a:rPr lang="es-ES" dirty="0" err="1"/>
              <a:t>delete</a:t>
            </a:r>
            <a:r>
              <a:rPr lang="es-ES" dirty="0"/>
              <a:t> o </a:t>
            </a:r>
            <a:r>
              <a:rPr lang="es-ES" dirty="0" err="1"/>
              <a:t>malloc</a:t>
            </a:r>
            <a:r>
              <a:rPr lang="es-ES" dirty="0"/>
              <a:t> / free</a:t>
            </a:r>
          </a:p>
          <a:p>
            <a:pPr lvl="1"/>
            <a:r>
              <a:rPr lang="es-ES" dirty="0"/>
              <a:t>Consumo excesivo del </a:t>
            </a:r>
            <a:r>
              <a:rPr lang="es-ES" dirty="0" err="1"/>
              <a:t>Heap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b="1" dirty="0"/>
              <a:t>Aplicarlo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valgrind</a:t>
            </a:r>
            <a:r>
              <a:rPr lang="es-ES" dirty="0"/>
              <a:t> --</a:t>
            </a:r>
            <a:r>
              <a:rPr lang="es-ES" dirty="0" err="1"/>
              <a:t>tool</a:t>
            </a:r>
            <a:r>
              <a:rPr lang="es-ES" dirty="0"/>
              <a:t>=</a:t>
            </a:r>
            <a:r>
              <a:rPr lang="es-ES" dirty="0" err="1"/>
              <a:t>memcheck</a:t>
            </a:r>
            <a:r>
              <a:rPr lang="es-ES" dirty="0"/>
              <a:t> ./microservicio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B4D82E-FA78-13B1-E4B4-08767705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87365-9647-5121-CDCD-5813C4CE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gprof</a:t>
            </a:r>
            <a:r>
              <a:rPr lang="es-ES" dirty="0"/>
              <a:t>: instalación en WSL2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0A517-0EA4-4450-07CD-15F3F6FB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sudo </a:t>
            </a:r>
            <a:r>
              <a:rPr lang="es-ES" b="1" dirty="0" err="1"/>
              <a:t>apt</a:t>
            </a:r>
            <a:r>
              <a:rPr lang="es-ES" b="1" dirty="0"/>
              <a:t> </a:t>
            </a:r>
            <a:r>
              <a:rPr lang="es-ES" b="1" dirty="0" err="1"/>
              <a:t>update</a:t>
            </a:r>
            <a:endParaRPr lang="es-ES" b="1" dirty="0"/>
          </a:p>
          <a:p>
            <a:r>
              <a:rPr lang="es-ES" b="1" dirty="0"/>
              <a:t>sudo </a:t>
            </a:r>
            <a:r>
              <a:rPr lang="es-ES" b="1" dirty="0" err="1"/>
              <a:t>apt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binutils</a:t>
            </a:r>
            <a:endParaRPr lang="es-ES" b="1" dirty="0"/>
          </a:p>
          <a:p>
            <a:endParaRPr lang="es-ES" dirty="0"/>
          </a:p>
          <a:p>
            <a:r>
              <a:rPr lang="es-ES" b="1" dirty="0" err="1"/>
              <a:t>gprof</a:t>
            </a:r>
            <a:r>
              <a:rPr lang="es-ES" b="1" dirty="0"/>
              <a:t> --</a:t>
            </a:r>
            <a:r>
              <a:rPr lang="es-ES" b="1" dirty="0" err="1"/>
              <a:t>version</a:t>
            </a:r>
            <a:endParaRPr lang="es-ES" b="1" dirty="0"/>
          </a:p>
          <a:p>
            <a:pPr lvl="1"/>
            <a:r>
              <a:rPr lang="en-US" dirty="0"/>
              <a:t>GNU </a:t>
            </a:r>
            <a:r>
              <a:rPr lang="en-US" dirty="0" err="1"/>
              <a:t>gprof</a:t>
            </a:r>
            <a:r>
              <a:rPr lang="en-US" dirty="0"/>
              <a:t> (GNU </a:t>
            </a:r>
            <a:r>
              <a:rPr lang="en-US" dirty="0" err="1"/>
              <a:t>Binutils</a:t>
            </a:r>
            <a:r>
              <a:rPr lang="en-US" dirty="0"/>
              <a:t> for Ubuntu) 2.38</a:t>
            </a:r>
          </a:p>
          <a:p>
            <a:pPr lvl="1"/>
            <a:r>
              <a:rPr lang="en-US" dirty="0"/>
              <a:t>Based on BSD </a:t>
            </a:r>
            <a:r>
              <a:rPr lang="en-US" dirty="0" err="1"/>
              <a:t>gprof</a:t>
            </a:r>
            <a:r>
              <a:rPr lang="en-US" dirty="0"/>
              <a:t>, copyright 1983 Regents of the University of California.</a:t>
            </a:r>
          </a:p>
          <a:p>
            <a:pPr lvl="1"/>
            <a:r>
              <a:rPr lang="en-US" dirty="0"/>
              <a:t>This program is free software.  This program has absolutely no warranty.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471FE0-986F-97C3-E47A-2D54256E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934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77D8D-7666-F147-0A2E-5EB83F87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067"/>
          </a:xfrm>
        </p:spPr>
        <p:txBody>
          <a:bodyPr/>
          <a:lstStyle/>
          <a:p>
            <a:r>
              <a:rPr lang="es-ES" dirty="0" err="1"/>
              <a:t>gprof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B86A61-0AE4-F1DA-D900-6F90501C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1" y="1442302"/>
            <a:ext cx="10746556" cy="5118754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Permite detectar:</a:t>
            </a:r>
          </a:p>
          <a:p>
            <a:pPr lvl="1"/>
            <a:r>
              <a:rPr lang="es-ES" dirty="0"/>
              <a:t>Qué funciones consumen más tiempo</a:t>
            </a:r>
          </a:p>
          <a:p>
            <a:pPr lvl="1"/>
            <a:r>
              <a:rPr lang="es-ES" dirty="0"/>
              <a:t>Cuántas veces se llaman</a:t>
            </a:r>
          </a:p>
          <a:p>
            <a:pPr lvl="1"/>
            <a:r>
              <a:rPr lang="es-ES" dirty="0"/>
              <a:t>Relación entre funciones (quien llama a quien)</a:t>
            </a:r>
          </a:p>
          <a:p>
            <a:pPr lvl="1"/>
            <a:endParaRPr lang="es-ES" dirty="0"/>
          </a:p>
          <a:p>
            <a:r>
              <a:rPr lang="es-ES" b="1" dirty="0"/>
              <a:t>Aplicarlo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Compilar con la opción –</a:t>
            </a:r>
            <a:r>
              <a:rPr lang="es-ES" dirty="0" err="1"/>
              <a:t>pg</a:t>
            </a:r>
            <a:r>
              <a:rPr lang="es-ES" dirty="0"/>
              <a:t>:</a:t>
            </a:r>
          </a:p>
          <a:p>
            <a:pPr lvl="2"/>
            <a:r>
              <a:rPr lang="pt-BR" dirty="0"/>
              <a:t>g++ -</a:t>
            </a:r>
            <a:r>
              <a:rPr lang="pt-BR" dirty="0" err="1"/>
              <a:t>pg</a:t>
            </a:r>
            <a:r>
              <a:rPr lang="pt-BR" dirty="0"/>
              <a:t> -O2 main.cpp -o </a:t>
            </a:r>
            <a:r>
              <a:rPr lang="pt-BR" dirty="0" err="1"/>
              <a:t>microservicio</a:t>
            </a:r>
            <a:endParaRPr lang="pt-BR" dirty="0"/>
          </a:p>
          <a:p>
            <a:pPr lvl="2"/>
            <a:endParaRPr lang="es-ES" dirty="0"/>
          </a:p>
          <a:p>
            <a:pPr lvl="1"/>
            <a:r>
              <a:rPr lang="es-ES" dirty="0"/>
              <a:t>Ejecutar el programa normalmente:</a:t>
            </a:r>
          </a:p>
          <a:p>
            <a:pPr lvl="2"/>
            <a:r>
              <a:rPr lang="es-ES" dirty="0"/>
              <a:t>./microservicio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Generar el perfil:</a:t>
            </a:r>
          </a:p>
          <a:p>
            <a:pPr lvl="2"/>
            <a:r>
              <a:rPr lang="es-ES" b="1" dirty="0" err="1"/>
              <a:t>gprof</a:t>
            </a:r>
            <a:r>
              <a:rPr lang="es-ES" dirty="0"/>
              <a:t> microservicio </a:t>
            </a:r>
            <a:r>
              <a:rPr lang="es-ES" dirty="0" err="1"/>
              <a:t>gmon.out</a:t>
            </a:r>
            <a:r>
              <a:rPr lang="es-ES" dirty="0"/>
              <a:t> &gt; perfil.txt</a:t>
            </a:r>
          </a:p>
          <a:p>
            <a:pPr lvl="2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2BC51A-742C-0F62-7090-09646F32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28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15A12-D5FF-E8FF-5DE8-C79640C6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F37111-0082-6505-BF56-13742259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6452" cy="4895850"/>
          </a:xfrm>
        </p:spPr>
        <p:txBody>
          <a:bodyPr/>
          <a:lstStyle/>
          <a:p>
            <a:r>
              <a:rPr lang="es-ES" dirty="0"/>
              <a:t>Optimización del rendimiento en microservicios de alto rendimiento: </a:t>
            </a:r>
          </a:p>
          <a:p>
            <a:pPr lvl="1"/>
            <a:r>
              <a:rPr lang="es-ES" sz="2800" dirty="0"/>
              <a:t>Uso de técnicas de </a:t>
            </a:r>
            <a:r>
              <a:rPr lang="es-ES" sz="2800" b="1" dirty="0"/>
              <a:t>gestión de memoria </a:t>
            </a:r>
            <a:r>
              <a:rPr lang="es-ES" sz="2800" dirty="0"/>
              <a:t>eficiente (</a:t>
            </a:r>
            <a:r>
              <a:rPr lang="es-ES" sz="2800" dirty="0" err="1"/>
              <a:t>malloc</a:t>
            </a:r>
            <a:r>
              <a:rPr lang="es-ES" sz="2800" dirty="0"/>
              <a:t>/free, RAII). </a:t>
            </a:r>
          </a:p>
          <a:p>
            <a:pPr lvl="1"/>
            <a:r>
              <a:rPr lang="es-ES" sz="2800" dirty="0"/>
              <a:t>Minimización de la </a:t>
            </a:r>
            <a:r>
              <a:rPr lang="es-ES" sz="2800" b="1" dirty="0"/>
              <a:t>latencia</a:t>
            </a:r>
            <a:r>
              <a:rPr lang="es-ES" sz="2800" dirty="0"/>
              <a:t> en sistemas distribuidos con C++. </a:t>
            </a:r>
          </a:p>
          <a:p>
            <a:endParaRPr lang="es-ES" dirty="0"/>
          </a:p>
          <a:p>
            <a:r>
              <a:rPr lang="es-ES" b="1" dirty="0" err="1"/>
              <a:t>Profiling</a:t>
            </a:r>
            <a:r>
              <a:rPr lang="es-ES" dirty="0"/>
              <a:t> y </a:t>
            </a:r>
            <a:r>
              <a:rPr lang="es-ES" b="1" dirty="0"/>
              <a:t>benchmarking</a:t>
            </a:r>
            <a:r>
              <a:rPr lang="es-ES" dirty="0"/>
              <a:t> de microservicios: </a:t>
            </a:r>
          </a:p>
          <a:p>
            <a:pPr lvl="1"/>
            <a:r>
              <a:rPr lang="es-ES" sz="2800" dirty="0"/>
              <a:t>Uso de herramientas como </a:t>
            </a:r>
            <a:r>
              <a:rPr lang="es-ES" sz="2800" b="1" dirty="0" err="1"/>
              <a:t>valgrind</a:t>
            </a:r>
            <a:r>
              <a:rPr lang="es-ES" sz="2800" dirty="0"/>
              <a:t>, </a:t>
            </a:r>
            <a:r>
              <a:rPr lang="es-ES" sz="2800" b="1" dirty="0" err="1"/>
              <a:t>gprof</a:t>
            </a:r>
            <a:r>
              <a:rPr lang="es-ES" sz="2800" dirty="0"/>
              <a:t> o </a:t>
            </a:r>
            <a:r>
              <a:rPr lang="es-ES" sz="2800" b="1" dirty="0" err="1"/>
              <a:t>perf</a:t>
            </a:r>
            <a:r>
              <a:rPr lang="es-ES" sz="2800" dirty="0"/>
              <a:t>. </a:t>
            </a:r>
          </a:p>
          <a:p>
            <a:pPr lvl="1"/>
            <a:r>
              <a:rPr lang="es-ES" sz="2800" dirty="0"/>
              <a:t>Estrategias para mejorar la eficiencia del CPU y la memoria.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AE68A7-DA79-8BFB-3C0E-998A8B3A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995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17AC7-C927-F9F9-C8AD-2F32603F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28" y="0"/>
            <a:ext cx="10515600" cy="766091"/>
          </a:xfrm>
        </p:spPr>
        <p:txBody>
          <a:bodyPr/>
          <a:lstStyle/>
          <a:p>
            <a:r>
              <a:rPr lang="es-ES" dirty="0" err="1"/>
              <a:t>perf</a:t>
            </a:r>
            <a:r>
              <a:rPr lang="es-ES" dirty="0"/>
              <a:t>: instalación en WSL2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010966-52E3-D725-4629-BFCBA543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886120"/>
            <a:ext cx="11095348" cy="58353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-y </a:t>
            </a:r>
            <a:r>
              <a:rPr lang="es-ES" dirty="0" err="1"/>
              <a:t>build-essential</a:t>
            </a:r>
            <a:r>
              <a:rPr lang="es-ES" dirty="0"/>
              <a:t> </a:t>
            </a:r>
            <a:r>
              <a:rPr lang="es-ES" dirty="0" err="1"/>
              <a:t>flex</a:t>
            </a:r>
            <a:r>
              <a:rPr lang="es-ES" dirty="0"/>
              <a:t> </a:t>
            </a:r>
            <a:r>
              <a:rPr lang="es-ES" dirty="0" err="1"/>
              <a:t>bison</a:t>
            </a:r>
            <a:r>
              <a:rPr lang="es-ES" dirty="0"/>
              <a:t> </a:t>
            </a:r>
            <a:r>
              <a:rPr lang="es-ES" dirty="0" err="1"/>
              <a:t>libdwarf-dev</a:t>
            </a:r>
            <a:r>
              <a:rPr lang="es-ES" dirty="0"/>
              <a:t> </a:t>
            </a:r>
            <a:r>
              <a:rPr lang="es-ES" dirty="0" err="1"/>
              <a:t>libelf-dev</a:t>
            </a:r>
            <a:r>
              <a:rPr lang="es-ES" dirty="0"/>
              <a:t> </a:t>
            </a:r>
            <a:r>
              <a:rPr lang="es-ES" dirty="0" err="1"/>
              <a:t>libnuma-dev</a:t>
            </a:r>
            <a:r>
              <a:rPr lang="es-ES" dirty="0"/>
              <a:t> </a:t>
            </a:r>
            <a:r>
              <a:rPr lang="es-ES" dirty="0" err="1"/>
              <a:t>libunwind-dev</a:t>
            </a:r>
            <a:r>
              <a:rPr lang="es-ES" dirty="0"/>
              <a:t> \</a:t>
            </a:r>
          </a:p>
          <a:p>
            <a:pPr marL="0" indent="0">
              <a:buNone/>
            </a:pPr>
            <a:r>
              <a:rPr lang="es-ES" dirty="0" err="1"/>
              <a:t>libnewt-dev</a:t>
            </a:r>
            <a:r>
              <a:rPr lang="es-ES" dirty="0"/>
              <a:t> </a:t>
            </a:r>
            <a:r>
              <a:rPr lang="es-ES" dirty="0" err="1"/>
              <a:t>libdw-dev</a:t>
            </a:r>
            <a:r>
              <a:rPr lang="es-ES" dirty="0"/>
              <a:t> </a:t>
            </a:r>
            <a:r>
              <a:rPr lang="es-ES" dirty="0" err="1"/>
              <a:t>libssl-dev</a:t>
            </a:r>
            <a:r>
              <a:rPr lang="es-ES" dirty="0"/>
              <a:t> </a:t>
            </a:r>
            <a:r>
              <a:rPr lang="es-ES" dirty="0" err="1"/>
              <a:t>libperl-dev</a:t>
            </a:r>
            <a:r>
              <a:rPr lang="es-ES" dirty="0"/>
              <a:t>  python-dev-is-python3 </a:t>
            </a:r>
            <a:r>
              <a:rPr lang="es-ES" dirty="0" err="1"/>
              <a:t>binutils-dev</a:t>
            </a:r>
            <a:r>
              <a:rPr lang="es-ES" dirty="0"/>
              <a:t> </a:t>
            </a:r>
            <a:r>
              <a:rPr lang="es-ES" dirty="0" err="1"/>
              <a:t>libiberty-dev</a:t>
            </a:r>
            <a:r>
              <a:rPr lang="es-ES" dirty="0"/>
              <a:t> \</a:t>
            </a:r>
          </a:p>
          <a:p>
            <a:pPr marL="0" indent="0">
              <a:buNone/>
            </a:pPr>
            <a:r>
              <a:rPr lang="es-ES" dirty="0" err="1"/>
              <a:t>libzstd-dev</a:t>
            </a:r>
            <a:r>
              <a:rPr lang="es-ES" dirty="0"/>
              <a:t> </a:t>
            </a:r>
            <a:r>
              <a:rPr lang="es-ES" dirty="0" err="1"/>
              <a:t>libcap-dev</a:t>
            </a:r>
            <a:r>
              <a:rPr lang="es-ES" dirty="0"/>
              <a:t> </a:t>
            </a:r>
            <a:r>
              <a:rPr lang="es-ES" dirty="0" err="1"/>
              <a:t>libbabeltrace-dev</a:t>
            </a:r>
            <a:r>
              <a:rPr lang="es-ES" dirty="0"/>
              <a:t> </a:t>
            </a:r>
            <a:r>
              <a:rPr lang="es-ES" dirty="0" err="1"/>
              <a:t>git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clone https://github.com/microsoft/WSL2-Linux-Kernel --</a:t>
            </a:r>
            <a:r>
              <a:rPr lang="es-ES" dirty="0" err="1"/>
              <a:t>depth</a:t>
            </a:r>
            <a:r>
              <a:rPr lang="es-ES" dirty="0"/>
              <a:t> 1</a:t>
            </a:r>
          </a:p>
          <a:p>
            <a:pPr marL="0" indent="0">
              <a:buNone/>
            </a:pPr>
            <a:r>
              <a:rPr lang="es-ES" dirty="0"/>
              <a:t>cd WSL2-Linux-Kernel/</a:t>
            </a:r>
            <a:r>
              <a:rPr lang="es-ES" dirty="0" err="1"/>
              <a:t>tools</a:t>
            </a:r>
            <a:r>
              <a:rPr lang="es-ES" dirty="0"/>
              <a:t>/</a:t>
            </a:r>
            <a:r>
              <a:rPr lang="es-ES" dirty="0" err="1"/>
              <a:t>perf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 install flex bison </a:t>
            </a:r>
            <a:r>
              <a:rPr lang="en-US" dirty="0" err="1"/>
              <a:t>libelf</a:t>
            </a:r>
            <a:r>
              <a:rPr lang="en-US" dirty="0"/>
              <a:t>-dev python3  </a:t>
            </a:r>
            <a:r>
              <a:rPr lang="en-US" dirty="0" err="1"/>
              <a:t>libtraceevent</a:t>
            </a:r>
            <a:r>
              <a:rPr lang="en-US" dirty="0"/>
              <a:t>-dev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sudo </a:t>
            </a:r>
            <a:r>
              <a:rPr lang="es-ES" dirty="0" err="1"/>
              <a:t>ln</a:t>
            </a:r>
            <a:r>
              <a:rPr lang="es-ES" dirty="0"/>
              <a:t> –s /</a:t>
            </a:r>
            <a:r>
              <a:rPr lang="es-ES" dirty="0" err="1"/>
              <a:t>usr</a:t>
            </a:r>
            <a:r>
              <a:rPr lang="es-ES" dirty="0"/>
              <a:t>/</a:t>
            </a:r>
            <a:r>
              <a:rPr lang="es-ES" dirty="0" err="1"/>
              <a:t>bin</a:t>
            </a:r>
            <a:r>
              <a:rPr lang="es-ES" dirty="0"/>
              <a:t>/python3 /</a:t>
            </a:r>
            <a:r>
              <a:rPr lang="es-ES" dirty="0" err="1"/>
              <a:t>usr</a:t>
            </a:r>
            <a:r>
              <a:rPr lang="es-ES" dirty="0"/>
              <a:t>/</a:t>
            </a:r>
            <a:r>
              <a:rPr lang="es-ES" dirty="0" err="1"/>
              <a:t>bin</a:t>
            </a:r>
            <a:r>
              <a:rPr lang="es-ES" dirty="0"/>
              <a:t>/Python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make NO_LIBTRACEEVENT=1 NO_JEVENTS=1 -j$(</a:t>
            </a:r>
            <a:r>
              <a:rPr lang="en-US" dirty="0" err="1"/>
              <a:t>nproc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cp ./tools/perf/perf /</a:t>
            </a:r>
            <a:r>
              <a:rPr lang="en-US" dirty="0" err="1"/>
              <a:t>usr</a:t>
            </a:r>
            <a:r>
              <a:rPr lang="en-US" dirty="0"/>
              <a:t>/local/bin/perf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perf</a:t>
            </a:r>
            <a:r>
              <a:rPr lang="es-ES" b="1" dirty="0"/>
              <a:t> --</a:t>
            </a:r>
            <a:r>
              <a:rPr lang="es-ES" b="1" dirty="0" err="1"/>
              <a:t>version</a:t>
            </a:r>
            <a:endParaRPr lang="es-ES" b="1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9C7823-E90A-886D-6502-A33165CE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4142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F22E9-16DA-CE1A-AA24-3E7A9915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perf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635B2-F599-0CA2-BE94-066DFE6F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</a:t>
            </a:r>
            <a:r>
              <a:rPr lang="es-ES" b="1" dirty="0"/>
              <a:t>detectar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Uso de CPU por función o hilo</a:t>
            </a:r>
          </a:p>
          <a:p>
            <a:pPr lvl="1"/>
            <a:r>
              <a:rPr lang="es-ES" dirty="0"/>
              <a:t>Llamadas al sistema (</a:t>
            </a:r>
            <a:r>
              <a:rPr lang="es-ES" dirty="0" err="1"/>
              <a:t>syscalls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Latencia en operaciones de red o disco</a:t>
            </a:r>
          </a:p>
          <a:p>
            <a:pPr lvl="1"/>
            <a:r>
              <a:rPr lang="es-ES" dirty="0"/>
              <a:t>Contención entre hilos.</a:t>
            </a:r>
          </a:p>
          <a:p>
            <a:pPr lvl="1"/>
            <a:endParaRPr lang="es-ES" dirty="0"/>
          </a:p>
          <a:p>
            <a:r>
              <a:rPr lang="es-ES" dirty="0"/>
              <a:t>Aplicarlo:</a:t>
            </a:r>
          </a:p>
          <a:p>
            <a:pPr lvl="1"/>
            <a:r>
              <a:rPr lang="es-ES" b="1" dirty="0" err="1"/>
              <a:t>perf</a:t>
            </a:r>
            <a:r>
              <a:rPr lang="es-ES" dirty="0"/>
              <a:t> </a:t>
            </a:r>
            <a:r>
              <a:rPr lang="es-ES" dirty="0" err="1"/>
              <a:t>record</a:t>
            </a:r>
            <a:r>
              <a:rPr lang="es-ES" dirty="0"/>
              <a:t> ./microservicio</a:t>
            </a:r>
          </a:p>
          <a:p>
            <a:pPr lvl="1"/>
            <a:r>
              <a:rPr lang="es-ES" b="1" dirty="0" err="1"/>
              <a:t>perf</a:t>
            </a:r>
            <a:r>
              <a:rPr lang="es-ES" dirty="0"/>
              <a:t> </a:t>
            </a:r>
            <a:r>
              <a:rPr lang="es-ES" dirty="0" err="1"/>
              <a:t>report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FAA346-0AAC-BDF6-3A8E-3C867A5B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32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6576E-F8B3-4B73-9B64-776A6E51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Relación entre  las 3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37A77-659E-E583-ED76-94195953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1. Simular carga con </a:t>
            </a:r>
            <a:r>
              <a:rPr lang="es-ES" b="1" dirty="0" err="1"/>
              <a:t>wrk</a:t>
            </a:r>
            <a:r>
              <a:rPr lang="es-ES" dirty="0"/>
              <a:t> o </a:t>
            </a:r>
            <a:r>
              <a:rPr lang="es-ES" b="1" dirty="0" err="1"/>
              <a:t>curl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2. Ejecutas </a:t>
            </a:r>
            <a:r>
              <a:rPr lang="es-ES" b="1" dirty="0" err="1"/>
              <a:t>valgrind</a:t>
            </a:r>
            <a:r>
              <a:rPr lang="es-ES" dirty="0"/>
              <a:t> para detectar fugas.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3. Usas </a:t>
            </a:r>
            <a:r>
              <a:rPr lang="es-ES" b="1" dirty="0" err="1"/>
              <a:t>gprof</a:t>
            </a:r>
            <a:r>
              <a:rPr lang="es-ES" dirty="0"/>
              <a:t> para ver qué funciones dominan el tiempo.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4. Usas </a:t>
            </a:r>
            <a:r>
              <a:rPr lang="es-ES" b="1" dirty="0" err="1"/>
              <a:t>perf</a:t>
            </a:r>
            <a:r>
              <a:rPr lang="es-ES" dirty="0"/>
              <a:t> para ver si hay contención o latencia en llamadas externas.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66E2D5-F157-3B12-DBC6-B9504C90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243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3D344-364A-CA78-D7B9-BBA93AFD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Recompilar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ABDD8E-AB49-6F12-6BBD-5F6F0044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utilizar estas 3 herramientas, tenemos que recompilar los fuentes con el compilador de g++ para poder utilizar las herramientas.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63F487-1DA4-A00D-7A89-004A08B2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21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6993FEB-BDF6-076F-9C94-A5297C97A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Optimización de rendimiento en microservicios de alto rendimiento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203852-A1CD-FC24-3F47-7AFC3350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75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EAA28-160F-DB9D-CBEA-22866EF9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98EF2-B21D-08EF-2BD9-49CE5B62C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975EA6-2F99-5942-0B3F-73F2FA39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58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7F22A6E-C6E6-96B8-861B-4CB3F01B4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4140"/>
            <a:ext cx="9144000" cy="2387600"/>
          </a:xfrm>
        </p:spPr>
        <p:txBody>
          <a:bodyPr/>
          <a:lstStyle/>
          <a:p>
            <a:r>
              <a:rPr lang="es-ES" dirty="0" err="1"/>
              <a:t>Profiling</a:t>
            </a:r>
            <a:r>
              <a:rPr lang="es-ES" dirty="0"/>
              <a:t> y benchmarking de microservicios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89C1E2-CAB0-C69B-6FD3-716E0887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89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E2A89-C488-58C0-2B76-1CC9FB44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Profiling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17515-A344-B815-A772-8ED9773C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Análisis del rendimiento, es una técnica que permite estudiar el comportamiento de un programa mientras se ejecuta.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Permite identificar cuellos de botella, optimizar recursos y mejorar el rendimiento general.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9BE930-FA3C-C94A-F73C-BDF45BF5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92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81ED3-15D7-5840-A863-A9527405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</a:t>
            </a:r>
            <a:r>
              <a:rPr lang="es-ES" dirty="0" err="1"/>
              <a:t>profiling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A11C47-F657-D589-28BB-10FE5908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el proceso de </a:t>
            </a:r>
            <a:r>
              <a:rPr lang="es-ES" b="1" dirty="0"/>
              <a:t>medir y analizar</a:t>
            </a:r>
            <a:r>
              <a:rPr lang="es-ES" dirty="0"/>
              <a:t> aspectos internos de una aplicación como:</a:t>
            </a:r>
          </a:p>
          <a:p>
            <a:pPr lvl="1"/>
            <a:r>
              <a:rPr lang="es-ES" dirty="0"/>
              <a:t>Tiempo de ejecución por función o método</a:t>
            </a:r>
          </a:p>
          <a:p>
            <a:pPr lvl="1"/>
            <a:r>
              <a:rPr lang="es-ES" dirty="0"/>
              <a:t>Uso de CPU y memoria</a:t>
            </a:r>
          </a:p>
          <a:p>
            <a:pPr lvl="1"/>
            <a:r>
              <a:rPr lang="es-ES" dirty="0"/>
              <a:t>Accesos a disco o red</a:t>
            </a:r>
          </a:p>
          <a:p>
            <a:pPr lvl="1"/>
            <a:r>
              <a:rPr lang="es-ES" dirty="0"/>
              <a:t>Frecuencia de llamadas</a:t>
            </a:r>
          </a:p>
          <a:p>
            <a:pPr lvl="1"/>
            <a:r>
              <a:rPr lang="es-ES" dirty="0"/>
              <a:t>Fugas de memoria o ciclos innecesarios</a:t>
            </a:r>
          </a:p>
          <a:p>
            <a:endParaRPr lang="es-ES" dirty="0"/>
          </a:p>
          <a:p>
            <a:r>
              <a:rPr lang="es-ES" dirty="0"/>
              <a:t>El resultado es un </a:t>
            </a:r>
            <a:r>
              <a:rPr lang="es-ES" b="1" dirty="0"/>
              <a:t>perfil de ejecución</a:t>
            </a:r>
            <a:r>
              <a:rPr lang="es-ES" dirty="0"/>
              <a:t>, que te muestra qué partes del código consumen más recursos o tiempo.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7D1FDE-C86C-C035-C797-B35711BC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80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C7884-F359-E4E6-C4E9-751BEFDD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qué sirve?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A9445-16FE-D87A-C647-7D5D7E51F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Optimizar código crítico: Saber qué funciones ralentizan el sistema</a:t>
            </a:r>
          </a:p>
          <a:p>
            <a:endParaRPr lang="es-ES" dirty="0"/>
          </a:p>
          <a:p>
            <a:r>
              <a:rPr lang="es-ES" dirty="0"/>
              <a:t>Reducir consumo de recursos: CPU, RAM, disco</a:t>
            </a:r>
          </a:p>
          <a:p>
            <a:endParaRPr lang="es-ES" dirty="0"/>
          </a:p>
          <a:p>
            <a:r>
              <a:rPr lang="es-ES" dirty="0"/>
              <a:t>Detectar fugas de memoria</a:t>
            </a:r>
          </a:p>
          <a:p>
            <a:endParaRPr lang="es-ES" dirty="0"/>
          </a:p>
          <a:p>
            <a:r>
              <a:rPr lang="es-ES" dirty="0"/>
              <a:t>Mejorar escalabilidad: Preparar el sistema para más carga</a:t>
            </a:r>
          </a:p>
          <a:p>
            <a:endParaRPr lang="es-ES" dirty="0"/>
          </a:p>
          <a:p>
            <a:r>
              <a:rPr lang="es-ES" dirty="0"/>
              <a:t>Tomar decisiones informadas: Qué refactorizar, qué paralelizar, qué cachear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AA982E-4B50-5EC7-9BD3-CFE2ABAB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67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9DCE4-E432-9363-188A-3039A3A5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Benchmarking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7D2D2C-BD1D-4055-65C0-99B955861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 una técnica que consiste en </a:t>
            </a:r>
            <a:r>
              <a:rPr lang="es-ES" b="1" dirty="0"/>
              <a:t>medir, comparar y analizar el rendimiento</a:t>
            </a:r>
            <a:r>
              <a:rPr lang="es-ES" dirty="0"/>
              <a:t> de un sistema, proceso o componente frente a otros similares, con el objetivo de identificar oportunidades de mejora y adoptar las mejores prácticas.</a:t>
            </a:r>
          </a:p>
          <a:p>
            <a:endParaRPr lang="es-ES" dirty="0"/>
          </a:p>
          <a:p>
            <a:r>
              <a:rPr lang="es-ES" b="1" dirty="0"/>
              <a:t>Consiste en:</a:t>
            </a:r>
          </a:p>
          <a:p>
            <a:pPr lvl="1"/>
            <a:r>
              <a:rPr lang="es-ES" dirty="0"/>
              <a:t>Ejecutar pruebas de rendimiento sobre un programa, función o sistema</a:t>
            </a:r>
          </a:p>
          <a:p>
            <a:endParaRPr lang="es-ES" dirty="0"/>
          </a:p>
          <a:p>
            <a:pPr lvl="1"/>
            <a:r>
              <a:rPr lang="es-ES" dirty="0"/>
              <a:t>Medir métricas como tiempo de ejecución, uso de CPU, memoria, latencia, etc.</a:t>
            </a:r>
          </a:p>
          <a:p>
            <a:endParaRPr lang="es-ES" dirty="0"/>
          </a:p>
          <a:p>
            <a:pPr lvl="1"/>
            <a:r>
              <a:rPr lang="es-ES" dirty="0"/>
              <a:t>Comparar esos resultados con otras versiones, competidores o estándares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B50428-13EC-0118-8FF7-FC4CC814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0700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904</Words>
  <Application>Microsoft Office PowerPoint</Application>
  <PresentationFormat>Panorámica</PresentationFormat>
  <Paragraphs>184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Tema de Office</vt:lpstr>
      <vt:lpstr>Optimización y Gestión de Recursos en Microservicios C++ </vt:lpstr>
      <vt:lpstr>Contenidos</vt:lpstr>
      <vt:lpstr>Optimización de rendimiento en microservicios de alto rendimiento</vt:lpstr>
      <vt:lpstr>Presentación de PowerPoint</vt:lpstr>
      <vt:lpstr>Profiling y benchmarking de microservicios</vt:lpstr>
      <vt:lpstr>Profiling</vt:lpstr>
      <vt:lpstr>¿Qué es el profiling?</vt:lpstr>
      <vt:lpstr>¿Para qué sirve?</vt:lpstr>
      <vt:lpstr>Benchmarking</vt:lpstr>
      <vt:lpstr>Tipos de benchmarking técnico</vt:lpstr>
      <vt:lpstr>¿Para que sirve?</vt:lpstr>
      <vt:lpstr>Herramientas Linux</vt:lpstr>
      <vt:lpstr>Herramientas Windows</vt:lpstr>
      <vt:lpstr>Herramientas </vt:lpstr>
      <vt:lpstr>valgrind: instalación en WSL2</vt:lpstr>
      <vt:lpstr>valgrind: instalación en WSL2</vt:lpstr>
      <vt:lpstr>valgrind</vt:lpstr>
      <vt:lpstr>gprof: instalación en WSL2</vt:lpstr>
      <vt:lpstr>gprof</vt:lpstr>
      <vt:lpstr>perf: instalación en WSL2</vt:lpstr>
      <vt:lpstr>perf</vt:lpstr>
      <vt:lpstr>Relación entre  las 3 herramientas</vt:lpstr>
      <vt:lpstr>Recompilar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43</cp:revision>
  <dcterms:created xsi:type="dcterms:W3CDTF">2025-09-08T11:12:35Z</dcterms:created>
  <dcterms:modified xsi:type="dcterms:W3CDTF">2025-09-17T18:05:40Z</dcterms:modified>
</cp:coreProperties>
</file>