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3"/>
  </p:notesMasterIdLst>
  <p:sldIdLst>
    <p:sldId id="256" r:id="rId2"/>
    <p:sldId id="257" r:id="rId3"/>
    <p:sldId id="258" r:id="rId4"/>
    <p:sldId id="259" r:id="rId5"/>
    <p:sldId id="380" r:id="rId6"/>
    <p:sldId id="368" r:id="rId7"/>
    <p:sldId id="324" r:id="rId8"/>
    <p:sldId id="327" r:id="rId9"/>
    <p:sldId id="328" r:id="rId10"/>
    <p:sldId id="329" r:id="rId11"/>
    <p:sldId id="330" r:id="rId12"/>
    <p:sldId id="331" r:id="rId13"/>
    <p:sldId id="365" r:id="rId14"/>
    <p:sldId id="369" r:id="rId15"/>
    <p:sldId id="370" r:id="rId16"/>
    <p:sldId id="371" r:id="rId17"/>
    <p:sldId id="372" r:id="rId18"/>
    <p:sldId id="373" r:id="rId19"/>
    <p:sldId id="375" r:id="rId20"/>
    <p:sldId id="376" r:id="rId21"/>
    <p:sldId id="377" r:id="rId22"/>
    <p:sldId id="378" r:id="rId23"/>
    <p:sldId id="379" r:id="rId24"/>
    <p:sldId id="366" r:id="rId25"/>
    <p:sldId id="325" r:id="rId26"/>
    <p:sldId id="364" r:id="rId27"/>
    <p:sldId id="332" r:id="rId28"/>
    <p:sldId id="333" r:id="rId29"/>
    <p:sldId id="334" r:id="rId30"/>
    <p:sldId id="381" r:id="rId31"/>
    <p:sldId id="335" r:id="rId32"/>
    <p:sldId id="337" r:id="rId33"/>
    <p:sldId id="336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2" r:id="rId54"/>
    <p:sldId id="403" r:id="rId55"/>
    <p:sldId id="401" r:id="rId56"/>
    <p:sldId id="374" r:id="rId57"/>
    <p:sldId id="367" r:id="rId58"/>
    <p:sldId id="326" r:id="rId59"/>
    <p:sldId id="338" r:id="rId60"/>
    <p:sldId id="339" r:id="rId61"/>
    <p:sldId id="340" r:id="rId62"/>
    <p:sldId id="341" r:id="rId63"/>
    <p:sldId id="342" r:id="rId64"/>
    <p:sldId id="406" r:id="rId65"/>
    <p:sldId id="343" r:id="rId66"/>
    <p:sldId id="407" r:id="rId67"/>
    <p:sldId id="408" r:id="rId68"/>
    <p:sldId id="404" r:id="rId69"/>
    <p:sldId id="405" r:id="rId70"/>
    <p:sldId id="323" r:id="rId71"/>
    <p:sldId id="322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  <p:sldId id="363" r:id="rId81"/>
    <p:sldId id="291" r:id="rId82"/>
    <p:sldId id="293" r:id="rId83"/>
    <p:sldId id="294" r:id="rId84"/>
    <p:sldId id="300" r:id="rId85"/>
    <p:sldId id="299" r:id="rId86"/>
    <p:sldId id="298" r:id="rId87"/>
    <p:sldId id="297" r:id="rId88"/>
    <p:sldId id="296" r:id="rId89"/>
    <p:sldId id="295" r:id="rId90"/>
    <p:sldId id="301" r:id="rId91"/>
    <p:sldId id="302" r:id="rId92"/>
    <p:sldId id="303" r:id="rId93"/>
    <p:sldId id="304" r:id="rId94"/>
    <p:sldId id="305" r:id="rId95"/>
    <p:sldId id="306" r:id="rId96"/>
    <p:sldId id="320" r:id="rId97"/>
    <p:sldId id="307" r:id="rId98"/>
    <p:sldId id="308" r:id="rId99"/>
    <p:sldId id="310" r:id="rId100"/>
    <p:sldId id="311" r:id="rId101"/>
    <p:sldId id="312" r:id="rId102"/>
    <p:sldId id="309" r:id="rId103"/>
    <p:sldId id="314" r:id="rId104"/>
    <p:sldId id="313" r:id="rId105"/>
    <p:sldId id="317" r:id="rId106"/>
    <p:sldId id="318" r:id="rId107"/>
    <p:sldId id="319" r:id="rId108"/>
    <p:sldId id="315" r:id="rId109"/>
    <p:sldId id="316" r:id="rId110"/>
    <p:sldId id="321" r:id="rId111"/>
    <p:sldId id="344" r:id="rId112"/>
    <p:sldId id="348" r:id="rId113"/>
    <p:sldId id="345" r:id="rId114"/>
    <p:sldId id="346" r:id="rId115"/>
    <p:sldId id="347" r:id="rId116"/>
    <p:sldId id="260" r:id="rId117"/>
    <p:sldId id="261" r:id="rId118"/>
    <p:sldId id="262" r:id="rId119"/>
    <p:sldId id="263" r:id="rId120"/>
    <p:sldId id="264" r:id="rId121"/>
    <p:sldId id="265" r:id="rId122"/>
    <p:sldId id="266" r:id="rId123"/>
    <p:sldId id="279" r:id="rId124"/>
    <p:sldId id="267" r:id="rId125"/>
    <p:sldId id="269" r:id="rId126"/>
    <p:sldId id="268" r:id="rId127"/>
    <p:sldId id="270" r:id="rId128"/>
    <p:sldId id="272" r:id="rId129"/>
    <p:sldId id="277" r:id="rId130"/>
    <p:sldId id="271" r:id="rId131"/>
    <p:sldId id="274" r:id="rId132"/>
    <p:sldId id="275" r:id="rId133"/>
    <p:sldId id="273" r:id="rId134"/>
    <p:sldId id="276" r:id="rId135"/>
    <p:sldId id="278" r:id="rId136"/>
    <p:sldId id="349" r:id="rId137"/>
    <p:sldId id="350" r:id="rId138"/>
    <p:sldId id="351" r:id="rId139"/>
    <p:sldId id="352" r:id="rId140"/>
    <p:sldId id="353" r:id="rId141"/>
    <p:sldId id="354" r:id="rId1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14/09/2025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14/09/2025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14/09/2025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14/09/2025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14/09/2025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14/09/2025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14/09/2025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14/09/2025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anoj.in/2020/05/07/working-with-grpc-in-windows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5672/" TargetMode="External"/><Relationship Id="rId2" Type="http://schemas.openxmlformats.org/officeDocument/2006/relationships/hyperlink" Target="https://www.rabbitmq.com/docs/download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guide.zeromq.org/doc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r>
              <a:rPr lang="es-ES" dirty="0"/>
              <a:t> </a:t>
            </a:r>
            <a:r>
              <a:rPr lang="es-ES" dirty="0" err="1"/>
              <a:t>cppzmq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3DF3D-1A3F-45E0-4768-5CAC09F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0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s-ES" dirty="0"/>
              <a:t>Test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F9D4E-CA29-D6DA-8F0F-FEC2527A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018094"/>
            <a:ext cx="11085921" cy="55241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  // Entorno de ejecución para </a:t>
            </a:r>
            <a:r>
              <a:rPr lang="es-ES" dirty="0" err="1"/>
              <a:t>zeromq</a:t>
            </a:r>
            <a:r>
              <a:rPr lang="es-ES" dirty="0"/>
              <a:t>, el número 1 indica la cantidad de hilos. 4 </a:t>
            </a:r>
            <a:r>
              <a:rPr lang="es-ES" dirty="0">
                <a:sym typeface="Wingdings" panose="05000000000000000000" pitchFamily="2" charset="2"/>
              </a:rPr>
              <a:t> 4 hilos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rep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://*:5555"); // Con el * acepta conexiones desde cualquier interface de red. Cualquier IP por el puerto 5555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request.to_string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reply</a:t>
            </a:r>
            <a:r>
              <a:rPr lang="es-ES" dirty="0"/>
              <a:t> = "Hola desde el servidor";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</a:t>
            </a:r>
            <a:r>
              <a:rPr lang="es-ES" dirty="0" err="1"/>
              <a:t>reply</a:t>
            </a:r>
            <a:r>
              <a:rPr lang="es-ES" dirty="0"/>
              <a:t>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CC70B-C31D-81F1-FAB4-266A7B8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E42FBD-4EF5-4C70-692E-99F5CB6F7900}"/>
              </a:ext>
            </a:extLst>
          </p:cNvPr>
          <p:cNvSpPr txBox="1"/>
          <p:nvPr/>
        </p:nvSpPr>
        <p:spPr>
          <a:xfrm>
            <a:off x="5948313" y="5715327"/>
            <a:ext cx="48440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/>
              <a:t>socket_t</a:t>
            </a:r>
            <a:r>
              <a:rPr lang="es-ES" b="1" dirty="0"/>
              <a:t> </a:t>
            </a:r>
            <a:r>
              <a:rPr lang="es-ES" dirty="0"/>
              <a:t>declara el socket</a:t>
            </a:r>
          </a:p>
          <a:p>
            <a:r>
              <a:rPr lang="es-ES" b="1" dirty="0" err="1"/>
              <a:t>socket_ref</a:t>
            </a:r>
            <a:r>
              <a:rPr lang="es-ES" b="1" dirty="0"/>
              <a:t> </a:t>
            </a:r>
            <a:r>
              <a:rPr lang="es-ES" dirty="0"/>
              <a:t>para pasar el socket por parámetro</a:t>
            </a:r>
          </a:p>
        </p:txBody>
      </p:sp>
    </p:spTree>
    <p:extLst>
      <p:ext uri="{BB962C8B-B14F-4D97-AF65-F5344CB8AC3E}">
        <p14:creationId xmlns:p14="http://schemas.microsoft.com/office/powerpoint/2010/main" val="185355850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DB91-5299-7838-DABF-4CC3F399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9531"/>
          </a:xfrm>
        </p:spPr>
        <p:txBody>
          <a:bodyPr/>
          <a:lstStyle/>
          <a:p>
            <a:r>
              <a:rPr lang="es-ES" dirty="0"/>
              <a:t>Test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4C9F0-DA8D-EC33-4E33-B50F0ADC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065229"/>
            <a:ext cx="10637363" cy="51117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socket.connect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://localhost:5555");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mensaje = "Hola servidor";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::buffer(mensaje),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respuesta;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socket.recv</a:t>
            </a:r>
            <a:r>
              <a:rPr lang="es-ES" dirty="0"/>
              <a:t>(respuesta,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respuesta.to_string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0A48F-70C4-BDC5-6509-55AE9FD7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96275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BED68-744E-A92D-E64D-5658622C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send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609A3-1954-8FAD-9C20-5F8A2341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24"/>
            <a:ext cx="10515600" cy="1115538"/>
          </a:xfrm>
        </p:spPr>
        <p:txBody>
          <a:bodyPr/>
          <a:lstStyle/>
          <a:p>
            <a:r>
              <a:rPr lang="es-ES" dirty="0"/>
              <a:t>A la hora de enviar un mensaje, se pueden indicar </a:t>
            </a:r>
            <a:r>
              <a:rPr lang="es-ES" dirty="0" err="1"/>
              <a:t>flags</a:t>
            </a:r>
            <a:r>
              <a:rPr lang="es-ES" dirty="0"/>
              <a:t>. Por ejemplo, para enviar un mensaje en partes.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EC405-BC03-9B25-731E-8739C25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D7D5-AB94-C271-003B-7229AA27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41" y="2115434"/>
            <a:ext cx="9657908" cy="28686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2C40AC-DDBF-617E-62C1-4FB909404105}"/>
              </a:ext>
            </a:extLst>
          </p:cNvPr>
          <p:cNvSpPr txBox="1"/>
          <p:nvPr/>
        </p:nvSpPr>
        <p:spPr>
          <a:xfrm>
            <a:off x="1140643" y="5392132"/>
            <a:ext cx="75461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::buffer("parte1"),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sndmore</a:t>
            </a:r>
            <a:r>
              <a:rPr lang="es-ES" dirty="0"/>
              <a:t>);</a:t>
            </a:r>
          </a:p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::buffer("parte2"),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 // última parte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2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D25F-1F2A-CDBF-A1C7-AE06FA2D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71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revc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2CF7D-94DF-6564-8E23-6C2E6D23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634771"/>
          </a:xfrm>
        </p:spPr>
        <p:txBody>
          <a:bodyPr/>
          <a:lstStyle/>
          <a:p>
            <a:r>
              <a:rPr lang="es-ES" dirty="0"/>
              <a:t>A la hora de recibir mensajes también se puede indicar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E355B-D743-59AA-FD21-D24B4A1D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1DC53D-95C0-7098-D9B7-E1788204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8116"/>
            <a:ext cx="9521465" cy="21931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D76A8E-4410-5370-DBEC-995D583986B1}"/>
              </a:ext>
            </a:extLst>
          </p:cNvPr>
          <p:cNvSpPr txBox="1"/>
          <p:nvPr/>
        </p:nvSpPr>
        <p:spPr>
          <a:xfrm>
            <a:off x="923826" y="4413151"/>
            <a:ext cx="587404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Recepción no bloqueante:</a:t>
            </a:r>
          </a:p>
          <a:p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dontwait</a:t>
            </a:r>
            <a:r>
              <a:rPr lang="es-ES" dirty="0"/>
              <a:t>))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"No hay mensaje disponible."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2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771D-6072-F765-573C-3A340A04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94E19-4360-AD5A-FE26-BD077944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Define el patrón de comunicación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REQ/REP 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/</a:t>
            </a:r>
            <a:r>
              <a:rPr lang="es-ES" dirty="0" err="1"/>
              <a:t>Reply</a:t>
            </a:r>
            <a:r>
              <a:rPr lang="es-ES" dirty="0"/>
              <a:t>): para llamadas tipo cliente-servidor.</a:t>
            </a:r>
          </a:p>
          <a:p>
            <a:pPr lvl="1"/>
            <a:r>
              <a:rPr lang="es-ES" b="1" dirty="0"/>
              <a:t>PUB/SUB </a:t>
            </a:r>
            <a:r>
              <a:rPr lang="es-ES" dirty="0"/>
              <a:t>(</a:t>
            </a:r>
            <a:r>
              <a:rPr lang="es-ES" dirty="0" err="1"/>
              <a:t>Publish</a:t>
            </a:r>
            <a:r>
              <a:rPr lang="es-ES" dirty="0"/>
              <a:t>/Subscribe): para difusión de eventos.</a:t>
            </a:r>
          </a:p>
          <a:p>
            <a:pPr lvl="1"/>
            <a:r>
              <a:rPr lang="es-ES" b="1" dirty="0"/>
              <a:t>PUSH/PULL</a:t>
            </a:r>
            <a:r>
              <a:rPr lang="es-ES" dirty="0"/>
              <a:t>: para procesamiento en paralelo o distribución de tareas.</a:t>
            </a:r>
          </a:p>
          <a:p>
            <a:pPr lvl="1"/>
            <a:r>
              <a:rPr lang="es-ES" b="1" dirty="0"/>
              <a:t>ROUTER/DEALER</a:t>
            </a:r>
            <a:r>
              <a:rPr lang="es-ES" dirty="0"/>
              <a:t>: para sistemas más complejos con múltiples clientes y servidores.</a:t>
            </a:r>
          </a:p>
          <a:p>
            <a:endParaRPr lang="es-ES" dirty="0"/>
          </a:p>
          <a:p>
            <a:r>
              <a:rPr lang="es-ES" dirty="0"/>
              <a:t>Se pueden crear sockets en los microservicios y se conecta o vincula a una dirección.</a:t>
            </a:r>
          </a:p>
          <a:p>
            <a:pPr lvl="1"/>
            <a:r>
              <a:rPr lang="es-ES" dirty="0"/>
              <a:t>Un microservicio de autenticación puede usar REP para responder a solicitudes de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Enviar y recibir mensajes</a:t>
            </a:r>
          </a:p>
          <a:p>
            <a:pPr lvl="1"/>
            <a:r>
              <a:rPr lang="es-ES" dirty="0"/>
              <a:t>Puede ser una cadena o una estructura en </a:t>
            </a:r>
            <a:r>
              <a:rPr lang="es-ES" dirty="0" err="1"/>
              <a:t>json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ZeroMQ</a:t>
            </a:r>
            <a:r>
              <a:rPr lang="es-ES" dirty="0"/>
              <a:t> gestiona la cola de mensajes y la reconexión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77720-5C5D-B407-8E10-8081DFA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2A876D-FED4-AAB2-8686-6F8F5A2989FC}"/>
              </a:ext>
            </a:extLst>
          </p:cNvPr>
          <p:cNvSpPr txBox="1"/>
          <p:nvPr/>
        </p:nvSpPr>
        <p:spPr>
          <a:xfrm>
            <a:off x="7786540" y="5109328"/>
            <a:ext cx="354577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Al crear el socket se indica el tipo:</a:t>
            </a:r>
          </a:p>
          <a:p>
            <a:r>
              <a:rPr lang="es-ES" dirty="0" err="1"/>
              <a:t>rep</a:t>
            </a:r>
            <a:r>
              <a:rPr lang="es-ES" dirty="0"/>
              <a:t>, </a:t>
            </a:r>
            <a:r>
              <a:rPr lang="es-ES" dirty="0" err="1"/>
              <a:t>req</a:t>
            </a:r>
            <a:r>
              <a:rPr lang="es-ES" dirty="0"/>
              <a:t>, </a:t>
            </a:r>
            <a:r>
              <a:rPr lang="es-ES" dirty="0" err="1"/>
              <a:t>pull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04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5874-D0F5-A971-3E22-F3278F5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 en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59F991-3E38-F8C3-000F-A447575C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41D3D3-DFA9-E2C4-543E-34DA8C3F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539859"/>
            <a:ext cx="966163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77340-23DF-420D-0236-C18CFDCD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Asíncrona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E5226-FE88-78CF-02A4-7D7C21F1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</a:t>
            </a:r>
            <a:r>
              <a:rPr lang="es-ES" b="1" dirty="0"/>
              <a:t>emisor</a:t>
            </a:r>
            <a:r>
              <a:rPr lang="es-ES" dirty="0"/>
              <a:t> puede enviar mensajes sin esperar respuesta inmediata.</a:t>
            </a:r>
          </a:p>
          <a:p>
            <a:r>
              <a:rPr lang="es-ES" dirty="0"/>
              <a:t>El </a:t>
            </a:r>
            <a:r>
              <a:rPr lang="es-ES" b="1" dirty="0"/>
              <a:t>receptor</a:t>
            </a:r>
            <a:r>
              <a:rPr lang="es-ES" dirty="0"/>
              <a:t> puede procesar mensajes cuando esté listo, sin bloquear el flujo.</a:t>
            </a:r>
          </a:p>
          <a:p>
            <a:r>
              <a:rPr lang="es-ES" dirty="0" err="1"/>
              <a:t>ZeroMQ</a:t>
            </a:r>
            <a:r>
              <a:rPr lang="es-ES" dirty="0"/>
              <a:t> gestiona internamente las </a:t>
            </a:r>
            <a:r>
              <a:rPr lang="es-ES" b="1" dirty="0"/>
              <a:t>colas</a:t>
            </a:r>
            <a:r>
              <a:rPr lang="es-ES" dirty="0"/>
              <a:t>, </a:t>
            </a:r>
            <a:r>
              <a:rPr lang="es-ES" b="1" dirty="0"/>
              <a:t>buffers</a:t>
            </a:r>
            <a:r>
              <a:rPr lang="es-ES" dirty="0"/>
              <a:t> y </a:t>
            </a:r>
            <a:r>
              <a:rPr lang="es-ES" b="1" dirty="0"/>
              <a:t>reconexiones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Patrones:</a:t>
            </a:r>
          </a:p>
          <a:p>
            <a:pPr lvl="1"/>
            <a:r>
              <a:rPr lang="es-ES" dirty="0"/>
              <a:t>PUSH/PULL  		Distribuye tareas a múltiples </a:t>
            </a:r>
            <a:r>
              <a:rPr lang="es-ES" dirty="0" err="1"/>
              <a:t>workers</a:t>
            </a:r>
            <a:endParaRPr lang="es-ES" dirty="0"/>
          </a:p>
          <a:p>
            <a:pPr lvl="1"/>
            <a:r>
              <a:rPr lang="es-ES" dirty="0"/>
              <a:t>PUB/SUB			Difunde mensajes a múltiples suscriptores</a:t>
            </a:r>
          </a:p>
          <a:p>
            <a:pPr lvl="1"/>
            <a:r>
              <a:rPr lang="es-ES" dirty="0"/>
              <a:t>ROUTER/DEALER	Comunicación flexible entre múltiples clientes y 					servidores.</a:t>
            </a:r>
          </a:p>
          <a:p>
            <a:pPr lvl="1"/>
            <a:r>
              <a:rPr lang="es-ES" i="1" dirty="0">
                <a:solidFill>
                  <a:srgbClr val="FF0000"/>
                </a:solidFill>
              </a:rPr>
              <a:t>REQ/REP			Bloqueante (síncrono)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BDC40C-F406-D688-2C61-28B4D34A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ZeroMQ</a:t>
            </a:r>
            <a:r>
              <a:rPr lang="es-ES" dirty="0"/>
              <a:t>, </a:t>
            </a:r>
            <a:r>
              <a:rPr lang="es-ES" b="1" dirty="0" err="1"/>
              <a:t>gRPC</a:t>
            </a:r>
            <a:r>
              <a:rPr lang="es-ES" dirty="0"/>
              <a:t> y </a:t>
            </a:r>
            <a:r>
              <a:rPr lang="es-ES" b="1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</a:t>
            </a:r>
            <a:r>
              <a:rPr lang="es-ES" b="1" dirty="0"/>
              <a:t>REST</a:t>
            </a:r>
            <a:r>
              <a:rPr lang="es-ES" dirty="0"/>
              <a:t> y </a:t>
            </a:r>
            <a:r>
              <a:rPr lang="es-ES" b="1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b="1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</a:t>
            </a:r>
            <a:r>
              <a:rPr lang="es-ES" b="1" dirty="0"/>
              <a:t>concurrencia</a:t>
            </a:r>
            <a:r>
              <a:rPr lang="es-ES" dirty="0"/>
              <a:t> y el </a:t>
            </a:r>
            <a:r>
              <a:rPr lang="es-ES" b="1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 </a:t>
            </a:r>
            <a:r>
              <a:rPr lang="es-ES" dirty="0"/>
              <a:t>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5F55-F2A7-889B-CE43-D534A605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1506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Worker</a:t>
            </a:r>
            <a:r>
              <a:rPr lang="es-ES" dirty="0"/>
              <a:t> (PULL)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822BE-474B-5A5D-5971-9465FB6A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841506"/>
            <a:ext cx="11076494" cy="58799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receiver(contexto,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pull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recibir datos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 err="1"/>
              <a:t>receiver.connect</a:t>
            </a:r>
            <a:r>
              <a:rPr lang="en-US" dirty="0"/>
              <a:t>("</a:t>
            </a:r>
            <a:r>
              <a:rPr lang="en-US" dirty="0" err="1"/>
              <a:t>tcp</a:t>
            </a:r>
            <a:r>
              <a:rPr lang="en-US" dirty="0"/>
              <a:t>://localhost:5557");</a:t>
            </a:r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receiver.recv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"Procesando: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1346A-6F2B-E460-6D14-D315B790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28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DCA1-8BD4-F7D5-3832-59F3B03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0"/>
            <a:ext cx="10515600" cy="850933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Dispatcher</a:t>
            </a:r>
            <a:r>
              <a:rPr lang="es-ES" dirty="0"/>
              <a:t> (PUSH)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52FE0-69BD-FBDB-2584-B932DDC9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055802"/>
            <a:ext cx="11067068" cy="55618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</a:t>
            </a:r>
            <a:r>
              <a:rPr lang="es-ES" dirty="0" err="1"/>
              <a:t>sender</a:t>
            </a:r>
            <a:r>
              <a:rPr lang="es-ES" dirty="0"/>
              <a:t>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push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enviar tareas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sender.bind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://*:5557");</a:t>
            </a:r>
          </a:p>
          <a:p>
            <a:pPr marL="0" indent="0">
              <a:buNone/>
            </a:pPr>
            <a:r>
              <a:rPr lang="nn-NO" dirty="0"/>
              <a:t>for (int i = 0; i &lt; 10; i++) {</a:t>
            </a:r>
          </a:p>
          <a:p>
            <a:pPr marL="0" indent="0">
              <a:buNone/>
            </a:pPr>
            <a:r>
              <a:rPr lang="es-ES" dirty="0" err="1"/>
              <a:t>sender.send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::buffer("Tarea: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 + 1)),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EE4B2-7B91-E043-E4F8-3ADFE35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94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EA894-0272-1998-9237-C68E554C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ROUTER / DEALER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762D-3D0D-9038-650B-DAF2DF55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ROUTER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Actúa como un servidor inteligente que puede recibir mensajes de múltiples clientes y responder a cada uno individualmente. </a:t>
            </a:r>
          </a:p>
          <a:p>
            <a:pPr lvl="1"/>
            <a:r>
              <a:rPr lang="es-ES" dirty="0"/>
              <a:t>Mantiene el ID de cada cliente.</a:t>
            </a:r>
          </a:p>
          <a:p>
            <a:endParaRPr lang="es-ES" dirty="0"/>
          </a:p>
          <a:p>
            <a:r>
              <a:rPr lang="es-ES" b="1" dirty="0"/>
              <a:t>DEALER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Es un cliente avanzado que puede enviar mensajes sin esperar respuesta inmediata. </a:t>
            </a:r>
          </a:p>
          <a:p>
            <a:pPr lvl="1"/>
            <a:r>
              <a:rPr lang="es-ES" dirty="0"/>
              <a:t>Ideal para comunicación asíncrona.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D3CAE-ABE3-3801-7706-3E392E19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94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E961-3E72-9C47-F754-735B013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Revisar:  leader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AFF29-1B7B-B60A-555B-87CB0EFF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(1);</a:t>
            </a:r>
          </a:p>
          <a:p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</a:t>
            </a:r>
            <a:r>
              <a:rPr lang="en-US" dirty="0"/>
              <a:t> dealer(context, 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socket_type</a:t>
            </a:r>
            <a:r>
              <a:rPr lang="en-US" dirty="0"/>
              <a:t>::dealer);</a:t>
            </a:r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"Dealer </a:t>
            </a:r>
            <a:r>
              <a:rPr lang="en-US" dirty="0" err="1"/>
              <a:t>preparado</a:t>
            </a:r>
            <a:r>
              <a:rPr lang="en-US" dirty="0"/>
              <a:t> ... 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dealer.</a:t>
            </a:r>
            <a:r>
              <a:rPr lang="en-US" b="1" dirty="0" err="1">
                <a:solidFill>
                  <a:srgbClr val="FF0000"/>
                </a:solidFill>
              </a:rPr>
              <a:t>set</a:t>
            </a:r>
            <a:r>
              <a:rPr lang="en-US" dirty="0"/>
              <a:t>(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sockopt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identity</a:t>
            </a:r>
            <a:r>
              <a:rPr lang="en-US" dirty="0"/>
              <a:t>, "cliente1");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59AC6-32A0-C7E6-5665-2E32D866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1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97F0DA-90E5-2C29-69E0-A92873EEF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781" y="1621983"/>
            <a:ext cx="9144000" cy="2387600"/>
          </a:xfrm>
        </p:spPr>
        <p:txBody>
          <a:bodyPr/>
          <a:lstStyle/>
          <a:p>
            <a:r>
              <a:rPr lang="es-ES" b="1" dirty="0" err="1"/>
              <a:t>gRPC</a:t>
            </a:r>
            <a:br>
              <a:rPr lang="es-ES" b="1" dirty="0"/>
            </a:br>
            <a:r>
              <a:rPr lang="es-ES" sz="3200" dirty="0"/>
              <a:t>Los 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A7F45C-21BB-60AD-6A32-AEB4ADF2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35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3647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Un archivo proto es un IDL (lenguaje de definición de interface) y después se puede generar código en C++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095"/>
          </a:xfrm>
        </p:spPr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150070"/>
            <a:ext cx="10778765" cy="5414359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endParaRPr lang="es-ES" dirty="0"/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pPr lvl="1"/>
            <a:endParaRPr lang="es-ES" dirty="0"/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pPr lvl="1"/>
            <a:endParaRPr lang="es-ES" dirty="0"/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7B9A-13AF-4FCE-C651-1AD74CEE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66091"/>
          </a:xfrm>
        </p:spPr>
        <p:txBody>
          <a:bodyPr/>
          <a:lstStyle/>
          <a:p>
            <a:r>
              <a:rPr lang="es-ES" dirty="0"/>
              <a:t>Componentes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AB899-28F0-EF61-C1CE-BDE8C6C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112364"/>
            <a:ext cx="10963373" cy="5524106"/>
          </a:xfrm>
        </p:spPr>
        <p:txBody>
          <a:bodyPr>
            <a:normAutofit/>
          </a:bodyPr>
          <a:lstStyle/>
          <a:p>
            <a:r>
              <a:rPr lang="es-ES" b="1" dirty="0" err="1"/>
              <a:t>protoc</a:t>
            </a:r>
            <a:r>
              <a:rPr lang="es-ES" dirty="0"/>
              <a:t> es un compilador que tomará el archivo proto como entrada y generará las estructuras de mensajes y las interfaces de servicio en el lenguaje deseado, en nuestro caso, C++.</a:t>
            </a:r>
          </a:p>
          <a:p>
            <a:endParaRPr lang="es-ES" dirty="0"/>
          </a:p>
          <a:p>
            <a:r>
              <a:rPr lang="es-ES" b="1" dirty="0"/>
              <a:t>El archivo .proto</a:t>
            </a:r>
            <a:r>
              <a:rPr lang="es-ES" dirty="0"/>
              <a:t> es un archivo IDL donde definimos las estructuras de paso de mensajes y las API de </a:t>
            </a:r>
            <a:r>
              <a:rPr lang="es-ES" dirty="0" err="1"/>
              <a:t>rpc</a:t>
            </a:r>
            <a:r>
              <a:rPr lang="es-ES" dirty="0"/>
              <a:t> de acuerdo con las especificaciones de </a:t>
            </a:r>
            <a:r>
              <a:rPr lang="es-ES" dirty="0" err="1"/>
              <a:t>Protobuf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Complemento </a:t>
            </a:r>
            <a:r>
              <a:rPr lang="es-ES" b="1" dirty="0" err="1"/>
              <a:t>gRPC</a:t>
            </a:r>
            <a:r>
              <a:rPr lang="es-ES" dirty="0"/>
              <a:t> para el lenguaje específico: existen complementos </a:t>
            </a:r>
            <a:r>
              <a:rPr lang="es-ES" dirty="0" err="1"/>
              <a:t>gRPC</a:t>
            </a:r>
            <a:r>
              <a:rPr lang="es-ES" dirty="0"/>
              <a:t> separados para diferentes lenguajes de programación y el protocolo los requerirá para generar los archivos fuente según las interfaces de servicio definidas en el IDL.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304ED4-7864-205A-2E64-D9B2D6FE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0104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053"/>
            <a:ext cx="10888744" cy="539530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instala con el gestor de paquetes: </a:t>
            </a:r>
            <a:r>
              <a:rPr lang="es-ES" b="1" dirty="0" err="1"/>
              <a:t>vcpkg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Para la compilación de archivos </a:t>
            </a:r>
            <a:r>
              <a:rPr lang="es-ES" b="1" dirty="0"/>
              <a:t>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268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6" y="1121790"/>
            <a:ext cx="10906812" cy="549582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Dentro de la instalación de </a:t>
            </a:r>
            <a:r>
              <a:rPr lang="es-ES" b="1" dirty="0" err="1"/>
              <a:t>vcpkg</a:t>
            </a:r>
            <a:r>
              <a:rPr lang="es-ES" dirty="0"/>
              <a:t> tenemos que localizar el comando </a:t>
            </a:r>
            <a:r>
              <a:rPr lang="es-ES" b="1" dirty="0" err="1"/>
              <a:t>protoc</a:t>
            </a:r>
            <a:r>
              <a:rPr lang="es-ES" dirty="0"/>
              <a:t> y añadirlo al </a:t>
            </a:r>
            <a:r>
              <a:rPr lang="es-ES" b="1" dirty="0"/>
              <a:t>PATH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Por ejemplo:</a:t>
            </a:r>
          </a:p>
          <a:p>
            <a:pPr lvl="1"/>
            <a:r>
              <a:rPr lang="es-ES" dirty="0"/>
              <a:t>C:\vcpkg\</a:t>
            </a:r>
            <a:r>
              <a:rPr lang="es-ES" b="1" dirty="0"/>
              <a:t>installed\x64-windows\tools\protobuf\</a:t>
            </a:r>
            <a:r>
              <a:rPr lang="es-ES" b="1" dirty="0">
                <a:solidFill>
                  <a:srgbClr val="FF0000"/>
                </a:solidFill>
              </a:rPr>
              <a:t>protoc.exe</a:t>
            </a:r>
          </a:p>
          <a:p>
            <a:pPr lvl="1"/>
            <a:endParaRPr lang="es-ES" dirty="0"/>
          </a:p>
          <a:p>
            <a:r>
              <a:rPr lang="es-ES" dirty="0"/>
              <a:t>Hay un plugin </a:t>
            </a:r>
            <a:r>
              <a:rPr lang="es-ES" b="1" dirty="0"/>
              <a:t>grpc_cpp_plugin.exe </a:t>
            </a:r>
            <a:r>
              <a:rPr lang="es-ES" dirty="0"/>
              <a:t>que se utiliza para generar código C++, y debería de estar también en:</a:t>
            </a:r>
          </a:p>
          <a:p>
            <a:endParaRPr lang="es-ES" dirty="0"/>
          </a:p>
          <a:p>
            <a:pPr lvl="1"/>
            <a:r>
              <a:rPr lang="es-ES" dirty="0"/>
              <a:t>C:\vcpkg\</a:t>
            </a:r>
            <a:r>
              <a:rPr lang="es-ES" b="1" dirty="0"/>
              <a:t>installed\x64-windows\tools\grpc\</a:t>
            </a:r>
            <a:r>
              <a:rPr lang="es-ES" b="1" dirty="0">
                <a:solidFill>
                  <a:srgbClr val="FF0000"/>
                </a:solidFill>
              </a:rPr>
              <a:t>grpc_cpp_plugin.exe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Si no se instaló correctamente lanzar estos comandos:</a:t>
            </a:r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remove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endParaRPr lang="es-ES" b="1" dirty="0"/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r>
              <a:rPr lang="es-ES" b="1" dirty="0"/>
              <a:t> --recurse</a:t>
            </a:r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2"/>
            <a:endParaRPr lang="es-ES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  <a:p>
            <a:endParaRPr lang="es-ES" dirty="0"/>
          </a:p>
          <a:p>
            <a:r>
              <a:rPr lang="es-ES" dirty="0" err="1"/>
              <a:t>gRPC</a:t>
            </a:r>
            <a:r>
              <a:rPr lang="es-ES" dirty="0"/>
              <a:t> genera código a partir de contratos. </a:t>
            </a:r>
          </a:p>
          <a:p>
            <a:r>
              <a:rPr lang="es-ES" dirty="0"/>
              <a:t>El archivo .proto define la estructura y servicios y </a:t>
            </a:r>
            <a:r>
              <a:rPr lang="es-ES" dirty="0" err="1"/>
              <a:t>protoc</a:t>
            </a:r>
            <a:r>
              <a:rPr lang="es-ES" dirty="0"/>
              <a:t> genera la parte de comunicación.</a:t>
            </a:r>
          </a:p>
          <a:p>
            <a:r>
              <a:rPr lang="es-ES" dirty="0"/>
              <a:t>La lógica de que hace el cliente y el servidor la escribimos nosotros.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93CC-CB6F-6F93-5393-77381F3C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3" y="0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básica del archivo: </a:t>
            </a:r>
            <a:r>
              <a:rPr lang="es-ES" b="1" dirty="0" err="1"/>
              <a:t>saludo.proto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0A868-C473-0807-2ECF-B2AC2EB3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093508"/>
            <a:ext cx="10991654" cy="5495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syntax</a:t>
            </a:r>
            <a:r>
              <a:rPr lang="es-ES" dirty="0"/>
              <a:t> = "proto3";              </a:t>
            </a:r>
            <a:r>
              <a:rPr lang="es-ES" b="1" dirty="0"/>
              <a:t>// Versión del lenguaje de </a:t>
            </a:r>
            <a:r>
              <a:rPr lang="es-ES" b="1" dirty="0" err="1"/>
              <a:t>Protobuf</a:t>
            </a:r>
            <a:endParaRPr lang="es-ES" b="1" dirty="0"/>
          </a:p>
          <a:p>
            <a:pPr marL="0" indent="0">
              <a:buNone/>
            </a:pPr>
            <a:r>
              <a:rPr lang="es-ES" dirty="0" err="1"/>
              <a:t>package</a:t>
            </a:r>
            <a:r>
              <a:rPr lang="es-ES" dirty="0"/>
              <a:t> saludo;                 </a:t>
            </a:r>
            <a:r>
              <a:rPr lang="es-ES" b="1" dirty="0"/>
              <a:t>// Nombre del paquete (opcional pero recomendable)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  <a:r>
              <a:rPr lang="es-ES" b="1" dirty="0"/>
              <a:t>                // Definición del servicio </a:t>
            </a:r>
            <a:r>
              <a:rPr lang="es-ES" b="1" dirty="0" err="1"/>
              <a:t>gRPC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(Solicitud) </a:t>
            </a:r>
            <a:r>
              <a:rPr lang="es-ES" dirty="0" err="1"/>
              <a:t>returns</a:t>
            </a:r>
            <a:r>
              <a:rPr lang="es-ES" dirty="0"/>
              <a:t> (Respuesta);  </a:t>
            </a:r>
            <a:r>
              <a:rPr lang="es-ES" b="1" dirty="0"/>
              <a:t>// Método RPC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Solicitud {             </a:t>
            </a:r>
            <a:r>
              <a:rPr lang="es-ES" b="1" dirty="0"/>
              <a:t>// Mensaje de entrada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Respuesta {             </a:t>
            </a:r>
            <a:r>
              <a:rPr lang="es-ES" b="1" dirty="0"/>
              <a:t>// Mensaje de salida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mensaje = 1;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9CE6F0-523D-402D-51F2-499A2A80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156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DB3A1-04BD-4701-DB08-FEC73313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1" y="136525"/>
            <a:ext cx="10515600" cy="1325563"/>
          </a:xfrm>
        </p:spPr>
        <p:txBody>
          <a:bodyPr/>
          <a:lstStyle/>
          <a:p>
            <a:r>
              <a:rPr lang="es-ES" dirty="0"/>
              <a:t>Generar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2C026-D81F-2738-4C5F-C68E05A3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825625"/>
            <a:ext cx="1153840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err="1"/>
              <a:t>protoc</a:t>
            </a:r>
            <a:r>
              <a:rPr lang="es-ES" b="1" dirty="0"/>
              <a:t>  </a:t>
            </a:r>
          </a:p>
          <a:p>
            <a:pPr marL="0" indent="0">
              <a:buNone/>
            </a:pPr>
            <a:r>
              <a:rPr lang="es-ES" b="1" dirty="0"/>
              <a:t>--</a:t>
            </a:r>
            <a:r>
              <a:rPr lang="es-ES" b="1" dirty="0" err="1"/>
              <a:t>cpp_out</a:t>
            </a:r>
            <a:r>
              <a:rPr lang="es-ES" b="1" dirty="0"/>
              <a:t>=.  </a:t>
            </a:r>
          </a:p>
          <a:p>
            <a:pPr marL="0" indent="0">
              <a:buNone/>
            </a:pPr>
            <a:r>
              <a:rPr lang="es-ES" b="1" dirty="0"/>
              <a:t>--</a:t>
            </a:r>
            <a:r>
              <a:rPr lang="es-ES" b="1" dirty="0" err="1"/>
              <a:t>grpc_out</a:t>
            </a:r>
            <a:r>
              <a:rPr lang="es-ES" b="1" dirty="0"/>
              <a:t>=. </a:t>
            </a:r>
          </a:p>
          <a:p>
            <a:pPr marL="0" indent="0">
              <a:buNone/>
            </a:pPr>
            <a:r>
              <a:rPr lang="es-ES" b="1" dirty="0"/>
              <a:t>--plugin=</a:t>
            </a:r>
            <a:r>
              <a:rPr lang="es-ES" b="1" dirty="0" err="1"/>
              <a:t>protoc</a:t>
            </a:r>
            <a:r>
              <a:rPr lang="es-ES" b="1" dirty="0"/>
              <a:t>-gen-</a:t>
            </a:r>
            <a:r>
              <a:rPr lang="es-ES" b="1" dirty="0" err="1"/>
              <a:t>grpc</a:t>
            </a:r>
            <a:r>
              <a:rPr lang="es-ES" b="1" dirty="0"/>
              <a:t>=D:\vcpkg\installed\x64-windows\tools\grpc\grpc_cpp_plugin.exe </a:t>
            </a:r>
          </a:p>
          <a:p>
            <a:pPr marL="0" indent="0">
              <a:buNone/>
            </a:pPr>
            <a:r>
              <a:rPr lang="es-ES" b="1" dirty="0" err="1"/>
              <a:t>saludo.proto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El comando genera:</a:t>
            </a:r>
          </a:p>
          <a:p>
            <a:pPr lvl="1"/>
            <a:r>
              <a:rPr lang="es-ES" b="1" dirty="0" err="1"/>
              <a:t>saludo.pb.h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saludo.pb.cc</a:t>
            </a:r>
            <a:r>
              <a:rPr lang="es-ES" dirty="0"/>
              <a:t>: clases para los mensajes (Solicitud, Respuesta)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saludo.grpc.pb.h</a:t>
            </a:r>
            <a:r>
              <a:rPr lang="es-ES" b="1" dirty="0"/>
              <a:t> y saludo.grpc.pb.cc</a:t>
            </a:r>
            <a:r>
              <a:rPr lang="es-ES" dirty="0"/>
              <a:t>: clases para el servicio (</a:t>
            </a:r>
            <a:r>
              <a:rPr lang="es-ES" b="1" dirty="0"/>
              <a:t>Saludo::</a:t>
            </a:r>
            <a:r>
              <a:rPr lang="es-ES" b="1" dirty="0" err="1"/>
              <a:t>Service</a:t>
            </a:r>
            <a:r>
              <a:rPr lang="es-ES" dirty="0"/>
              <a:t>, </a:t>
            </a:r>
            <a:r>
              <a:rPr lang="es-ES" b="1" dirty="0"/>
              <a:t>Saludo::</a:t>
            </a:r>
            <a:r>
              <a:rPr lang="es-ES" b="1" dirty="0" err="1"/>
              <a:t>Stub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C518F-D111-34CD-5E48-BB39F8CD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539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5243C-50C2-7ADF-4A08-FEACB8CC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Escribir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FD20B-9D94-ECDB-7375-B44BBA63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 una clase que herede de </a:t>
            </a:r>
            <a:r>
              <a:rPr lang="es-ES" b="1" dirty="0"/>
              <a:t>Saludo::</a:t>
            </a:r>
            <a:r>
              <a:rPr lang="es-ES" b="1" dirty="0" err="1"/>
              <a:t>Service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Implementa la lógica del método.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ServerBuilder</a:t>
            </a:r>
            <a:r>
              <a:rPr lang="es-ES" dirty="0"/>
              <a:t> para iniciar el servidor.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627332-138C-6B96-0455-14014E78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115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D64AB-BB52-E904-C5C0-95F8B64A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Escribir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569A2-85AA-4DCC-E6E5-49622B93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</a:t>
            </a:r>
            <a:r>
              <a:rPr lang="es-ES" b="1" dirty="0"/>
              <a:t>Saludo::</a:t>
            </a:r>
            <a:r>
              <a:rPr lang="es-ES" b="1" dirty="0" err="1"/>
              <a:t>Stub</a:t>
            </a:r>
            <a:r>
              <a:rPr lang="es-ES" b="1" dirty="0"/>
              <a:t> </a:t>
            </a:r>
            <a:r>
              <a:rPr lang="es-ES" dirty="0"/>
              <a:t>para conectarte al servidor.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DiHola</a:t>
            </a:r>
            <a:r>
              <a:rPr lang="es-ES" dirty="0"/>
              <a:t>() pasando una instancia de </a:t>
            </a:r>
            <a:r>
              <a:rPr lang="es-ES" b="1" dirty="0"/>
              <a:t>Solicitud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Recibe la respuesta en una instancia de </a:t>
            </a:r>
            <a:r>
              <a:rPr lang="es-ES" b="1" dirty="0"/>
              <a:t>Respuesta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C59FD-1BB1-5DAC-CDCD-D6E0AF9A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902C-1D68-522F-891A-20D9710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9621"/>
          </a:xfrm>
        </p:spPr>
        <p:txBody>
          <a:bodyPr>
            <a:normAutofit fontScale="90000"/>
          </a:bodyPr>
          <a:lstStyle/>
          <a:p>
            <a:r>
              <a:rPr lang="es-ES" dirty="0"/>
              <a:t>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BA776-0738-87E0-0F6B-B4C10BCF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69" y="641024"/>
            <a:ext cx="11557262" cy="608045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Crear una solución:</a:t>
            </a:r>
          </a:p>
          <a:p>
            <a:pPr lvl="1"/>
            <a:r>
              <a:rPr lang="es-ES" dirty="0"/>
              <a:t>En la carpeta Proto mantener el fichero .proto y los ficheros generados, se llamarán:</a:t>
            </a:r>
          </a:p>
          <a:p>
            <a:pPr lvl="2"/>
            <a:r>
              <a:rPr lang="es-ES" b="1" dirty="0" err="1"/>
              <a:t>saludo.pb.h</a:t>
            </a:r>
            <a:endParaRPr lang="es-ES" b="1" dirty="0"/>
          </a:p>
          <a:p>
            <a:pPr lvl="2"/>
            <a:r>
              <a:rPr lang="es-ES" b="1" dirty="0"/>
              <a:t>saludo.pb.cc</a:t>
            </a:r>
          </a:p>
          <a:p>
            <a:pPr lvl="2"/>
            <a:r>
              <a:rPr lang="es-ES" b="1" dirty="0" err="1"/>
              <a:t>saludo.grpc.pb.h</a:t>
            </a:r>
            <a:endParaRPr lang="es-ES" b="1" dirty="0"/>
          </a:p>
          <a:p>
            <a:pPr lvl="2"/>
            <a:r>
              <a:rPr lang="es-ES" b="1" dirty="0"/>
              <a:t>saludo.grpc.pb.cc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Crear dos proyectos en la solución:</a:t>
            </a:r>
          </a:p>
          <a:p>
            <a:pPr lvl="2"/>
            <a:r>
              <a:rPr lang="es-ES" b="1" dirty="0"/>
              <a:t>Servidor</a:t>
            </a:r>
            <a:r>
              <a:rPr lang="es-ES" dirty="0"/>
              <a:t> y </a:t>
            </a:r>
            <a:r>
              <a:rPr lang="es-ES" b="1" dirty="0"/>
              <a:t>Cliente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En cada proyecto hay que vincular los ficheros generados con </a:t>
            </a:r>
            <a:r>
              <a:rPr lang="es-ES" dirty="0" err="1"/>
              <a:t>protoc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Se pueden agregar como elementos existentes con botón derecho sobre cada proyecto.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Después en propiedades de cada proyecto, ir a C/C++ </a:t>
            </a:r>
            <a:r>
              <a:rPr lang="es-ES" b="1" dirty="0">
                <a:sym typeface="Wingdings" panose="05000000000000000000" pitchFamily="2" charset="2"/>
              </a:rPr>
              <a:t> General  Directorios de inclusión adicionales y añadir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$(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SolutionDir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)Proto</a:t>
            </a:r>
            <a:endParaRPr lang="es-ES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C56385-BD38-C694-E36A-AE33AC6C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145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E4B9-982F-94AE-A208-64D8D4BD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84945"/>
          </a:xfrm>
        </p:spPr>
        <p:txBody>
          <a:bodyPr/>
          <a:lstStyle/>
          <a:p>
            <a:r>
              <a:rPr lang="es-ES" dirty="0" err="1"/>
              <a:t>saludo.pb.h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2B594-C74D-5295-DE3E-33080C6D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112362"/>
            <a:ext cx="11255604" cy="5495827"/>
          </a:xfrm>
        </p:spPr>
        <p:txBody>
          <a:bodyPr>
            <a:normAutofit/>
          </a:bodyPr>
          <a:lstStyle/>
          <a:p>
            <a:r>
              <a:rPr lang="es-ES" dirty="0"/>
              <a:t>Encabezado de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  <a:p>
            <a:endParaRPr lang="es-ES" dirty="0"/>
          </a:p>
          <a:p>
            <a:r>
              <a:rPr lang="es-ES" dirty="0"/>
              <a:t>Define las clases C++ para los mensajes que has declarado en el .proto, como:</a:t>
            </a:r>
          </a:p>
          <a:p>
            <a:pPr lvl="1"/>
            <a:r>
              <a:rPr lang="es-ES" b="1" dirty="0"/>
              <a:t>Solicitud</a:t>
            </a:r>
          </a:p>
          <a:p>
            <a:pPr lvl="1"/>
            <a:r>
              <a:rPr lang="es-ES" b="1" dirty="0"/>
              <a:t>Respuesta</a:t>
            </a:r>
          </a:p>
          <a:p>
            <a:endParaRPr lang="es-ES" dirty="0"/>
          </a:p>
          <a:p>
            <a:r>
              <a:rPr lang="es-ES" dirty="0"/>
              <a:t>Incluye métodos para:</a:t>
            </a:r>
          </a:p>
          <a:p>
            <a:pPr lvl="1"/>
            <a:r>
              <a:rPr lang="es-ES" dirty="0"/>
              <a:t>Acceder y modificar campos (</a:t>
            </a:r>
            <a:r>
              <a:rPr lang="es-ES" dirty="0" err="1"/>
              <a:t>set_nombre</a:t>
            </a:r>
            <a:r>
              <a:rPr lang="es-ES" dirty="0"/>
              <a:t>(), nombre(), etc.)</a:t>
            </a:r>
          </a:p>
          <a:p>
            <a:pPr lvl="1"/>
            <a:r>
              <a:rPr lang="es-ES" dirty="0"/>
              <a:t>Serializar y </a:t>
            </a:r>
            <a:r>
              <a:rPr lang="es-ES" dirty="0" err="1"/>
              <a:t>deserializar</a:t>
            </a:r>
            <a:r>
              <a:rPr lang="es-ES" dirty="0"/>
              <a:t> los mensajes</a:t>
            </a:r>
          </a:p>
          <a:p>
            <a:pPr lvl="1"/>
            <a:r>
              <a:rPr lang="es-ES" dirty="0"/>
              <a:t>Comparar, copiar, limpiar,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64367E-867B-DEFA-8AF8-3517360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9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16920"/>
          </a:xfrm>
        </p:spPr>
        <p:txBody>
          <a:bodyPr/>
          <a:lstStyle/>
          <a:p>
            <a:r>
              <a:rPr lang="es-ES" dirty="0"/>
              <a:t>Comunicaciones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1" y="1197204"/>
            <a:ext cx="10859678" cy="5295671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err="1"/>
              <a:t>ZeroMQ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No necesita </a:t>
            </a:r>
            <a:r>
              <a:rPr lang="es-ES" b="1" dirty="0" err="1"/>
              <a:t>broker</a:t>
            </a:r>
            <a:r>
              <a:rPr lang="es-ES" dirty="0"/>
              <a:t>: los procesos se comunican directamente.</a:t>
            </a:r>
          </a:p>
          <a:p>
            <a:pPr lvl="1"/>
            <a:r>
              <a:rPr lang="es-ES" dirty="0"/>
              <a:t>Extremadamente </a:t>
            </a:r>
            <a:r>
              <a:rPr lang="es-ES" b="1" dirty="0"/>
              <a:t>rápido</a:t>
            </a:r>
            <a:r>
              <a:rPr lang="es-ES" dirty="0"/>
              <a:t> y </a:t>
            </a:r>
            <a:r>
              <a:rPr lang="es-ES" b="1" dirty="0"/>
              <a:t>ligero</a:t>
            </a:r>
            <a:r>
              <a:rPr lang="es-ES" dirty="0"/>
              <a:t>, usado en sistemas financieros y embebidos.</a:t>
            </a:r>
          </a:p>
          <a:p>
            <a:pPr lvl="1"/>
            <a:r>
              <a:rPr lang="es-ES" dirty="0"/>
              <a:t>Menos soporte para persistencia o reintentos automáticos; lo gestionamos todo nosotros.</a:t>
            </a:r>
          </a:p>
          <a:p>
            <a:pPr lvl="1"/>
            <a:endParaRPr lang="es-ES" dirty="0"/>
          </a:p>
          <a:p>
            <a:r>
              <a:rPr lang="es-ES" b="1" dirty="0" err="1"/>
              <a:t>gRPC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Diseñado por </a:t>
            </a:r>
            <a:r>
              <a:rPr lang="es-ES" b="1" dirty="0"/>
              <a:t>Google</a:t>
            </a:r>
            <a:r>
              <a:rPr lang="es-ES" dirty="0"/>
              <a:t> para llamadas RPC eficientes.</a:t>
            </a:r>
          </a:p>
          <a:p>
            <a:pPr lvl="1"/>
            <a:r>
              <a:rPr lang="es-ES" dirty="0"/>
              <a:t>Usa HTTP/2 y </a:t>
            </a:r>
            <a:r>
              <a:rPr lang="es-ES" b="1" dirty="0" err="1"/>
              <a:t>protobuf</a:t>
            </a:r>
            <a:r>
              <a:rPr lang="es-ES" dirty="0"/>
              <a:t> para máxima velocidad y eficiencia.</a:t>
            </a:r>
          </a:p>
          <a:p>
            <a:pPr lvl="1"/>
            <a:r>
              <a:rPr lang="es-ES" dirty="0"/>
              <a:t>Perfecto para </a:t>
            </a:r>
            <a:r>
              <a:rPr lang="es-ES" dirty="0" err="1"/>
              <a:t>APIs</a:t>
            </a:r>
            <a:r>
              <a:rPr lang="es-ES" dirty="0"/>
              <a:t> modernas y microservicios con contratos bien definidos.</a:t>
            </a:r>
          </a:p>
          <a:p>
            <a:pPr lvl="1"/>
            <a:r>
              <a:rPr lang="es-ES" dirty="0"/>
              <a:t>Más enfocado a comunicación síncrona, pero se puede utilizar en asíncrono.</a:t>
            </a:r>
          </a:p>
          <a:p>
            <a:pPr lvl="1"/>
            <a:endParaRPr lang="es-ES" dirty="0"/>
          </a:p>
          <a:p>
            <a:r>
              <a:rPr lang="es-ES" b="1" dirty="0" err="1"/>
              <a:t>RabbitMQ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Ideal para sistemas desacoplados donde los servicios se comunican mediante colas.</a:t>
            </a:r>
          </a:p>
          <a:p>
            <a:pPr lvl="1"/>
            <a:r>
              <a:rPr lang="es-ES" dirty="0"/>
              <a:t>Ofrece persistencia, reintentos, y enrutamiento avanzado.</a:t>
            </a:r>
          </a:p>
          <a:p>
            <a:pPr lvl="1"/>
            <a:r>
              <a:rPr lang="es-ES" dirty="0"/>
              <a:t>Requiere un </a:t>
            </a:r>
            <a:r>
              <a:rPr lang="es-ES" b="1" dirty="0" err="1"/>
              <a:t>broker</a:t>
            </a:r>
            <a:r>
              <a:rPr lang="es-ES" b="1" dirty="0"/>
              <a:t> (servidor </a:t>
            </a:r>
            <a:r>
              <a:rPr lang="es-ES" b="1" dirty="0" err="1"/>
              <a:t>RabbitMQ</a:t>
            </a:r>
            <a:r>
              <a:rPr lang="es-ES" b="1" dirty="0"/>
              <a:t>) </a:t>
            </a:r>
            <a:r>
              <a:rPr lang="es-ES" dirty="0"/>
              <a:t>que puede ser un punto de fallo si no se gestiona bien.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7E493-726B-B994-3FE6-EB7437A1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saludo.pb.cc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BBB85-82EA-54C7-9AD9-EB56301B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  <a:p>
            <a:endParaRPr lang="es-ES" dirty="0"/>
          </a:p>
          <a:p>
            <a:r>
              <a:rPr lang="es-ES" dirty="0"/>
              <a:t>Contiene el código fuente que implementa las clases declaradas en </a:t>
            </a:r>
            <a:r>
              <a:rPr lang="es-ES" dirty="0" err="1"/>
              <a:t>saludo.pb.h</a:t>
            </a:r>
            <a:endParaRPr lang="es-ES" dirty="0"/>
          </a:p>
          <a:p>
            <a:endParaRPr lang="es-ES" dirty="0"/>
          </a:p>
          <a:p>
            <a:r>
              <a:rPr lang="es-ES" dirty="0"/>
              <a:t>Incluye la lógica de serialización, construcción de objetos, y manejo interno de campos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185EE-7079-FAB9-DCA3-95BC579B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087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5F4DD-EE09-D3BE-4A4D-62B2894A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saludo.grpc.h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9DFAB-05EF-8DFD-DA5A-8C9C52F6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Encabezado de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Define las interfaces para el servicio </a:t>
            </a:r>
            <a:r>
              <a:rPr lang="es-ES" dirty="0" err="1"/>
              <a:t>gRPC</a:t>
            </a:r>
            <a:r>
              <a:rPr lang="es-ES" dirty="0"/>
              <a:t> que declaraste en el .proto, por ejemplo:</a:t>
            </a:r>
          </a:p>
          <a:p>
            <a:pPr lvl="1"/>
            <a:r>
              <a:rPr lang="es-ES" dirty="0"/>
              <a:t>Clase abstracta Saludo::</a:t>
            </a:r>
            <a:r>
              <a:rPr lang="es-ES" b="1" dirty="0" err="1"/>
              <a:t>Service</a:t>
            </a:r>
            <a:r>
              <a:rPr lang="es-ES" dirty="0"/>
              <a:t> con métodos virtuales como </a:t>
            </a:r>
            <a:r>
              <a:rPr lang="es-ES" dirty="0" err="1"/>
              <a:t>DiHola</a:t>
            </a:r>
            <a:r>
              <a:rPr lang="es-ES" dirty="0"/>
              <a:t>(...)</a:t>
            </a:r>
          </a:p>
          <a:p>
            <a:pPr lvl="1"/>
            <a:r>
              <a:rPr lang="es-ES" dirty="0"/>
              <a:t>Clase Saludo::</a:t>
            </a:r>
            <a:r>
              <a:rPr lang="es-ES" b="1" dirty="0" err="1"/>
              <a:t>Stub</a:t>
            </a:r>
            <a:r>
              <a:rPr lang="es-ES" dirty="0"/>
              <a:t> para que el cliente invoque el servicio</a:t>
            </a:r>
          </a:p>
          <a:p>
            <a:endParaRPr lang="es-ES" dirty="0"/>
          </a:p>
          <a:p>
            <a:r>
              <a:rPr lang="es-ES" dirty="0"/>
              <a:t>También incluye definiciones para el contexto de llamada 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ClientContext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C9885-1EC9-E30B-86B2-696F7018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410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92F9-CD40-67E9-3DCB-E6564DB2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saludo.grpc.pb.cc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66A4C-8D03-009C-A17E-A7930AF1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Implementación de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Implementa el </a:t>
            </a:r>
            <a:r>
              <a:rPr lang="es-ES" dirty="0" err="1"/>
              <a:t>stub</a:t>
            </a:r>
            <a:r>
              <a:rPr lang="es-ES" dirty="0"/>
              <a:t> del cliente y el registro del servicio en el servidor</a:t>
            </a:r>
          </a:p>
          <a:p>
            <a:endParaRPr lang="es-ES" dirty="0"/>
          </a:p>
          <a:p>
            <a:r>
              <a:rPr lang="es-ES" dirty="0"/>
              <a:t>Contiene el código que conecta los métodos RPC con el transporte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Maneja la serialización de mensajes entre cliente y servidor usando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431EE-6166-C3F9-51A2-7B7075D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769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D1787-ED0F-A524-B702-367676B3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Implementar el servidor y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77DB2-5D47-662E-5055-9D4CCF27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FALTA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CF794A-FFD8-F9F2-33A9-8F2C9C1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24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92136-2C7D-0213-09F1-2EEF96A9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881" y="0"/>
            <a:ext cx="1267119" cy="586982"/>
          </a:xfrm>
        </p:spPr>
        <p:txBody>
          <a:bodyPr>
            <a:normAutofit fontScale="90000"/>
          </a:bodyPr>
          <a:lstStyle/>
          <a:p>
            <a:r>
              <a:rPr lang="es-ES" dirty="0"/>
              <a:t>IDL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9FCEC-1019-483F-C8EC-CECB8CD4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5" y="136525"/>
            <a:ext cx="11472421" cy="6584949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Tipos de datos más ricos</a:t>
            </a:r>
          </a:p>
          <a:p>
            <a:pPr lvl="1"/>
            <a:r>
              <a:rPr lang="es-ES" dirty="0"/>
              <a:t>int32, int64,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double</a:t>
            </a:r>
            <a:r>
              <a:rPr lang="es-ES" dirty="0"/>
              <a:t>, </a:t>
            </a:r>
            <a:r>
              <a:rPr lang="es-ES" dirty="0" err="1"/>
              <a:t>bool</a:t>
            </a:r>
            <a:r>
              <a:rPr lang="es-ES" dirty="0"/>
              <a:t>, bytes</a:t>
            </a:r>
          </a:p>
          <a:p>
            <a:pPr lvl="1"/>
            <a:r>
              <a:rPr lang="es-ES" dirty="0" err="1"/>
              <a:t>enum</a:t>
            </a:r>
            <a:r>
              <a:rPr lang="es-ES" dirty="0"/>
              <a:t> para valores constantes y </a:t>
            </a:r>
            <a:r>
              <a:rPr lang="es-ES" dirty="0" err="1"/>
              <a:t>repeated</a:t>
            </a:r>
            <a:r>
              <a:rPr lang="es-ES" dirty="0"/>
              <a:t> para listas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 err="1"/>
              <a:t>message</a:t>
            </a:r>
            <a:r>
              <a:rPr lang="es-ES" dirty="0"/>
              <a:t> Usuario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1;</a:t>
            </a:r>
          </a:p>
          <a:p>
            <a:pPr marL="457200" lvl="1" indent="0">
              <a:buNone/>
            </a:pPr>
            <a:r>
              <a:rPr lang="es-ES" dirty="0"/>
              <a:t>  int32 edad = 2;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repeated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 intereses = 3;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r>
              <a:rPr lang="es-ES" b="1" dirty="0" err="1"/>
              <a:t>Streaming</a:t>
            </a:r>
            <a:r>
              <a:rPr lang="es-ES" b="1" dirty="0"/>
              <a:t> de datos (</a:t>
            </a:r>
            <a:r>
              <a:rPr lang="es-ES" b="1" dirty="0" err="1"/>
              <a:t>gRPC</a:t>
            </a:r>
            <a:r>
              <a:rPr lang="es-ES" b="1" dirty="0"/>
              <a:t> permite </a:t>
            </a:r>
            <a:r>
              <a:rPr lang="es-ES" b="1" dirty="0" err="1"/>
              <a:t>streaming</a:t>
            </a:r>
            <a:r>
              <a:rPr lang="es-ES" b="1" dirty="0"/>
              <a:t> bidireccional)</a:t>
            </a:r>
          </a:p>
          <a:p>
            <a:pPr marL="457200" lvl="1" indent="0">
              <a:buNone/>
            </a:pPr>
            <a:r>
              <a:rPr lang="en-US" dirty="0"/>
              <a:t>service Chat {</a:t>
            </a:r>
          </a:p>
          <a:p>
            <a:pPr marL="914400" lvl="2" indent="0">
              <a:buNone/>
            </a:pPr>
            <a:r>
              <a:rPr lang="en-US" dirty="0" err="1"/>
              <a:t>rpc</a:t>
            </a:r>
            <a:r>
              <a:rPr lang="en-US" dirty="0"/>
              <a:t> </a:t>
            </a:r>
            <a:r>
              <a:rPr lang="en-US" dirty="0" err="1"/>
              <a:t>Conversacion</a:t>
            </a:r>
            <a:r>
              <a:rPr lang="en-US" dirty="0"/>
              <a:t>(stream </a:t>
            </a:r>
            <a:r>
              <a:rPr lang="en-US" dirty="0" err="1"/>
              <a:t>Mensaje</a:t>
            </a:r>
            <a:r>
              <a:rPr lang="en-US" dirty="0"/>
              <a:t>) returns (stream </a:t>
            </a:r>
            <a:r>
              <a:rPr lang="en-US" dirty="0" err="1"/>
              <a:t>Mensaje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endParaRPr lang="es-ES" dirty="0"/>
          </a:p>
          <a:p>
            <a:r>
              <a:rPr lang="es-ES" b="1" dirty="0"/>
              <a:t>Mensajes anidados y reutilizables:</a:t>
            </a:r>
          </a:p>
          <a:p>
            <a:pPr marL="457200" lvl="1" indent="0">
              <a:buNone/>
            </a:pPr>
            <a:r>
              <a:rPr lang="es-ES" dirty="0" err="1"/>
              <a:t>message</a:t>
            </a:r>
            <a:r>
              <a:rPr lang="es-ES" dirty="0"/>
              <a:t> </a:t>
            </a:r>
            <a:r>
              <a:rPr lang="es-ES" dirty="0" err="1"/>
              <a:t>Direccion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calle = 1;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ciudad = 2;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message</a:t>
            </a:r>
            <a:r>
              <a:rPr lang="es-ES" dirty="0"/>
              <a:t> Perfil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1;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Direccion</a:t>
            </a:r>
            <a:r>
              <a:rPr lang="es-ES" dirty="0"/>
              <a:t> </a:t>
            </a:r>
            <a:r>
              <a:rPr lang="es-ES" dirty="0" err="1"/>
              <a:t>direccion</a:t>
            </a:r>
            <a:r>
              <a:rPr lang="es-ES" dirty="0"/>
              <a:t> = 2;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51B0A3-E9AE-7479-950D-CD537B2B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824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B8F01-1ADA-CD74-14EC-6B348C49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A0745-F834-5199-1149-F1FB860B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Enums</a:t>
            </a:r>
            <a:r>
              <a:rPr lang="es-ES" dirty="0"/>
              <a:t> para estados o tipos:</a:t>
            </a:r>
          </a:p>
          <a:p>
            <a:pPr marL="457200" lvl="1" indent="0">
              <a:buNone/>
            </a:pPr>
            <a:r>
              <a:rPr lang="pt-BR" dirty="0"/>
              <a:t>enum Estado {</a:t>
            </a:r>
          </a:p>
          <a:p>
            <a:pPr marL="914400" lvl="2" indent="0">
              <a:buNone/>
            </a:pPr>
            <a:r>
              <a:rPr lang="pt-BR" dirty="0"/>
              <a:t>  ACTIVO = 0;</a:t>
            </a:r>
          </a:p>
          <a:p>
            <a:pPr marL="914400" lvl="2" indent="0">
              <a:buNone/>
            </a:pPr>
            <a:r>
              <a:rPr lang="pt-BR" dirty="0"/>
              <a:t>  INACTIVO = 1;</a:t>
            </a:r>
          </a:p>
          <a:p>
            <a:pPr marL="914400" lvl="2" indent="0">
              <a:buNone/>
            </a:pPr>
            <a:r>
              <a:rPr lang="pt-BR" dirty="0"/>
              <a:t>  SUSPENDIDO = 2;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  <a:p>
            <a:endParaRPr lang="es-ES" dirty="0"/>
          </a:p>
          <a:p>
            <a:r>
              <a:rPr lang="es-ES" dirty="0"/>
              <a:t>Opciones personalizadas y extensiones</a:t>
            </a:r>
          </a:p>
          <a:p>
            <a:pPr lvl="1"/>
            <a:r>
              <a:rPr lang="es-ES" dirty="0"/>
              <a:t>Opciones para definir metadatos, como validaciones o documentación extra.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 err="1"/>
              <a:t>message</a:t>
            </a:r>
            <a:r>
              <a:rPr lang="es-ES" dirty="0"/>
              <a:t> Producto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 [(</a:t>
            </a:r>
            <a:r>
              <a:rPr lang="es-ES" dirty="0" err="1"/>
              <a:t>validate.rules</a:t>
            </a:r>
            <a:r>
              <a:rPr lang="es-ES" dirty="0"/>
              <a:t>).</a:t>
            </a:r>
            <a:r>
              <a:rPr lang="es-ES" dirty="0" err="1"/>
              <a:t>string.min_len</a:t>
            </a:r>
            <a:r>
              <a:rPr lang="es-ES" dirty="0"/>
              <a:t> = 3];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926E26-1F79-7204-BE48-DFE11818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19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F1A5A-BD5B-48D4-D1F9-F4FF59AE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0A508F-6C2C-56CD-9107-5C7DAF56D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Los números de los campos son identificadores únicos (en formato binario)</a:t>
            </a:r>
          </a:p>
          <a:p>
            <a:endParaRPr lang="es-ES" dirty="0"/>
          </a:p>
          <a:p>
            <a:r>
              <a:rPr lang="es-ES" dirty="0"/>
              <a:t>Permite que sean compactos y eficientes:</a:t>
            </a:r>
          </a:p>
          <a:p>
            <a:pPr lvl="1"/>
            <a:r>
              <a:rPr lang="es-ES" b="1" dirty="0"/>
              <a:t>Solo se transmiten los números</a:t>
            </a:r>
            <a:r>
              <a:rPr lang="es-ES" dirty="0"/>
              <a:t>, no los nombres. Esto:</a:t>
            </a:r>
          </a:p>
          <a:p>
            <a:pPr lvl="2"/>
            <a:r>
              <a:rPr lang="es-ES" dirty="0"/>
              <a:t>Reduce el tamaño del mensaje.</a:t>
            </a:r>
          </a:p>
          <a:p>
            <a:pPr lvl="2"/>
            <a:r>
              <a:rPr lang="es-ES" dirty="0"/>
              <a:t>Permite renombrar campos sin romper compatibilidad.</a:t>
            </a:r>
          </a:p>
          <a:p>
            <a:pPr lvl="2"/>
            <a:r>
              <a:rPr lang="es-ES" dirty="0"/>
              <a:t>Hace que el protocolo sea más rápido y eficiente.</a:t>
            </a:r>
          </a:p>
          <a:p>
            <a:endParaRPr lang="es-ES" dirty="0"/>
          </a:p>
          <a:p>
            <a:r>
              <a:rPr lang="es-ES" dirty="0"/>
              <a:t>Es crítico para la compatibilidad, cambiar el número rompe la compatibilidad con versiones anteriores.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B0E827-B4E2-39E8-2A08-28D2EFEC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9857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49A5-52EF-8207-1D77-5B295457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D1A11-6EB8-C386-112A-35E14CB6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Los números deben estar entre 1 y 2^29 -1 (excepto los reservados).</a:t>
            </a:r>
          </a:p>
          <a:p>
            <a:endParaRPr lang="es-ES" dirty="0"/>
          </a:p>
          <a:p>
            <a:r>
              <a:rPr lang="es-ES" dirty="0"/>
              <a:t>No se deben reutilizar ni cambiar una vez en uso.</a:t>
            </a:r>
          </a:p>
          <a:p>
            <a:endParaRPr lang="es-ES" dirty="0"/>
          </a:p>
          <a:p>
            <a:r>
              <a:rPr lang="es-ES" dirty="0"/>
              <a:t>Se pueden reservar números: </a:t>
            </a:r>
            <a:r>
              <a:rPr lang="es-ES" dirty="0" err="1"/>
              <a:t>reserved</a:t>
            </a:r>
            <a:r>
              <a:rPr lang="es-ES" dirty="0"/>
              <a:t> 3,4,5;</a:t>
            </a:r>
          </a:p>
          <a:p>
            <a:endParaRPr lang="es-ES" dirty="0"/>
          </a:p>
          <a:p>
            <a:r>
              <a:rPr lang="es-ES" dirty="0"/>
              <a:t>Los números se reservan dentro del mensaje.</a:t>
            </a:r>
          </a:p>
          <a:p>
            <a:pPr lvl="1"/>
            <a:r>
              <a:rPr lang="es-ES" dirty="0"/>
              <a:t>Se suelen reservar cuando se elimina un campo y su número correspondiente, en este caso es mejor reservarlo para no volver a utilizarlo.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2D673B-5AA4-8636-EFEC-CD4E6847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313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7436A-A350-9581-F6EA-681886A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comunes entre </a:t>
            </a:r>
            <a:r>
              <a:rPr lang="es-ES" dirty="0" err="1"/>
              <a:t>gRPC</a:t>
            </a:r>
            <a:r>
              <a:rPr lang="es-ES" dirty="0"/>
              <a:t> /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C2127-824D-9300-8662-4B7E80E2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Sistemas distribuidos y microservicios</a:t>
            </a:r>
          </a:p>
          <a:p>
            <a:pPr lvl="1"/>
            <a:r>
              <a:rPr lang="es-ES" dirty="0"/>
              <a:t>Comunicación entre servicios en arquitecturas modernas.</a:t>
            </a:r>
          </a:p>
          <a:p>
            <a:pPr lvl="1"/>
            <a:r>
              <a:rPr lang="es-ES" dirty="0"/>
              <a:t>Sustituto de REST cuando se necesita eficiencia.</a:t>
            </a:r>
          </a:p>
          <a:p>
            <a:pPr lvl="1"/>
            <a:r>
              <a:rPr lang="es-ES" dirty="0"/>
              <a:t>Ejemplo: </a:t>
            </a:r>
            <a:r>
              <a:rPr lang="es-ES" dirty="0" err="1"/>
              <a:t>backend</a:t>
            </a:r>
            <a:r>
              <a:rPr lang="es-ES" dirty="0"/>
              <a:t> de una plataforma de </a:t>
            </a:r>
            <a:r>
              <a:rPr lang="es-ES" dirty="0" err="1"/>
              <a:t>streaming</a:t>
            </a:r>
            <a:r>
              <a:rPr lang="es-ES" dirty="0"/>
              <a:t> o e-</a:t>
            </a:r>
            <a:r>
              <a:rPr lang="es-ES" dirty="0" err="1"/>
              <a:t>commerce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Redes y telecomunicaciones</a:t>
            </a:r>
          </a:p>
          <a:p>
            <a:pPr lvl="1"/>
            <a:r>
              <a:rPr lang="es-ES" dirty="0"/>
              <a:t>Transmisión de datos en tiempo real.</a:t>
            </a:r>
          </a:p>
          <a:p>
            <a:pPr lvl="1"/>
            <a:r>
              <a:rPr lang="es-ES" dirty="0"/>
              <a:t>Control de dispositivos de red, </a:t>
            </a:r>
            <a:r>
              <a:rPr lang="es-ES" dirty="0" err="1"/>
              <a:t>routers</a:t>
            </a:r>
            <a:r>
              <a:rPr lang="es-ES" dirty="0"/>
              <a:t>, switches.</a:t>
            </a:r>
          </a:p>
          <a:p>
            <a:pPr lvl="1"/>
            <a:r>
              <a:rPr lang="es-ES" dirty="0"/>
              <a:t>Ejemplo: gestión de infraestructura 5G o SDN (Software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Networking</a:t>
            </a:r>
            <a:r>
              <a:rPr lang="es-ES" dirty="0"/>
              <a:t>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0675F5-D4FD-0AD6-DDF7-B7AB1671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736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505DA-DB1F-3A67-B57C-B6158C41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comunes entre </a:t>
            </a:r>
            <a:r>
              <a:rPr lang="es-ES" dirty="0" err="1"/>
              <a:t>gRPC</a:t>
            </a:r>
            <a:r>
              <a:rPr lang="es-ES" dirty="0"/>
              <a:t> /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6DA4F-B879-DEE4-72DB-C977CD832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/>
              <a:t>IoT</a:t>
            </a:r>
            <a:r>
              <a:rPr lang="es-ES" b="1" dirty="0"/>
              <a:t> y dispositivos embebidos</a:t>
            </a:r>
          </a:p>
          <a:p>
            <a:pPr lvl="1"/>
            <a:r>
              <a:rPr lang="es-ES" dirty="0"/>
              <a:t>Comunicación entre sensores, </a:t>
            </a:r>
            <a:r>
              <a:rPr lang="es-ES" dirty="0" err="1"/>
              <a:t>gateways</a:t>
            </a:r>
            <a:r>
              <a:rPr lang="es-ES" dirty="0"/>
              <a:t> y servidores.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es ligero y eficiente, ideal para dispositivos con recursos limitados.</a:t>
            </a:r>
          </a:p>
          <a:p>
            <a:pPr lvl="1"/>
            <a:endParaRPr lang="es-ES" dirty="0"/>
          </a:p>
          <a:p>
            <a:r>
              <a:rPr lang="es-ES" b="1" dirty="0" err="1"/>
              <a:t>Gaming</a:t>
            </a:r>
            <a:r>
              <a:rPr lang="es-ES" b="1" dirty="0"/>
              <a:t> y simulaciones</a:t>
            </a:r>
          </a:p>
          <a:p>
            <a:pPr lvl="1"/>
            <a:r>
              <a:rPr lang="es-ES" dirty="0"/>
              <a:t>Sincronización de estado entre cliente y servidor.</a:t>
            </a:r>
          </a:p>
          <a:p>
            <a:pPr lvl="1"/>
            <a:r>
              <a:rPr lang="es-ES" dirty="0"/>
              <a:t>Envío de eventos en tiempo real (movimiento, colisiones, etc.).</a:t>
            </a:r>
          </a:p>
          <a:p>
            <a:pPr lvl="1"/>
            <a:r>
              <a:rPr lang="es-ES" dirty="0"/>
              <a:t>Ejemplo: juegos multijugador con servidores dedicados.</a:t>
            </a:r>
          </a:p>
          <a:p>
            <a:endParaRPr lang="es-ES" b="1" dirty="0"/>
          </a:p>
          <a:p>
            <a:r>
              <a:rPr lang="es-ES" b="1" dirty="0"/>
              <a:t>Machine </a:t>
            </a:r>
            <a:r>
              <a:rPr lang="es-ES" b="1" dirty="0" err="1"/>
              <a:t>Learning</a:t>
            </a:r>
            <a:r>
              <a:rPr lang="es-ES" b="1" dirty="0"/>
              <a:t> y procesamiento de datos</a:t>
            </a:r>
          </a:p>
          <a:p>
            <a:pPr lvl="1"/>
            <a:r>
              <a:rPr lang="es-ES" dirty="0"/>
              <a:t>Comunicación entre modelos, servidores de inferencia y clientes.</a:t>
            </a:r>
          </a:p>
          <a:p>
            <a:pPr lvl="1"/>
            <a:r>
              <a:rPr lang="es-ES" dirty="0"/>
              <a:t>Ejemplo: un cliente C++ que envía imágenes a un servidor Python con </a:t>
            </a:r>
            <a:r>
              <a:rPr lang="es-ES" dirty="0" err="1"/>
              <a:t>TensorFlow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CDBE66-67AF-5D70-A37F-997E0AC5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05B8C-80EE-CB10-463C-ED3E771F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seleccionar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3D6CA-54C2-6912-F009-92A15908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: proporciona colas, desacoplamiento, y tolerancia a fallos.</a:t>
            </a:r>
          </a:p>
          <a:p>
            <a:endParaRPr lang="es-ES" dirty="0"/>
          </a:p>
          <a:p>
            <a:r>
              <a:rPr lang="es-ES" b="1" dirty="0" err="1"/>
              <a:t>ZeroMQ</a:t>
            </a:r>
            <a:r>
              <a:rPr lang="es-ES" dirty="0"/>
              <a:t>: velocidad extrema y control total sobre la comunicación.</a:t>
            </a:r>
          </a:p>
          <a:p>
            <a:endParaRPr lang="es-ES" dirty="0"/>
          </a:p>
          <a:p>
            <a:r>
              <a:rPr lang="es-ES" b="1" dirty="0" err="1"/>
              <a:t>gRPC</a:t>
            </a:r>
            <a:r>
              <a:rPr lang="es-ES" dirty="0"/>
              <a:t>: API rápida, segura y bien estructurada entre servicios.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C0AAED-E872-C411-ED50-5969D290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6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FDD97-B426-5E07-8A17-C7645D5E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comunes entre </a:t>
            </a:r>
            <a:r>
              <a:rPr lang="es-ES" dirty="0" err="1"/>
              <a:t>gRPC</a:t>
            </a:r>
            <a:r>
              <a:rPr lang="es-ES" dirty="0"/>
              <a:t> /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B969C-3EC1-2FA8-045B-6E225F1F3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Finanzas y trading algorítmico</a:t>
            </a:r>
          </a:p>
          <a:p>
            <a:pPr lvl="1"/>
            <a:r>
              <a:rPr lang="es-ES" dirty="0"/>
              <a:t>Envío de datos de mercado en tiempo real.</a:t>
            </a:r>
          </a:p>
          <a:p>
            <a:pPr lvl="1"/>
            <a:r>
              <a:rPr lang="es-ES" dirty="0"/>
              <a:t>Ejecución de órdenes con baja latencia.</a:t>
            </a:r>
          </a:p>
          <a:p>
            <a:pPr lvl="1"/>
            <a:r>
              <a:rPr lang="es-ES" dirty="0"/>
              <a:t>Ejemplo: plataformas de trading de alta frecuencia.</a:t>
            </a:r>
          </a:p>
          <a:p>
            <a:pPr lvl="1"/>
            <a:endParaRPr lang="es-ES" dirty="0"/>
          </a:p>
          <a:p>
            <a:r>
              <a:rPr lang="es-ES" b="1" dirty="0"/>
              <a:t>Automoción y robótica</a:t>
            </a:r>
          </a:p>
          <a:p>
            <a:pPr lvl="1"/>
            <a:r>
              <a:rPr lang="es-ES" dirty="0"/>
              <a:t>Comunicación entre módulos de control (sensores, actuadores, navegación).</a:t>
            </a:r>
          </a:p>
          <a:p>
            <a:pPr lvl="1"/>
            <a:r>
              <a:rPr lang="es-ES" dirty="0"/>
              <a:t>Ejemplo: vehículos autónomos que intercambian datos entre subsistemas.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DA1F43-AE60-7530-B41F-AE135E16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3577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2C65A-ABB5-7F9F-57C9-48FDBEB62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 vs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36EF3-D8D5-59A2-C423-DDED7C7D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FCB75BF-D893-E493-4498-2B02491D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4700"/>
            <a:ext cx="10309735" cy="4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419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35EE3-AB03-37C2-34F2-2BA5DFCB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 con </a:t>
            </a:r>
            <a:r>
              <a:rPr lang="es-ES" dirty="0" err="1"/>
              <a:t>streaming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6EA89-83F9-9F67-DEF9-1B181A1F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syntax</a:t>
            </a:r>
            <a:r>
              <a:rPr lang="es-ES" dirty="0"/>
              <a:t> = "proto3";</a:t>
            </a:r>
          </a:p>
          <a:p>
            <a:pPr marL="0" indent="0">
              <a:buNone/>
            </a:pPr>
            <a:r>
              <a:rPr lang="es-ES" dirty="0" err="1"/>
              <a:t>package</a:t>
            </a:r>
            <a:r>
              <a:rPr lang="es-ES" dirty="0"/>
              <a:t> chat;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ChatService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Conversacion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 Mensaje) </a:t>
            </a:r>
            <a:r>
              <a:rPr lang="es-ES" dirty="0" err="1"/>
              <a:t>returns</a:t>
            </a:r>
            <a:r>
              <a:rPr lang="es-ES" dirty="0"/>
              <a:t> (</a:t>
            </a:r>
            <a:r>
              <a:rPr lang="es-ES" dirty="0" err="1"/>
              <a:t>stream</a:t>
            </a:r>
            <a:r>
              <a:rPr lang="es-ES" dirty="0"/>
              <a:t> Mensaje);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Mensaje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usuario = 1;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texto = 2;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1D6746-ED8F-0A15-ABE9-84A7234E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863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4E34-589A-8914-78ED-9B543C86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simplificado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B5951-00B0-45B7-2946-7EBEAB9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1" y="1690688"/>
            <a:ext cx="10963373" cy="48021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ChatServiceImpl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ChatService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Status </a:t>
            </a:r>
            <a:r>
              <a:rPr lang="es-ES" dirty="0" err="1"/>
              <a:t>Conversacion</a:t>
            </a:r>
            <a:r>
              <a:rPr lang="es-ES" dirty="0"/>
              <a:t>(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</a:t>
            </a:r>
            <a:r>
              <a:rPr lang="es-ES" dirty="0" err="1"/>
              <a:t>ServerReaderWriter</a:t>
            </a:r>
            <a:r>
              <a:rPr lang="es-ES" dirty="0"/>
              <a:t>&lt;Mensaje, Mensaje&gt;* </a:t>
            </a:r>
            <a:r>
              <a:rPr lang="es-ES" dirty="0" err="1"/>
              <a:t>stream</a:t>
            </a:r>
            <a:r>
              <a:rPr lang="es-ES" dirty="0"/>
              <a:t>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Mensaje </a:t>
            </a:r>
            <a:r>
              <a:rPr lang="es-ES" dirty="0" err="1"/>
              <a:t>mensaje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stream</a:t>
            </a:r>
            <a:r>
              <a:rPr lang="es-ES" dirty="0"/>
              <a:t>-&gt;</a:t>
            </a:r>
            <a:r>
              <a:rPr lang="es-ES" dirty="0" err="1"/>
              <a:t>Read</a:t>
            </a:r>
            <a:r>
              <a:rPr lang="es-ES" dirty="0"/>
              <a:t>(&amp;mensaje)) {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 de " &lt;&lt; </a:t>
            </a:r>
            <a:r>
              <a:rPr lang="es-ES" dirty="0" err="1"/>
              <a:t>mensaje.usuario</a:t>
            </a:r>
            <a:r>
              <a:rPr lang="es-ES" dirty="0"/>
              <a:t>() &lt;&lt; ": " &lt;&lt; </a:t>
            </a:r>
            <a:r>
              <a:rPr lang="es-ES" dirty="0" err="1"/>
              <a:t>mensaje.texto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Mensaje respuesta;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respuesta.set_usuario</a:t>
            </a:r>
            <a:r>
              <a:rPr lang="es-ES" dirty="0"/>
              <a:t>("Servidor");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respuesta.set_texto</a:t>
            </a:r>
            <a:r>
              <a:rPr lang="es-ES" dirty="0"/>
              <a:t>("Hola " + </a:t>
            </a:r>
            <a:r>
              <a:rPr lang="es-ES" dirty="0" err="1"/>
              <a:t>mensaje.usuario</a:t>
            </a:r>
            <a:r>
              <a:rPr lang="es-ES" dirty="0"/>
              <a:t>() + ", recibí tu mensaje.");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stream</a:t>
            </a:r>
            <a:r>
              <a:rPr lang="es-ES" dirty="0"/>
              <a:t>-&gt;</a:t>
            </a:r>
            <a:r>
              <a:rPr lang="es-ES" dirty="0" err="1"/>
              <a:t>Write</a:t>
            </a:r>
            <a:r>
              <a:rPr lang="es-ES" dirty="0"/>
              <a:t>(respuesta);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E138D-8763-170D-6665-82E782A8C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6828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A04C4-CCD4-7C8F-7F15-6F48BBAE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5201"/>
          </a:xfrm>
        </p:spPr>
        <p:txBody>
          <a:bodyPr/>
          <a:lstStyle/>
          <a:p>
            <a:r>
              <a:rPr lang="es-ES" dirty="0"/>
              <a:t>Cliente simplificado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4771C9-B238-0E02-1ED4-1D1FDFA2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690688"/>
            <a:ext cx="10637363" cy="4486275"/>
          </a:xfrm>
        </p:spPr>
        <p:txBody>
          <a:bodyPr>
            <a:normAutofit fontScale="62500" lnSpcReduction="20000"/>
          </a:bodyPr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unique_ptr</a:t>
            </a:r>
            <a:r>
              <a:rPr lang="es-ES" dirty="0"/>
              <a:t>&lt;</a:t>
            </a:r>
            <a:r>
              <a:rPr lang="es-ES" dirty="0" err="1"/>
              <a:t>ChatService</a:t>
            </a:r>
            <a:r>
              <a:rPr lang="es-ES" dirty="0"/>
              <a:t>::</a:t>
            </a:r>
            <a:r>
              <a:rPr lang="es-ES" dirty="0" err="1"/>
              <a:t>Stub</a:t>
            </a:r>
            <a:r>
              <a:rPr lang="es-ES" dirty="0"/>
              <a:t>&gt; </a:t>
            </a:r>
            <a:r>
              <a:rPr lang="es-ES" dirty="0" err="1"/>
              <a:t>stub</a:t>
            </a:r>
            <a:r>
              <a:rPr lang="es-ES" dirty="0"/>
              <a:t> = </a:t>
            </a:r>
            <a:r>
              <a:rPr lang="es-ES" dirty="0" err="1"/>
              <a:t>ChatService</a:t>
            </a:r>
            <a:r>
              <a:rPr lang="es-ES" dirty="0"/>
              <a:t>::</a:t>
            </a:r>
            <a:r>
              <a:rPr lang="es-ES" dirty="0" err="1"/>
              <a:t>NewStub</a:t>
            </a:r>
            <a:r>
              <a:rPr lang="es-ES" dirty="0"/>
              <a:t>(</a:t>
            </a:r>
            <a:r>
              <a:rPr lang="es-ES" dirty="0" err="1"/>
              <a:t>channel</a:t>
            </a:r>
            <a:r>
              <a:rPr lang="es-ES" dirty="0"/>
              <a:t>);</a:t>
            </a:r>
          </a:p>
          <a:p>
            <a:r>
              <a:rPr lang="es-ES" dirty="0" err="1"/>
              <a:t>ClientContext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shared_ptr</a:t>
            </a:r>
            <a:r>
              <a:rPr lang="es-ES" dirty="0"/>
              <a:t>&lt;</a:t>
            </a:r>
            <a:r>
              <a:rPr lang="es-ES" dirty="0" err="1"/>
              <a:t>ClientReaderWriter</a:t>
            </a:r>
            <a:r>
              <a:rPr lang="es-ES" dirty="0"/>
              <a:t>&lt;Mensaje, Mensaje&gt;&gt;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stub</a:t>
            </a:r>
            <a:r>
              <a:rPr lang="es-ES" dirty="0"/>
              <a:t>-&gt;</a:t>
            </a:r>
            <a:r>
              <a:rPr lang="es-ES" dirty="0" err="1"/>
              <a:t>Conversacion</a:t>
            </a:r>
            <a:r>
              <a:rPr lang="es-ES" dirty="0"/>
              <a:t>(&amp;</a:t>
            </a:r>
            <a:r>
              <a:rPr lang="es-ES" dirty="0" err="1"/>
              <a:t>context</a:t>
            </a:r>
            <a:r>
              <a:rPr lang="es-ES" dirty="0"/>
              <a:t>));</a:t>
            </a:r>
          </a:p>
          <a:p>
            <a:endParaRPr lang="es-ES" dirty="0"/>
          </a:p>
          <a:p>
            <a:r>
              <a:rPr lang="es-ES" dirty="0"/>
              <a:t>Mensaje </a:t>
            </a:r>
            <a:r>
              <a:rPr lang="es-ES" dirty="0" err="1"/>
              <a:t>mensaje</a:t>
            </a:r>
            <a:r>
              <a:rPr lang="es-ES" dirty="0"/>
              <a:t>;</a:t>
            </a:r>
          </a:p>
          <a:p>
            <a:r>
              <a:rPr lang="es-ES" dirty="0" err="1"/>
              <a:t>mensaje.set_usuario</a:t>
            </a:r>
            <a:r>
              <a:rPr lang="es-ES" dirty="0"/>
              <a:t>("Cliente1");</a:t>
            </a:r>
          </a:p>
          <a:p>
            <a:r>
              <a:rPr lang="es-ES" dirty="0" err="1"/>
              <a:t>mensaje.set_texto</a:t>
            </a:r>
            <a:r>
              <a:rPr lang="es-ES" dirty="0"/>
              <a:t>("¡Hola servidor!");</a:t>
            </a:r>
          </a:p>
          <a:p>
            <a:r>
              <a:rPr lang="es-ES" dirty="0" err="1"/>
              <a:t>stream</a:t>
            </a:r>
            <a:r>
              <a:rPr lang="es-ES" dirty="0"/>
              <a:t>-&gt;</a:t>
            </a:r>
            <a:r>
              <a:rPr lang="es-ES" dirty="0" err="1"/>
              <a:t>Write</a:t>
            </a:r>
            <a:r>
              <a:rPr lang="es-ES" dirty="0"/>
              <a:t>(mensaje);</a:t>
            </a:r>
          </a:p>
          <a:p>
            <a:endParaRPr lang="es-ES" dirty="0"/>
          </a:p>
          <a:p>
            <a:r>
              <a:rPr lang="es-ES" dirty="0"/>
              <a:t>Mensaje respuesta;</a:t>
            </a:r>
          </a:p>
          <a:p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dirty="0" err="1"/>
              <a:t>stream</a:t>
            </a:r>
            <a:r>
              <a:rPr lang="es-ES" dirty="0"/>
              <a:t>-&gt;</a:t>
            </a:r>
            <a:r>
              <a:rPr lang="es-ES" dirty="0" err="1"/>
              <a:t>Read</a:t>
            </a:r>
            <a:r>
              <a:rPr lang="es-ES" dirty="0"/>
              <a:t>(&amp;respuesta)) {</a:t>
            </a:r>
          </a:p>
          <a:p>
            <a:r>
              <a:rPr lang="es-ES" dirty="0"/>
              <a:t>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respuesta.texto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A4572F-47DB-B914-0409-E2977C22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348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57D2F-DF4B-10F4-C0C6-F90F682C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FALTA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293755-AA8A-FA12-2CB4-3F4B422B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Otros ejemplos completos de concurrencia</a:t>
            </a:r>
          </a:p>
          <a:p>
            <a:r>
              <a:rPr lang="es-ES" b="1" dirty="0">
                <a:solidFill>
                  <a:srgbClr val="FF0000"/>
                </a:solidFill>
              </a:rPr>
              <a:t>En este falta crear el servidor </a:t>
            </a:r>
            <a:r>
              <a:rPr lang="es-ES" b="1" dirty="0" err="1">
                <a:solidFill>
                  <a:srgbClr val="FF0000"/>
                </a:solidFill>
              </a:rPr>
              <a:t>gRPC</a:t>
            </a:r>
            <a:r>
              <a:rPr lang="es-ES" b="1" dirty="0">
                <a:solidFill>
                  <a:srgbClr val="FF0000"/>
                </a:solidFill>
              </a:rPr>
              <a:t>, registrar servicio y escuchar en un puerto.</a:t>
            </a:r>
          </a:p>
          <a:p>
            <a:r>
              <a:rPr lang="es-ES" b="1" dirty="0">
                <a:solidFill>
                  <a:srgbClr val="FF0000"/>
                </a:solidFill>
              </a:rPr>
              <a:t> manejar errores</a:t>
            </a:r>
          </a:p>
          <a:p>
            <a:r>
              <a:rPr lang="es-ES" b="1" dirty="0">
                <a:solidFill>
                  <a:srgbClr val="FF0000"/>
                </a:solidFill>
              </a:rPr>
              <a:t>Sincronización y concurrencia</a:t>
            </a:r>
          </a:p>
          <a:p>
            <a:r>
              <a:rPr lang="es-ES" b="1" dirty="0">
                <a:solidFill>
                  <a:srgbClr val="FF0000"/>
                </a:solidFill>
              </a:rPr>
              <a:t>Finalización del </a:t>
            </a:r>
            <a:r>
              <a:rPr lang="es-ES" b="1" dirty="0" err="1">
                <a:solidFill>
                  <a:srgbClr val="FF0000"/>
                </a:solidFill>
              </a:rPr>
              <a:t>stream</a:t>
            </a:r>
            <a:endParaRPr lang="es-ES" b="1" dirty="0">
              <a:solidFill>
                <a:srgbClr val="FF0000"/>
              </a:solidFill>
            </a:endParaRPr>
          </a:p>
          <a:p>
            <a:r>
              <a:rPr lang="es-ES" b="1" dirty="0">
                <a:solidFill>
                  <a:srgbClr val="FF0000"/>
                </a:solidFill>
              </a:rPr>
              <a:t>Incluir TLS y tokens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D29462-D9A3-16D5-81E9-AB20C371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094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38240-AC73-4ECF-459D-D30F6D87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D0612-8A1B-F1FA-4B82-124EC774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Configurar </a:t>
            </a:r>
            <a:r>
              <a:rPr lang="es-ES" b="1" dirty="0" err="1"/>
              <a:t>gRPC</a:t>
            </a:r>
            <a:r>
              <a:rPr lang="es-ES" dirty="0"/>
              <a:t> en </a:t>
            </a:r>
            <a:r>
              <a:rPr lang="es-ES" b="1" dirty="0"/>
              <a:t>Windows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2"/>
              </a:rPr>
              <a:t>https://sanoj.in/2020/05/07/working-with-grpc-in-windows.html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3AC00D-5D0B-84DE-56EE-BFBC99D5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304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955EC8-607A-0265-3227-2536AB2F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904" y="1537142"/>
            <a:ext cx="9144000" cy="2387600"/>
          </a:xfrm>
        </p:spPr>
        <p:txBody>
          <a:bodyPr/>
          <a:lstStyle/>
          <a:p>
            <a:r>
              <a:rPr lang="es-ES" b="1" dirty="0" err="1"/>
              <a:t>RabbitMQ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B9765-1745-CB7B-3317-D0332CA3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51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C02D90-0844-6FB6-E96B-BFB5A046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411"/>
            <a:ext cx="9144000" cy="2387600"/>
          </a:xfrm>
        </p:spPr>
        <p:txBody>
          <a:bodyPr/>
          <a:lstStyle/>
          <a:p>
            <a:r>
              <a:rPr lang="es-ES" b="1" dirty="0" err="1"/>
              <a:t>ZeroMQ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F9DF08-AF44-6A7C-E92C-1F0C1C97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218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62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9C3AA-1132-8E61-0F05-EDA96B7F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FC2FC-8115-451D-772C-B9A853DF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0208" cy="4895850"/>
          </a:xfrm>
        </p:spPr>
        <p:txBody>
          <a:bodyPr>
            <a:normAutofit/>
          </a:bodyPr>
          <a:lstStyle/>
          <a:p>
            <a:r>
              <a:rPr lang="es-ES" dirty="0"/>
              <a:t>Hay que tener </a:t>
            </a:r>
            <a:r>
              <a:rPr lang="es-ES" b="1" dirty="0" err="1"/>
              <a:t>Erlang</a:t>
            </a:r>
            <a:r>
              <a:rPr lang="es-ES" dirty="0"/>
              <a:t> y luego descargar e instalar </a:t>
            </a:r>
            <a:r>
              <a:rPr lang="es-ES" dirty="0" err="1"/>
              <a:t>RabbitMQ</a:t>
            </a:r>
            <a:endParaRPr lang="es-ES" dirty="0"/>
          </a:p>
          <a:p>
            <a:pPr lvl="1"/>
            <a:r>
              <a:rPr lang="es-ES" dirty="0">
                <a:hlinkClick r:id="rId2"/>
              </a:rPr>
              <a:t>https://www.rabbitmq.com/docs/download</a:t>
            </a:r>
            <a:endParaRPr lang="es-ES" dirty="0"/>
          </a:p>
          <a:p>
            <a:endParaRPr lang="es-ES" dirty="0"/>
          </a:p>
          <a:p>
            <a:r>
              <a:rPr lang="es-ES" dirty="0"/>
              <a:t>Mejor opción con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 </a:t>
            </a:r>
            <a:r>
              <a:rPr lang="es-ES" dirty="0" err="1"/>
              <a:t>latest</a:t>
            </a:r>
            <a:r>
              <a:rPr lang="es-ES" dirty="0"/>
              <a:t> </a:t>
            </a:r>
            <a:r>
              <a:rPr lang="es-ES" dirty="0" err="1"/>
              <a:t>RabbitMQ</a:t>
            </a:r>
            <a:r>
              <a:rPr lang="es-ES" dirty="0"/>
              <a:t> 4.x</a:t>
            </a:r>
          </a:p>
          <a:p>
            <a:pPr marL="457200" lvl="1" indent="0">
              <a:buNone/>
            </a:pPr>
            <a:r>
              <a:rPr lang="es-ES" b="1" i="1" dirty="0" err="1"/>
              <a:t>docker</a:t>
            </a:r>
            <a:r>
              <a:rPr lang="es-ES" b="1" i="1" dirty="0"/>
              <a:t> run -</a:t>
            </a:r>
            <a:r>
              <a:rPr lang="es-ES" b="1" i="1" dirty="0" err="1"/>
              <a:t>it</a:t>
            </a:r>
            <a:r>
              <a:rPr lang="es-ES" b="1" i="1" dirty="0"/>
              <a:t> --</a:t>
            </a:r>
            <a:r>
              <a:rPr lang="es-ES" b="1" i="1" dirty="0" err="1"/>
              <a:t>rm</a:t>
            </a:r>
            <a:r>
              <a:rPr lang="es-ES" b="1" i="1" dirty="0"/>
              <a:t> --</a:t>
            </a:r>
            <a:r>
              <a:rPr lang="es-ES" b="1" i="1" dirty="0" err="1"/>
              <a:t>name</a:t>
            </a:r>
            <a:r>
              <a:rPr lang="es-ES" b="1" i="1" dirty="0"/>
              <a:t> </a:t>
            </a:r>
            <a:r>
              <a:rPr lang="es-ES" b="1" i="1" dirty="0" err="1"/>
              <a:t>rabbitmq</a:t>
            </a:r>
            <a:r>
              <a:rPr lang="es-ES" b="1" i="1" dirty="0"/>
              <a:t> -p 5672:5672 -p 15672:15672 rabbitmq:4-management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Para conectar microservicios mediante el protocolo AMQP: 5672</a:t>
            </a:r>
          </a:p>
          <a:p>
            <a:pPr lvl="1"/>
            <a:r>
              <a:rPr lang="es-ES" dirty="0"/>
              <a:t>Panel de administración Web: </a:t>
            </a:r>
            <a:r>
              <a:rPr lang="es-ES" dirty="0">
                <a:hlinkClick r:id="rId3"/>
              </a:rPr>
              <a:t>http://localhost:15672</a:t>
            </a:r>
            <a:endParaRPr lang="es-ES" dirty="0"/>
          </a:p>
          <a:p>
            <a:pPr lvl="2"/>
            <a:r>
              <a:rPr lang="es-ES" dirty="0" err="1"/>
              <a:t>User</a:t>
            </a:r>
            <a:r>
              <a:rPr lang="es-ES" dirty="0"/>
              <a:t> / Pass por defecto es: </a:t>
            </a:r>
            <a:r>
              <a:rPr lang="es-ES" b="1" dirty="0" err="1"/>
              <a:t>guest</a:t>
            </a:r>
            <a:r>
              <a:rPr lang="es-ES" dirty="0"/>
              <a:t> / </a:t>
            </a:r>
            <a:r>
              <a:rPr lang="es-ES" b="1" dirty="0" err="1"/>
              <a:t>guest</a:t>
            </a:r>
            <a:endParaRPr lang="es-ES" b="1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02B9E3-C068-F099-0BB7-4C68B5CD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084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 de las 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.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librabbitmq</a:t>
            </a:r>
            <a:r>
              <a:rPr lang="es-ES" b="1" dirty="0"/>
              <a:t> (librería oficial) </a:t>
            </a:r>
            <a:r>
              <a:rPr lang="es-ES" b="1" dirty="0">
                <a:sym typeface="Wingdings" panose="05000000000000000000" pitchFamily="2" charset="2"/>
              </a:rPr>
              <a:t> en C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-c,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530DA-9508-4571-2DFA-A1020A5F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261708"/>
            <a:ext cx="10515600" cy="1325563"/>
          </a:xfrm>
        </p:spPr>
        <p:txBody>
          <a:bodyPr/>
          <a:lstStyle/>
          <a:p>
            <a:r>
              <a:rPr lang="es-ES" dirty="0" err="1"/>
              <a:t>SimpleAmqpClient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D7002A-EEE0-7398-B5C6-3BBBE97D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29" y="1825625"/>
            <a:ext cx="11868345" cy="187910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Utilizar </a:t>
            </a:r>
            <a:r>
              <a:rPr lang="es-ES" dirty="0" err="1"/>
              <a:t>NuGet</a:t>
            </a:r>
            <a:r>
              <a:rPr lang="es-ES" dirty="0"/>
              <a:t> para instalar los paquetes necesarios en la solución.</a:t>
            </a:r>
          </a:p>
          <a:p>
            <a:r>
              <a:rPr lang="es-ES" dirty="0"/>
              <a:t>Botón derecho sobre la solución </a:t>
            </a:r>
            <a:r>
              <a:rPr lang="es-ES" dirty="0">
                <a:sym typeface="Wingdings" panose="05000000000000000000" pitchFamily="2" charset="2"/>
              </a:rPr>
              <a:t> Administrar paquetes </a:t>
            </a:r>
            <a:r>
              <a:rPr lang="es-ES" dirty="0" err="1">
                <a:sym typeface="Wingdings" panose="05000000000000000000" pitchFamily="2" charset="2"/>
              </a:rPr>
              <a:t>NuGet</a:t>
            </a:r>
            <a:r>
              <a:rPr lang="es-ES" dirty="0">
                <a:sym typeface="Wingdings" panose="05000000000000000000" pitchFamily="2" charset="2"/>
              </a:rPr>
              <a:t> para la solución.</a:t>
            </a:r>
          </a:p>
          <a:p>
            <a:r>
              <a:rPr lang="es-ES" dirty="0">
                <a:sym typeface="Wingdings" panose="05000000000000000000" pitchFamily="2" charset="2"/>
              </a:rPr>
              <a:t>En examinar y a la derecha botón instalar.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517E28-D05F-A0F3-D414-A8DFA17F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705595-7CFB-7936-CF86-13A4F4FB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44" y="3839671"/>
            <a:ext cx="10933670" cy="227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597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AD48D-FA49-3E62-D336-5593EF84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36E866-D10C-7406-6A9F-AE07013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Se puede instalar en Docker.</a:t>
            </a:r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b="1" dirty="0"/>
          </a:p>
          <a:p>
            <a:r>
              <a:rPr lang="es-ES" b="1" u="sng" dirty="0"/>
              <a:t>La opción mas moderna y eficiente: AMQP-CPP </a:t>
            </a:r>
            <a:r>
              <a:rPr lang="es-ES" b="1" u="sng" dirty="0">
                <a:sym typeface="Wingdings" panose="05000000000000000000" pitchFamily="2" charset="2"/>
              </a:rPr>
              <a:t> OJO C++ 17</a:t>
            </a:r>
            <a:endParaRPr lang="es-ES" b="1" u="sng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amqpcpp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EABE50-B077-4768-C981-05B18EF9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5082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11C96-A6FE-E6DF-154C-EFB5C2CC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F5671B-4964-244E-247B-C2F0F9522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Utilizarlo en:</a:t>
            </a:r>
          </a:p>
          <a:p>
            <a:pPr lvl="1"/>
            <a:r>
              <a:rPr lang="es-ES" dirty="0"/>
              <a:t>Procesamiento de tareas en segundo plano.</a:t>
            </a:r>
          </a:p>
          <a:p>
            <a:pPr lvl="1"/>
            <a:r>
              <a:rPr lang="es-ES" dirty="0"/>
              <a:t>Arquitectura de microservicios.</a:t>
            </a:r>
          </a:p>
          <a:p>
            <a:pPr lvl="1"/>
            <a:r>
              <a:rPr lang="es-ES" dirty="0"/>
              <a:t>Sistemas  que requieren alta fiabilidad.</a:t>
            </a:r>
          </a:p>
          <a:p>
            <a:pPr lvl="1"/>
            <a:r>
              <a:rPr lang="es-ES" dirty="0"/>
              <a:t>Integración de sistemas heterogéneos.</a:t>
            </a:r>
          </a:p>
          <a:p>
            <a:pPr lvl="1"/>
            <a:r>
              <a:rPr lang="es-ES" dirty="0"/>
              <a:t>Control de flujo y balanceo de carga.</a:t>
            </a:r>
          </a:p>
          <a:p>
            <a:pPr lvl="1"/>
            <a:endParaRPr lang="es-ES" dirty="0"/>
          </a:p>
          <a:p>
            <a:r>
              <a:rPr lang="es-ES" dirty="0"/>
              <a:t>No utilizarlo en:</a:t>
            </a:r>
          </a:p>
          <a:p>
            <a:pPr lvl="1"/>
            <a:r>
              <a:rPr lang="es-ES" dirty="0"/>
              <a:t>Comunicación en tiempo real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WebSockets</a:t>
            </a:r>
            <a:r>
              <a:rPr lang="es-ES" dirty="0">
                <a:sym typeface="Wingdings" panose="05000000000000000000" pitchFamily="2" charset="2"/>
              </a:rPr>
              <a:t> o </a:t>
            </a:r>
            <a:r>
              <a:rPr lang="es-ES" dirty="0" err="1">
                <a:sym typeface="Wingdings" panose="05000000000000000000" pitchFamily="2" charset="2"/>
              </a:rPr>
              <a:t>gRPC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Sistemas simples que no requieren desacoplamiento.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Modelos de comunicación más ligeros.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229475-C054-C252-ABD7-728A7853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5452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FA5D0-5725-8215-325F-3E48DDF1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 AMQP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B9FA9-0FEF-D240-DBE9-F0118DEC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AMQP (</a:t>
            </a:r>
            <a:r>
              <a:rPr lang="es-ES" b="1" dirty="0" err="1"/>
              <a:t>Advanced</a:t>
            </a:r>
            <a:r>
              <a:rPr lang="es-ES" b="1" dirty="0"/>
              <a:t> 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Queuing</a:t>
            </a:r>
            <a:r>
              <a:rPr lang="es-ES" b="1" dirty="0"/>
              <a:t> </a:t>
            </a:r>
            <a:r>
              <a:rPr lang="es-ES" b="1" dirty="0" err="1"/>
              <a:t>Protocol</a:t>
            </a:r>
            <a:r>
              <a:rPr lang="es-ES" b="1" dirty="0"/>
              <a:t>)</a:t>
            </a:r>
            <a:r>
              <a:rPr lang="es-ES" dirty="0"/>
              <a:t> es el protocolo estándar que usa </a:t>
            </a:r>
            <a:r>
              <a:rPr lang="es-ES" dirty="0" err="1"/>
              <a:t>RabbitMQ</a:t>
            </a:r>
            <a:r>
              <a:rPr lang="es-ES" dirty="0"/>
              <a:t> para enviar y recibir mensajes. </a:t>
            </a:r>
          </a:p>
          <a:p>
            <a:r>
              <a:rPr lang="es-ES" dirty="0" err="1"/>
              <a:t>RabbitMQ</a:t>
            </a:r>
            <a:r>
              <a:rPr lang="es-ES" dirty="0"/>
              <a:t> es un </a:t>
            </a:r>
            <a:r>
              <a:rPr lang="es-ES" b="1" dirty="0" err="1"/>
              <a:t>broker</a:t>
            </a:r>
            <a:r>
              <a:rPr lang="es-ES" dirty="0"/>
              <a:t> que implementa AMQP, pero </a:t>
            </a:r>
            <a:r>
              <a:rPr lang="es-ES" b="1" dirty="0"/>
              <a:t>no proporciona directamente una librería oficial para C++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945F9E-77A2-FA81-D589-A4C117DA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29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https://zguide.zeromq.org/docs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879" y="1621984"/>
            <a:ext cx="9144000" cy="2387600"/>
          </a:xfrm>
        </p:spPr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86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87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88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9031</Words>
  <Application>Microsoft Office PowerPoint</Application>
  <PresentationFormat>Panorámica</PresentationFormat>
  <Paragraphs>1407</Paragraphs>
  <Slides>141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141</vt:i4>
      </vt:variant>
    </vt:vector>
  </HeadingPairs>
  <TitlesOfParts>
    <vt:vector size="147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Comunicaciones</vt:lpstr>
      <vt:lpstr>Cuando seleccionar</vt:lpstr>
      <vt:lpstr>ZeroMQ</vt:lpstr>
      <vt:lpstr>ZeroMQ</vt:lpstr>
      <vt:lpstr>ZeroMQ</vt:lpstr>
      <vt:lpstr>ZeroMQ</vt:lpstr>
      <vt:lpstr>Casos de uso típicos</vt:lpstr>
      <vt:lpstr>Tener en cuenta</vt:lpstr>
      <vt:lpstr>Instalación</vt:lpstr>
      <vt:lpstr>Test Servidor</vt:lpstr>
      <vt:lpstr>Test Cliente</vt:lpstr>
      <vt:lpstr>Flags para send</vt:lpstr>
      <vt:lpstr>Flags para revc</vt:lpstr>
      <vt:lpstr>Integración con microservicios</vt:lpstr>
      <vt:lpstr>Uso de ZeroMQ en microservicios</vt:lpstr>
      <vt:lpstr>Comunicación Asíncrona</vt:lpstr>
      <vt:lpstr>Ejemplo Worker (PULL)</vt:lpstr>
      <vt:lpstr>Ejemplo Dispatcher (PUSH)</vt:lpstr>
      <vt:lpstr>ROUTER / DEALER</vt:lpstr>
      <vt:lpstr>Revisar:  leader </vt:lpstr>
      <vt:lpstr>gRPC Los proyectos con C++ 17</vt:lpstr>
      <vt:lpstr>gRPC</vt:lpstr>
      <vt:lpstr>Introducción</vt:lpstr>
      <vt:lpstr>gRPC</vt:lpstr>
      <vt:lpstr>gRPC: Ventajas</vt:lpstr>
      <vt:lpstr>Casos de uso típicos</vt:lpstr>
      <vt:lpstr>Componentes necesarios</vt:lpstr>
      <vt:lpstr>Instalación</vt:lpstr>
      <vt:lpstr>Instalación</vt:lpstr>
      <vt:lpstr>¿Cómo se usa?</vt:lpstr>
      <vt:lpstr>Estructura básica del archivo: saludo.proto</vt:lpstr>
      <vt:lpstr>Generar código</vt:lpstr>
      <vt:lpstr>Escribir el servidor</vt:lpstr>
      <vt:lpstr>Escribir el cliente</vt:lpstr>
      <vt:lpstr>En Visual Studio</vt:lpstr>
      <vt:lpstr>saludo.pb.h</vt:lpstr>
      <vt:lpstr>saludo.pb.cc</vt:lpstr>
      <vt:lpstr>saludo.grpc.h</vt:lpstr>
      <vt:lpstr>saludo.grpc.pb.cc</vt:lpstr>
      <vt:lpstr>Implementar el servidor y el cliente</vt:lpstr>
      <vt:lpstr>IDL</vt:lpstr>
      <vt:lpstr>IDL</vt:lpstr>
      <vt:lpstr>IDL</vt:lpstr>
      <vt:lpstr>IDL</vt:lpstr>
      <vt:lpstr>Aplicaciones comunes entre gRPC / C++</vt:lpstr>
      <vt:lpstr>Aplicaciones comunes entre gRPC / C++</vt:lpstr>
      <vt:lpstr>Aplicaciones comunes entre gRPC / C++</vt:lpstr>
      <vt:lpstr>gRPC vs REST</vt:lpstr>
      <vt:lpstr>Servicio con streaming</vt:lpstr>
      <vt:lpstr>Servidor simplificado</vt:lpstr>
      <vt:lpstr>Cliente simplificado</vt:lpstr>
      <vt:lpstr>FALTA</vt:lpstr>
      <vt:lpstr>Enlaces</vt:lpstr>
      <vt:lpstr>RabbitMQ</vt:lpstr>
      <vt:lpstr>RabbitMQ</vt:lpstr>
      <vt:lpstr>RabbitMQ</vt:lpstr>
      <vt:lpstr>RabbitMQ</vt:lpstr>
      <vt:lpstr>Patrones de Uso</vt:lpstr>
      <vt:lpstr>Casos de Uso</vt:lpstr>
      <vt:lpstr>Lenguajes que soportan RabbitMQ</vt:lpstr>
      <vt:lpstr>RabbitMQ</vt:lpstr>
      <vt:lpstr>Instalación de las librerías</vt:lpstr>
      <vt:lpstr>SimpleAmqpClient</vt:lpstr>
      <vt:lpstr>Presentación de PowerPoint</vt:lpstr>
      <vt:lpstr>Ejemplos</vt:lpstr>
      <vt:lpstr>Librerías AMQP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139</cp:revision>
  <dcterms:created xsi:type="dcterms:W3CDTF">2025-09-08T08:46:13Z</dcterms:created>
  <dcterms:modified xsi:type="dcterms:W3CDTF">2025-09-14T10:38:23Z</dcterms:modified>
</cp:coreProperties>
</file>