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sldIdLst>
    <p:sldId id="256" r:id="rId2"/>
    <p:sldId id="257" r:id="rId3"/>
    <p:sldId id="258" r:id="rId4"/>
    <p:sldId id="259" r:id="rId5"/>
    <p:sldId id="324" r:id="rId6"/>
    <p:sldId id="327" r:id="rId7"/>
    <p:sldId id="328" r:id="rId8"/>
    <p:sldId id="329" r:id="rId9"/>
    <p:sldId id="330" r:id="rId10"/>
    <p:sldId id="331" r:id="rId11"/>
    <p:sldId id="325" r:id="rId12"/>
    <p:sldId id="364" r:id="rId13"/>
    <p:sldId id="332" r:id="rId14"/>
    <p:sldId id="333" r:id="rId15"/>
    <p:sldId id="334" r:id="rId16"/>
    <p:sldId id="335" r:id="rId17"/>
    <p:sldId id="337" r:id="rId18"/>
    <p:sldId id="336" r:id="rId19"/>
    <p:sldId id="326" r:id="rId20"/>
    <p:sldId id="338" r:id="rId21"/>
    <p:sldId id="339" r:id="rId22"/>
    <p:sldId id="340" r:id="rId23"/>
    <p:sldId id="341" r:id="rId24"/>
    <p:sldId id="342" r:id="rId25"/>
    <p:sldId id="343" r:id="rId26"/>
    <p:sldId id="323" r:id="rId27"/>
    <p:sldId id="322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291" r:id="rId38"/>
    <p:sldId id="293" r:id="rId39"/>
    <p:sldId id="294" r:id="rId40"/>
    <p:sldId id="300" r:id="rId41"/>
    <p:sldId id="299" r:id="rId42"/>
    <p:sldId id="298" r:id="rId43"/>
    <p:sldId id="297" r:id="rId44"/>
    <p:sldId id="296" r:id="rId45"/>
    <p:sldId id="295" r:id="rId46"/>
    <p:sldId id="301" r:id="rId47"/>
    <p:sldId id="302" r:id="rId48"/>
    <p:sldId id="303" r:id="rId49"/>
    <p:sldId id="304" r:id="rId50"/>
    <p:sldId id="305" r:id="rId51"/>
    <p:sldId id="306" r:id="rId52"/>
    <p:sldId id="320" r:id="rId53"/>
    <p:sldId id="307" r:id="rId54"/>
    <p:sldId id="308" r:id="rId55"/>
    <p:sldId id="310" r:id="rId56"/>
    <p:sldId id="311" r:id="rId57"/>
    <p:sldId id="312" r:id="rId58"/>
    <p:sldId id="309" r:id="rId59"/>
    <p:sldId id="314" r:id="rId60"/>
    <p:sldId id="313" r:id="rId61"/>
    <p:sldId id="317" r:id="rId62"/>
    <p:sldId id="318" r:id="rId63"/>
    <p:sldId id="319" r:id="rId64"/>
    <p:sldId id="315" r:id="rId65"/>
    <p:sldId id="316" r:id="rId66"/>
    <p:sldId id="321" r:id="rId67"/>
    <p:sldId id="344" r:id="rId68"/>
    <p:sldId id="348" r:id="rId69"/>
    <p:sldId id="345" r:id="rId70"/>
    <p:sldId id="346" r:id="rId71"/>
    <p:sldId id="347" r:id="rId72"/>
    <p:sldId id="260" r:id="rId73"/>
    <p:sldId id="261" r:id="rId74"/>
    <p:sldId id="262" r:id="rId75"/>
    <p:sldId id="263" r:id="rId76"/>
    <p:sldId id="264" r:id="rId77"/>
    <p:sldId id="265" r:id="rId78"/>
    <p:sldId id="266" r:id="rId79"/>
    <p:sldId id="279" r:id="rId80"/>
    <p:sldId id="267" r:id="rId81"/>
    <p:sldId id="269" r:id="rId82"/>
    <p:sldId id="268" r:id="rId83"/>
    <p:sldId id="270" r:id="rId84"/>
    <p:sldId id="272" r:id="rId85"/>
    <p:sldId id="277" r:id="rId86"/>
    <p:sldId id="271" r:id="rId87"/>
    <p:sldId id="274" r:id="rId88"/>
    <p:sldId id="275" r:id="rId89"/>
    <p:sldId id="273" r:id="rId90"/>
    <p:sldId id="276" r:id="rId91"/>
    <p:sldId id="278" r:id="rId92"/>
    <p:sldId id="349" r:id="rId93"/>
    <p:sldId id="350" r:id="rId94"/>
    <p:sldId id="351" r:id="rId95"/>
    <p:sldId id="352" r:id="rId96"/>
    <p:sldId id="353" r:id="rId97"/>
    <p:sldId id="354" r:id="rId9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2DF38-58C2-4131-9DBF-7A3EE757594D}" type="datetimeFigureOut">
              <a:rPr lang="es-ES" smtClean="0"/>
              <a:t>08/09/2025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AC6C7-788B-430D-AE1D-BE1104381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0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A25CA-FFF1-5B34-ED78-ABEDAEDE5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44CEF6-F017-7705-3FC5-162BEA077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1DCE5-4005-7E95-9248-B198383A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7D6D-02CB-4020-BA3F-7CBF9B90D554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7B541B-BFC7-FDE2-01C8-D92D13B0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1D7FE-7795-EAEE-250C-E7F4F1D0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6A9A-3561-5BDF-F06B-79EBF00C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8FE12A-E8E8-DEC8-ED43-9ADF89F12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1AE11-85B3-E4A3-FC6B-3EF0F40A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98F6-26EB-43A9-98D8-132BA20EA1A0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1C0B9-2A44-7DE2-795E-B851061B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C9971-B10C-6F88-0DA2-02FA798D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8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830AE-3768-F726-7C91-3FEC1CFE0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7B4180-EB15-109E-CFAC-76335E6F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183AE-F699-C65C-A3D3-1763A0DC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DE-3400-4974-8439-4D43C67B7525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DC0AA-1EF9-985D-8BC8-6399FE5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DEE46-6AA6-ADBB-A021-427357A9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0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5EE4-F792-B283-AF4E-747838BC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44721-BE63-AC48-9D3D-3C0562BB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84CA3-1C69-E482-8457-12467833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5AC2-B092-4E30-93AF-64C7DF7D78DB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2A809-9975-6ED5-1163-D91D8F50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C91C6-D8B0-BCEA-168A-BAE20CDC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2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FCB5-08D5-5147-F12D-0CA58EAD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969B1-09E4-5B70-528F-14B09AA4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CACAC-A055-F280-1F07-26D7BC72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80F-6674-411B-8C15-5A22F9414B92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A9BEE-86FA-50A2-5B99-7457CDCE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0B559-541D-6008-8F5A-20C0E1AC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40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BDA90-F34E-EABB-AC70-D5133498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2BE24-6A84-36BB-6EDB-92C6FE423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A97A16-9FCE-89C2-74CD-B6B8F83E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4DCE6-79D1-7C3C-6B06-7AC5892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636B-E6D2-448A-9684-07A258E529AE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361E04-FF9E-BC47-2BFB-FC3A47E9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56B00F-D8E7-86FB-253C-5C7A60AE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8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5D350-7DBB-409E-7F0C-F9AE7D40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2EB19D-7C83-1C7C-FE4D-F73679FC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AAD035-90C0-A4A3-AA7F-CD4FE87D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388444-6BEB-B4EA-2B0D-E436813ED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D6B27C-9722-002F-BB55-9D32CBABF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6CB7C2-77DC-F742-3FA0-26A93A0D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858-2232-45DC-A991-3A6A87FC70F5}" type="datetime1">
              <a:rPr lang="es-ES" smtClean="0"/>
              <a:t>08/09/2025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CF552-9902-5C21-6C7C-02D526F8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6FFC7-6A68-47DC-91C8-57ADF32F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04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68F8E-624E-5BBA-343B-FF50B9B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65133-CF7F-05AA-A2A3-A0B9B73F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E2F3-F663-4BFC-BF2B-17313E21FE95}" type="datetime1">
              <a:rPr lang="es-ES" smtClean="0"/>
              <a:t>08/09/2025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F8B9F-0B1A-75D7-28FA-CA02F4B4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036DA5-6FCD-2FD4-0A02-E2BCC0A0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61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50493A-FB92-2C6E-4337-B67AEE99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C444-E63F-40E2-B07B-D944BB9330D0}" type="datetime1">
              <a:rPr lang="es-ES" smtClean="0"/>
              <a:t>08/09/2025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B0159-CDC9-41A4-F2FE-6F21B202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9E19B8-18E5-62FB-72AD-5FB2DB8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83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7C6C7-1981-DECB-93D6-25B72EEF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8F763-E542-F804-C690-74966511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6B668B-65DF-DAF9-2CED-796087F0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27009C-3AB9-9D43-B491-F79E3F99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6779-8BF3-452B-BCD4-1523FB894102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B7FA2E-8114-869C-CA8A-28DBC889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C4A815-BD6E-6584-32D6-4CFE802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4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45057-4A0E-8697-4211-22338656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840E8E-0E70-FD4D-B0B8-B23487304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2416EA-C7CC-27DE-1323-5F1335FE1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3FC56-9EDB-D544-04A8-D410192D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881F-458B-4856-B44F-32D2DE26B082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AE402-984A-CE14-27C2-D329AE34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FC316F-383D-CDF9-A036-07387029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45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2B4038-D2C6-4A39-F1CD-6D74A547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2D6495-7359-6B6B-CD68-4E3C6F15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A6BFA-1AF6-3B07-D1F7-778954923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5D16E-4E04-4D90-8A80-B6065B944015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4DE66-27DD-9554-3CA1-EDF338266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E5BAA-02EF-01D8-D04E-EB4F4A22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0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piehost.com/websocket-tester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FBA6C-954D-B2E1-7AA4-83CD9736C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416"/>
            <a:ext cx="9144000" cy="2387600"/>
          </a:xfrm>
        </p:spPr>
        <p:txBody>
          <a:bodyPr/>
          <a:lstStyle/>
          <a:p>
            <a:r>
              <a:rPr lang="es-ES" b="1" dirty="0"/>
              <a:t>Comunicación entre Microservicios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233F7B-AEB1-FB70-62C9-255DFD67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5746"/>
            <a:ext cx="9144000" cy="782053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1479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8ED3-FD71-F861-3216-ED8FB62D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D9CBC-C820-A63C-BC2D-2F6ADC45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zeromq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esto Visual Studio ya detectará la librería en los proyectos:</a:t>
            </a:r>
          </a:p>
          <a:p>
            <a:r>
              <a:rPr lang="es-ES" b="1" dirty="0"/>
              <a:t>#include &lt;zmq.hpp&gt;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5F6B52-4E10-5C92-A68B-336A2A7E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82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99995-8239-603C-25C7-C34CC097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A5254-7D51-5870-B200-23E68305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Google Remote </a:t>
            </a:r>
            <a:r>
              <a:rPr lang="es-ES" b="1" dirty="0" err="1"/>
              <a:t>Procedore</a:t>
            </a:r>
            <a:r>
              <a:rPr lang="es-ES" b="1" dirty="0"/>
              <a:t> </a:t>
            </a:r>
            <a:r>
              <a:rPr lang="es-ES" b="1" dirty="0" err="1"/>
              <a:t>Call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Es un </a:t>
            </a:r>
            <a:r>
              <a:rPr lang="es-ES" dirty="0" err="1"/>
              <a:t>framework</a:t>
            </a:r>
            <a:r>
              <a:rPr lang="es-ES" dirty="0"/>
              <a:t> de comunicación de alto rendimiento y código abierto que permite a aplicaciones intercambiar datos entre sí de forma eficiente, rápida y estructurada. </a:t>
            </a:r>
          </a:p>
          <a:p>
            <a:endParaRPr lang="es-ES" dirty="0"/>
          </a:p>
          <a:p>
            <a:r>
              <a:rPr lang="es-ES" dirty="0"/>
              <a:t>Fue desarrollado por Google y se basa en el protocolo </a:t>
            </a:r>
            <a:r>
              <a:rPr lang="es-ES" b="1" dirty="0"/>
              <a:t>HTTP/2</a:t>
            </a:r>
            <a:r>
              <a:rPr lang="es-ES" dirty="0"/>
              <a:t> y en </a:t>
            </a:r>
            <a:r>
              <a:rPr lang="es-ES" b="1" dirty="0" err="1"/>
              <a:t>Protocol</a:t>
            </a:r>
            <a:r>
              <a:rPr lang="es-ES" b="1" dirty="0"/>
              <a:t> Buffers (</a:t>
            </a:r>
            <a:r>
              <a:rPr lang="es-ES" b="1" dirty="0" err="1"/>
              <a:t>protobuf</a:t>
            </a:r>
            <a:r>
              <a:rPr lang="es-ES" b="1" dirty="0"/>
              <a:t>)</a:t>
            </a:r>
            <a:r>
              <a:rPr lang="es-ES" dirty="0"/>
              <a:t> para la serialización de datos.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BBA65D-6FA0-2392-5136-064DB421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94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B3607-DC6C-F196-F8B5-3D185956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B5E1A-3AD5-515D-8C6E-7E15AB5E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Streaming</a:t>
            </a:r>
            <a:r>
              <a:rPr lang="es-ES" b="1" dirty="0"/>
              <a:t> bidireccional</a:t>
            </a:r>
          </a:p>
          <a:p>
            <a:pPr lvl="1"/>
            <a:r>
              <a:rPr lang="es-ES" dirty="0" err="1"/>
              <a:t>gRPC</a:t>
            </a:r>
            <a:r>
              <a:rPr lang="es-ES" dirty="0"/>
              <a:t> permite: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servidor</a:t>
            </a:r>
            <a:r>
              <a:rPr lang="es-ES" dirty="0"/>
              <a:t>: el servidor envía múltiples respuestas.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cliente</a:t>
            </a:r>
            <a:r>
              <a:rPr lang="es-ES" dirty="0"/>
              <a:t>: el cliente envía múltiples peticiones.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bidireccional</a:t>
            </a:r>
            <a:r>
              <a:rPr lang="es-ES" dirty="0"/>
              <a:t>: ambos envían y reciben datos en tiempo real.</a:t>
            </a:r>
          </a:p>
          <a:p>
            <a:pPr lvl="1"/>
            <a:r>
              <a:rPr lang="es-ES" dirty="0"/>
              <a:t>Ideal para chats, </a:t>
            </a:r>
            <a:r>
              <a:rPr lang="es-ES" dirty="0" err="1"/>
              <a:t>dashboards</a:t>
            </a:r>
            <a:r>
              <a:rPr lang="es-ES" dirty="0"/>
              <a:t> en vivo, sensores, etc.</a:t>
            </a:r>
          </a:p>
          <a:p>
            <a:pPr lvl="1"/>
            <a:endParaRPr lang="es-ES" dirty="0"/>
          </a:p>
          <a:p>
            <a:r>
              <a:rPr lang="es-ES" b="1" dirty="0"/>
              <a:t>Interoperabilidad entre lenguajes</a:t>
            </a:r>
          </a:p>
          <a:p>
            <a:pPr lvl="1"/>
            <a:r>
              <a:rPr lang="es-ES" dirty="0"/>
              <a:t>Puedes tener:</a:t>
            </a:r>
          </a:p>
          <a:p>
            <a:pPr lvl="1"/>
            <a:r>
              <a:rPr lang="es-ES" dirty="0"/>
              <a:t>Un servidor en C++</a:t>
            </a:r>
          </a:p>
          <a:p>
            <a:pPr lvl="1"/>
            <a:r>
              <a:rPr lang="es-ES" dirty="0"/>
              <a:t>Un cliente en Python, </a:t>
            </a:r>
            <a:r>
              <a:rPr lang="es-ES" dirty="0" err="1"/>
              <a:t>Go</a:t>
            </a:r>
            <a:r>
              <a:rPr lang="es-ES" dirty="0"/>
              <a:t>, JavaScript, etc.</a:t>
            </a:r>
          </a:p>
          <a:p>
            <a:pPr lvl="1"/>
            <a:r>
              <a:rPr lang="es-ES" dirty="0"/>
              <a:t>Todo gracias a que comparten el mismo .proto.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EEB66B-2DE3-A4FC-01F2-1F312B18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3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3E706-0A7C-B940-D9B7-CDB2441F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8355-575B-1905-DD8B-C05BFD53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definir </a:t>
            </a:r>
            <a:r>
              <a:rPr lang="es-ES" b="1" dirty="0"/>
              <a:t>servicios</a:t>
            </a:r>
            <a:r>
              <a:rPr lang="es-ES" dirty="0"/>
              <a:t> y sus métodos usando archivos </a:t>
            </a:r>
            <a:r>
              <a:rPr lang="es-ES" b="1" dirty="0"/>
              <a:t>.proto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Genera automáticamente el código cliente y servidor en múltiples lenguajes (C++, </a:t>
            </a:r>
            <a:r>
              <a:rPr lang="es-ES" dirty="0" err="1"/>
              <a:t>Go</a:t>
            </a:r>
            <a:r>
              <a:rPr lang="es-ES" dirty="0"/>
              <a:t>, Java, Python, etc.).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b="1" dirty="0"/>
              <a:t>llamadas a procedimientos remotos (RPC)</a:t>
            </a:r>
            <a:r>
              <a:rPr lang="es-ES" dirty="0"/>
              <a:t> para que una aplicación pueda ejecutar funciones en otra como si fueran locales.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BF1C2-6EE3-A28F-4901-B2B83B2B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67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4EEC-680A-00CE-D83F-95469F5C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r>
              <a:rPr lang="es-ES" dirty="0"/>
              <a:t>: 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5CD64-921A-BA5E-9783-419F2AD56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8804"/>
          </a:xfrm>
        </p:spPr>
        <p:txBody>
          <a:bodyPr>
            <a:normAutofit/>
          </a:bodyPr>
          <a:lstStyle/>
          <a:p>
            <a:r>
              <a:rPr lang="es-ES" b="1" dirty="0"/>
              <a:t>Comunicación eficiente</a:t>
            </a:r>
          </a:p>
          <a:p>
            <a:pPr lvl="1"/>
            <a:r>
              <a:rPr lang="es-ES" dirty="0"/>
              <a:t>Usa </a:t>
            </a:r>
            <a:r>
              <a:rPr lang="es-ES" b="1" dirty="0"/>
              <a:t>HTTP/2</a:t>
            </a:r>
            <a:r>
              <a:rPr lang="es-ES" dirty="0"/>
              <a:t>, lo que permite multiplexación de conexiones, compresión de cabeceras y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r>
              <a:rPr lang="es-ES" b="1" dirty="0"/>
              <a:t>Serialización rápida</a:t>
            </a:r>
          </a:p>
          <a:p>
            <a:pPr lvl="1"/>
            <a:r>
              <a:rPr lang="es-ES" dirty="0"/>
              <a:t>Utiliza </a:t>
            </a:r>
            <a:r>
              <a:rPr lang="es-ES" b="1" dirty="0" err="1"/>
              <a:t>Protocol</a:t>
            </a:r>
            <a:r>
              <a:rPr lang="es-ES" b="1" dirty="0"/>
              <a:t> Buffers</a:t>
            </a:r>
            <a:r>
              <a:rPr lang="es-ES" dirty="0"/>
              <a:t>, que son más compactos y rápidos que JSON o XML.</a:t>
            </a:r>
          </a:p>
          <a:p>
            <a:r>
              <a:rPr lang="es-ES" b="1" dirty="0"/>
              <a:t>Multilenguaje</a:t>
            </a:r>
          </a:p>
          <a:p>
            <a:pPr lvl="1"/>
            <a:r>
              <a:rPr lang="es-ES" dirty="0"/>
              <a:t>Compatible con muchos lenguajes: ideal para arquitecturas de microservicios heterogéneas.</a:t>
            </a:r>
          </a:p>
          <a:p>
            <a:r>
              <a:rPr lang="es-ES" b="1" dirty="0"/>
              <a:t>Seguridad</a:t>
            </a:r>
          </a:p>
          <a:p>
            <a:pPr lvl="1"/>
            <a:r>
              <a:rPr lang="es-ES" dirty="0"/>
              <a:t>Soporta </a:t>
            </a:r>
            <a:r>
              <a:rPr lang="es-ES" b="1" dirty="0"/>
              <a:t>TLS</a:t>
            </a:r>
            <a:r>
              <a:rPr lang="es-ES" dirty="0"/>
              <a:t> para cifrado de extremo a extremo.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BFF2A4-1B30-0BF1-A194-09E1534B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2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CE5A-E476-9D67-80A2-5927CB08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A23869-BB49-6B8B-67A1-8986EC59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82D39E-EA6F-2F38-6CE1-9CA475EB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277"/>
            <a:ext cx="10596992" cy="38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8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198B-8A2A-F304-EA25-5DCBD6A3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A2BC9-2AE5-DFBD-E179-7FF6556C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instala con el gestor de paquetes: </a:t>
            </a:r>
            <a:r>
              <a:rPr lang="es-ES" dirty="0" err="1"/>
              <a:t>vcpkg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grpc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Visual Studio debería de reconocer: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grpcpp.h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server_builder.h</a:t>
            </a:r>
            <a:r>
              <a:rPr lang="es-ES" dirty="0"/>
              <a:t>&gt;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88E0B-B44E-698F-D66A-DB88F8AB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5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0130-ED8D-8BDA-DF8C-47D86A52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F9F323-A2B1-2FC8-881D-285A1F17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la compilación de archivos .proto</a:t>
            </a:r>
          </a:p>
          <a:p>
            <a:endParaRPr lang="es-ES" dirty="0"/>
          </a:p>
          <a:p>
            <a:r>
              <a:rPr lang="es-ES" dirty="0"/>
              <a:t>Necesitamos instalar: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protobuf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661C8C-F6B4-C0C9-2408-D8233ECA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81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1DF12-A400-0EF6-1B7C-1D94BB6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usa?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2F300-F06B-71FF-E972-217E2E1E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servicio se define en un archivo </a:t>
            </a:r>
            <a:r>
              <a:rPr lang="es-ES" b="1" dirty="0"/>
              <a:t>.proto</a:t>
            </a:r>
          </a:p>
          <a:p>
            <a:pPr marL="457200" lvl="1" indent="0">
              <a:buNone/>
            </a:pPr>
            <a:r>
              <a:rPr lang="es-ES" dirty="0" err="1"/>
              <a:t>service</a:t>
            </a:r>
            <a:r>
              <a:rPr lang="es-ES" dirty="0"/>
              <a:t> Saludo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DiHola</a:t>
            </a:r>
            <a:r>
              <a:rPr lang="es-ES" dirty="0"/>
              <a:t> (Mensaje) </a:t>
            </a:r>
            <a:r>
              <a:rPr lang="es-ES" dirty="0" err="1"/>
              <a:t>returns</a:t>
            </a:r>
            <a:r>
              <a:rPr lang="es-ES" dirty="0"/>
              <a:t> (Respuesta);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Se compila con </a:t>
            </a:r>
            <a:r>
              <a:rPr lang="es-ES" b="1" dirty="0" err="1"/>
              <a:t>protoc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Implementar el servidor y el cliente en el lenguaje elegido.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CA6418-CB64-CE50-4A3B-19541400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033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53AF6-F019-BE83-5BAF-2C4D5DFC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C0AC6-62B3-12C9-19B1-4ED234F6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RabbitMQ</a:t>
            </a:r>
            <a:r>
              <a:rPr lang="es-ES" dirty="0"/>
              <a:t> es un sistema de </a:t>
            </a:r>
            <a:r>
              <a:rPr lang="es-ES" b="1" dirty="0"/>
              <a:t>mensajería intermedia (</a:t>
            </a:r>
            <a:r>
              <a:rPr lang="es-ES" b="1" dirty="0" err="1"/>
              <a:t>message</a:t>
            </a:r>
            <a:r>
              <a:rPr lang="es-ES" b="1" dirty="0"/>
              <a:t> </a:t>
            </a:r>
            <a:r>
              <a:rPr lang="es-ES" b="1" dirty="0" err="1"/>
              <a:t>broker</a:t>
            </a:r>
            <a:r>
              <a:rPr lang="es-ES" b="1" dirty="0"/>
              <a:t>)</a:t>
            </a:r>
            <a:r>
              <a:rPr lang="es-ES" dirty="0"/>
              <a:t> que permite a diferentes aplicaciones comunicarse entre sí de forma </a:t>
            </a:r>
            <a:r>
              <a:rPr lang="es-ES" b="1" dirty="0"/>
              <a:t>asíncrona, confiable y escalable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Funciona como un </a:t>
            </a:r>
            <a:r>
              <a:rPr lang="es-ES" b="1" dirty="0"/>
              <a:t>intermediario</a:t>
            </a:r>
            <a:r>
              <a:rPr lang="es-ES" dirty="0"/>
              <a:t> que recibe mensajes de un productor (emisor) y los entrega a uno o varios consumidores (receptores), siguiendo distintos patrones de distribución.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FBFEE-4C3C-329C-3791-2F35C48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79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99A01-22B6-BAC0-F70B-5D48D645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EA9F3-D629-365E-AC4B-195F4AC4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 Implementación de patrones de mensajería: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ZeroMQ</a:t>
            </a:r>
            <a:r>
              <a:rPr lang="es-ES" dirty="0"/>
              <a:t>, </a:t>
            </a:r>
            <a:r>
              <a:rPr lang="es-ES" dirty="0" err="1"/>
              <a:t>gRPC</a:t>
            </a:r>
            <a:r>
              <a:rPr lang="es-ES" dirty="0"/>
              <a:t> y </a:t>
            </a:r>
            <a:r>
              <a:rPr lang="es-ES" dirty="0" err="1"/>
              <a:t>RabbitMQ</a:t>
            </a:r>
            <a:r>
              <a:rPr lang="es-ES" dirty="0"/>
              <a:t> para comunicación asincrónica. </a:t>
            </a:r>
          </a:p>
          <a:p>
            <a:pPr lvl="1"/>
            <a:r>
              <a:rPr lang="es-ES" dirty="0"/>
              <a:t>Comparativa entre REST y </a:t>
            </a:r>
            <a:r>
              <a:rPr lang="es-ES" dirty="0" err="1"/>
              <a:t>gRPC</a:t>
            </a:r>
            <a:r>
              <a:rPr lang="es-ES" dirty="0"/>
              <a:t> en sistemas de alto rendimiento. </a:t>
            </a:r>
          </a:p>
          <a:p>
            <a:pPr lvl="1"/>
            <a:r>
              <a:rPr lang="es-ES" dirty="0"/>
              <a:t>Implementación de </a:t>
            </a:r>
            <a:r>
              <a:rPr lang="es-ES" dirty="0" err="1"/>
              <a:t>WebSockets</a:t>
            </a:r>
            <a:r>
              <a:rPr lang="es-ES" dirty="0"/>
              <a:t> para la comunicación en tiempo real. </a:t>
            </a:r>
          </a:p>
          <a:p>
            <a:endParaRPr lang="es-ES" dirty="0"/>
          </a:p>
          <a:p>
            <a:r>
              <a:rPr lang="es-ES" dirty="0"/>
              <a:t>Gestión de la concurrencia y el </a:t>
            </a:r>
            <a:r>
              <a:rPr lang="es-ES" dirty="0" err="1"/>
              <a:t>multithreading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y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 para manejar múltiples solicitudes. </a:t>
            </a:r>
          </a:p>
          <a:p>
            <a:pPr lvl="1"/>
            <a:r>
              <a:rPr lang="es-ES" dirty="0"/>
              <a:t>Estrategias de sincronización y control de acceso concurrente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9DDDE5-9B55-1375-6CCF-A7BB0A3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066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6BAD8-8FA8-BE36-3373-01F46C7C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7EDEF-76B2-BF02-8C4D-DF920FD5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Desacoplar servicios</a:t>
            </a:r>
            <a:r>
              <a:rPr lang="es-ES" dirty="0"/>
              <a:t>: los emisores no necesitan saber quién consume los mensajes.</a:t>
            </a:r>
          </a:p>
          <a:p>
            <a:endParaRPr lang="es-ES" dirty="0"/>
          </a:p>
          <a:p>
            <a:r>
              <a:rPr lang="es-ES" b="1" dirty="0"/>
              <a:t>Distribuir carga</a:t>
            </a:r>
            <a:r>
              <a:rPr lang="es-ES" dirty="0"/>
              <a:t>: balancea el trabajo entre múltiples consumidores.</a:t>
            </a:r>
          </a:p>
          <a:p>
            <a:endParaRPr lang="es-ES" dirty="0"/>
          </a:p>
          <a:p>
            <a:r>
              <a:rPr lang="es-ES" b="1" dirty="0"/>
              <a:t>Persistencia</a:t>
            </a:r>
            <a:r>
              <a:rPr lang="es-ES" dirty="0"/>
              <a:t>: puede almacenar mensajes hasta que sean entregados.</a:t>
            </a:r>
          </a:p>
          <a:p>
            <a:endParaRPr lang="es-ES" dirty="0"/>
          </a:p>
          <a:p>
            <a:r>
              <a:rPr lang="es-ES" b="1" dirty="0"/>
              <a:t>Escalabilidad</a:t>
            </a:r>
            <a:r>
              <a:rPr lang="es-ES" dirty="0"/>
              <a:t>: permite añadir más productores o consumidores sin cambiar la lógica del sistema.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8A245-6CD0-B7B3-5F42-2FB46FD6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516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F408D-3687-E7DE-84AA-B1B6D43E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6E90-F733-9B9D-C130-2BB4BF28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err="1"/>
              <a:t>RabbitMQ</a:t>
            </a:r>
            <a:r>
              <a:rPr lang="es-ES" sz="3600" dirty="0"/>
              <a:t> se basa en el protocolo </a:t>
            </a:r>
            <a:r>
              <a:rPr lang="es-ES" sz="3600" b="1" dirty="0"/>
              <a:t>AMQP (</a:t>
            </a:r>
            <a:r>
              <a:rPr lang="es-ES" sz="3600" b="1" dirty="0" err="1"/>
              <a:t>Advanced</a:t>
            </a:r>
            <a:r>
              <a:rPr lang="es-ES" sz="3600" b="1" dirty="0"/>
              <a:t> </a:t>
            </a:r>
            <a:r>
              <a:rPr lang="es-ES" sz="3600" b="1" dirty="0" err="1"/>
              <a:t>Message</a:t>
            </a:r>
            <a:r>
              <a:rPr lang="es-ES" sz="3600" b="1" dirty="0"/>
              <a:t> </a:t>
            </a:r>
            <a:r>
              <a:rPr lang="es-ES" sz="3600" b="1" dirty="0" err="1"/>
              <a:t>Queuing</a:t>
            </a:r>
            <a:r>
              <a:rPr lang="es-ES" sz="3600" b="1" dirty="0"/>
              <a:t> </a:t>
            </a:r>
            <a:r>
              <a:rPr lang="es-ES" sz="3600" b="1" dirty="0" err="1"/>
              <a:t>Protocol</a:t>
            </a:r>
            <a:r>
              <a:rPr lang="es-ES" sz="3600" b="1" dirty="0"/>
              <a:t>)</a:t>
            </a:r>
            <a:r>
              <a:rPr lang="es-ES" sz="3600" dirty="0"/>
              <a:t> y utiliza tres componentes clave:</a:t>
            </a:r>
          </a:p>
          <a:p>
            <a:pPr lvl="1"/>
            <a:r>
              <a:rPr lang="es-ES" sz="3600" b="1" dirty="0"/>
              <a:t>Producer</a:t>
            </a:r>
            <a:r>
              <a:rPr lang="es-ES" sz="3600" dirty="0"/>
              <a:t>: envía mensajes.</a:t>
            </a:r>
          </a:p>
          <a:p>
            <a:pPr lvl="1"/>
            <a:r>
              <a:rPr lang="es-ES" sz="3600" b="1" dirty="0"/>
              <a:t>Exchange</a:t>
            </a:r>
            <a:r>
              <a:rPr lang="es-ES" sz="3600" dirty="0"/>
              <a:t>: decide cómo enrutar los mensajes.</a:t>
            </a:r>
          </a:p>
          <a:p>
            <a:pPr lvl="1"/>
            <a:r>
              <a:rPr lang="es-ES" sz="3600" b="1" dirty="0" err="1"/>
              <a:t>Queue</a:t>
            </a:r>
            <a:r>
              <a:rPr lang="es-ES" sz="3600" dirty="0"/>
              <a:t>: almacena los mensajes hasta que un consumidor los procesa.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B085F7-8E59-1D47-CA1E-7C6EAF79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37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99830-18EF-FEF2-9673-252E5DC2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1393C1-B90A-9767-3E3B-ED54A7BD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2511CA-BC0E-3BF7-0CD7-7942F2B2F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3115"/>
            <a:ext cx="10524497" cy="38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93DE5-42A4-B440-2309-E946CF2A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6F9D77-F9D2-CAAC-1A5F-4118386B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23</a:t>
            </a:fld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EEDFD2-0E14-6215-265C-92529388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Procesamiento de tareas en segundo plano (ej. generación de </a:t>
            </a:r>
            <a:r>
              <a:rPr lang="es-ES" dirty="0" err="1"/>
              <a:t>PDFs</a:t>
            </a:r>
            <a:r>
              <a:rPr lang="es-ES" dirty="0"/>
              <a:t>, envío de correos).</a:t>
            </a:r>
          </a:p>
          <a:p>
            <a:endParaRPr lang="es-ES" dirty="0"/>
          </a:p>
          <a:p>
            <a:r>
              <a:rPr lang="es-ES" dirty="0"/>
              <a:t>Comunicación entre microservicios.</a:t>
            </a:r>
          </a:p>
          <a:p>
            <a:endParaRPr lang="es-ES" dirty="0"/>
          </a:p>
          <a:p>
            <a:r>
              <a:rPr lang="es-ES" dirty="0"/>
              <a:t>Sistemas de monitoreo y </a:t>
            </a:r>
            <a:r>
              <a:rPr lang="es-ES" dirty="0" err="1"/>
              <a:t>logging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Integración entre sistemas heterogéneos (Java, Python, C++, etc.).</a:t>
            </a:r>
          </a:p>
          <a:p>
            <a:endParaRPr lang="es-ES" dirty="0"/>
          </a:p>
          <a:p>
            <a:r>
              <a:rPr lang="es-ES" dirty="0"/>
              <a:t>Control de flujo en sistemas embebidos o </a:t>
            </a:r>
            <a:r>
              <a:rPr lang="es-ES" dirty="0" err="1"/>
              <a:t>IoT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05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73CB9-F803-AD1D-E3FD-60E3C299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que soportan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FC026-6FDB-0A83-2B67-7B1AD8BA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/>
              <a:t>RabbitMQ</a:t>
            </a:r>
            <a:r>
              <a:rPr lang="es-ES" dirty="0"/>
              <a:t> tiene clientes oficiales y comunitarios para:</a:t>
            </a:r>
          </a:p>
          <a:p>
            <a:endParaRPr lang="es-ES" dirty="0"/>
          </a:p>
          <a:p>
            <a:r>
              <a:rPr lang="es-ES" dirty="0"/>
              <a:t>C++</a:t>
            </a:r>
          </a:p>
          <a:p>
            <a:endParaRPr lang="es-ES" dirty="0"/>
          </a:p>
          <a:p>
            <a:r>
              <a:rPr lang="es-ES" dirty="0"/>
              <a:t>Python</a:t>
            </a:r>
          </a:p>
          <a:p>
            <a:endParaRPr lang="es-ES" dirty="0"/>
          </a:p>
          <a:p>
            <a:r>
              <a:rPr lang="es-ES" dirty="0"/>
              <a:t>Java</a:t>
            </a:r>
          </a:p>
          <a:p>
            <a:endParaRPr lang="es-ES" dirty="0"/>
          </a:p>
          <a:p>
            <a:r>
              <a:rPr lang="es-ES" dirty="0" err="1"/>
              <a:t>Go</a:t>
            </a:r>
            <a:endParaRPr lang="es-ES" dirty="0"/>
          </a:p>
          <a:p>
            <a:endParaRPr lang="es-ES" dirty="0"/>
          </a:p>
          <a:p>
            <a:r>
              <a:rPr lang="es-ES" dirty="0"/>
              <a:t>Node.js</a:t>
            </a:r>
          </a:p>
          <a:p>
            <a:endParaRPr lang="es-ES" dirty="0"/>
          </a:p>
          <a:p>
            <a:r>
              <a:rPr lang="es-ES" dirty="0" err="1"/>
              <a:t>Rust</a:t>
            </a:r>
            <a:r>
              <a:rPr lang="es-ES" dirty="0"/>
              <a:t>, entre otros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57E34-1B55-3104-7823-97AAEEF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55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143A-87F6-BFB7-8D57-1C800708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44" y="136525"/>
            <a:ext cx="10515600" cy="539015"/>
          </a:xfrm>
        </p:spPr>
        <p:txBody>
          <a:bodyPr>
            <a:normAutofit fontScale="90000"/>
          </a:bodyPr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77710-5BEE-F7E3-1BA5-3D21A7E6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885524"/>
            <a:ext cx="10949539" cy="529143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 diferencia de </a:t>
            </a:r>
            <a:r>
              <a:rPr lang="es-ES" dirty="0" err="1"/>
              <a:t>ZeroMQ</a:t>
            </a:r>
            <a:r>
              <a:rPr lang="es-ES" dirty="0"/>
              <a:t> y </a:t>
            </a:r>
            <a:r>
              <a:rPr lang="es-ES" dirty="0" err="1"/>
              <a:t>gRPC</a:t>
            </a:r>
            <a:r>
              <a:rPr lang="es-ES" dirty="0"/>
              <a:t>, </a:t>
            </a:r>
            <a:r>
              <a:rPr lang="es-ES" dirty="0" err="1"/>
              <a:t>RabbitMQ</a:t>
            </a:r>
            <a:r>
              <a:rPr lang="es-ES" dirty="0"/>
              <a:t> no es una librería, es un servidor de mensajería.</a:t>
            </a:r>
          </a:p>
          <a:p>
            <a:endParaRPr lang="es-ES" dirty="0"/>
          </a:p>
          <a:p>
            <a:r>
              <a:rPr lang="es-ES" dirty="0"/>
              <a:t>Con </a:t>
            </a:r>
            <a:r>
              <a:rPr lang="es-ES" dirty="0" err="1"/>
              <a:t>vcpkg</a:t>
            </a:r>
            <a:r>
              <a:rPr lang="es-ES" dirty="0"/>
              <a:t> se pueden instalar librerías cliente compatibles con </a:t>
            </a:r>
            <a:r>
              <a:rPr lang="es-ES" dirty="0" err="1"/>
              <a:t>RabbitMQ</a:t>
            </a:r>
            <a:endParaRPr lang="es-ES" dirty="0"/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simpleamqpclient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r>
              <a:rPr lang="es-ES" dirty="0"/>
              <a:t>Depende de </a:t>
            </a:r>
            <a:r>
              <a:rPr lang="es-ES" dirty="0" err="1"/>
              <a:t>Boost</a:t>
            </a:r>
            <a:r>
              <a:rPr lang="es-ES" dirty="0"/>
              <a:t> y </a:t>
            </a:r>
            <a:r>
              <a:rPr lang="es-ES" dirty="0" err="1"/>
              <a:t>rabbitmq</a:t>
            </a:r>
            <a:r>
              <a:rPr lang="es-ES" dirty="0"/>
              <a:t>-c pero el gestor </a:t>
            </a:r>
            <a:r>
              <a:rPr lang="es-ES" dirty="0" err="1"/>
              <a:t>vcpkg</a:t>
            </a:r>
            <a:r>
              <a:rPr lang="es-ES" dirty="0"/>
              <a:t> ya instala las dependencias.</a:t>
            </a:r>
          </a:p>
          <a:p>
            <a:pPr lvl="1"/>
            <a:r>
              <a:rPr lang="es-ES" dirty="0"/>
              <a:t>Se puede instalar en Docker.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#include &lt;</a:t>
            </a:r>
            <a:r>
              <a:rPr lang="es-ES" b="1" dirty="0" err="1"/>
              <a:t>SimpleAmqpClient</a:t>
            </a:r>
            <a:r>
              <a:rPr lang="es-ES" b="1" dirty="0"/>
              <a:t>/</a:t>
            </a:r>
            <a:r>
              <a:rPr lang="es-ES" b="1" dirty="0" err="1"/>
              <a:t>SimpleAmqpClient.h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0FB69C-8644-34D8-8943-BFD7460C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408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3E84A3-8E2C-6F8E-7E56-D149EB927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15" y="1122363"/>
            <a:ext cx="11136429" cy="2387600"/>
          </a:xfrm>
        </p:spPr>
        <p:txBody>
          <a:bodyPr/>
          <a:lstStyle/>
          <a:p>
            <a:r>
              <a:rPr lang="es-ES" b="1" dirty="0"/>
              <a:t>Comparativa entre REST y </a:t>
            </a:r>
            <a:r>
              <a:rPr lang="es-ES" b="1" dirty="0" err="1"/>
              <a:t>gRPC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97942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4EC0F-87B2-1F35-3ECA-F8CD919B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3CC3A-6E52-79B4-EC66-83102EF0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dos enfoques típicos para la comunicación entre servicios, especialmente en arquitecturas distribuidas y microservicios: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B569E6-B305-A072-5F5B-9D24A820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09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C8CFCD-8C24-9F89-6E9C-79E5D294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9DDFA6-C7FA-86AC-FD3E-D9465F17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3" y="136525"/>
            <a:ext cx="8525267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4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4957C-BC87-9467-97EF-D71BA0B6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57ADE-E4E9-1C92-880F-E7D06F9A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9118" cy="4667250"/>
          </a:xfrm>
        </p:spPr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 err="1"/>
              <a:t>APIs</a:t>
            </a:r>
            <a:r>
              <a:rPr lang="es-ES" dirty="0"/>
              <a:t> públicas o abiertas.</a:t>
            </a:r>
          </a:p>
          <a:p>
            <a:pPr lvl="1"/>
            <a:r>
              <a:rPr lang="es-ES" dirty="0"/>
              <a:t>Aplicaciones web y móviles.</a:t>
            </a:r>
          </a:p>
          <a:p>
            <a:pPr lvl="1"/>
            <a:r>
              <a:rPr lang="es-ES" dirty="0"/>
              <a:t>Sistemas donde la compatibilidad con navegadores es clave.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Necesitas rendimiento extremo o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pPr lvl="1"/>
            <a:r>
              <a:rPr lang="es-ES" dirty="0"/>
              <a:t>Quieres evitar la sobrecarga de JSON en servicios internos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D7D8B7-1552-FCB7-9FA6-0758C146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38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DA52CC-C8F7-526B-231A-FE4F80753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Patrones de mensajería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DC4BE28-D891-96FD-9198-DFE55F053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559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76E7A-D640-4CAB-4FB3-D639328D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E6E73-6A9E-06E0-AF8A-DE79B8C4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/>
              <a:t>Comunicación entre microservicios </a:t>
            </a:r>
            <a:r>
              <a:rPr lang="es-ES" dirty="0" err="1"/>
              <a:t>backend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Sistemas embebidos, telecomunicaciones, alto rendimiento.</a:t>
            </a:r>
          </a:p>
          <a:p>
            <a:pPr lvl="1"/>
            <a:r>
              <a:rPr lang="es-ES" dirty="0" err="1"/>
              <a:t>Streaming</a:t>
            </a:r>
            <a:r>
              <a:rPr lang="es-ES" dirty="0"/>
              <a:t> de datos en tiempo real (</a:t>
            </a:r>
            <a:r>
              <a:rPr lang="es-ES" dirty="0" err="1"/>
              <a:t>IoT</a:t>
            </a:r>
            <a:r>
              <a:rPr lang="es-ES" dirty="0"/>
              <a:t>, juegos, ML).</a:t>
            </a:r>
          </a:p>
          <a:p>
            <a:pPr lvl="1"/>
            <a:endParaRPr lang="es-ES" dirty="0"/>
          </a:p>
          <a:p>
            <a:r>
              <a:rPr lang="es-ES" b="1" dirty="0"/>
              <a:t> Evítalo si:</a:t>
            </a:r>
            <a:endParaRPr lang="es-ES" dirty="0"/>
          </a:p>
          <a:p>
            <a:pPr lvl="1"/>
            <a:r>
              <a:rPr lang="es-ES" dirty="0"/>
              <a:t>Tu cliente es un navegador (</a:t>
            </a:r>
            <a:r>
              <a:rPr lang="es-ES" dirty="0" err="1"/>
              <a:t>gRPC</a:t>
            </a:r>
            <a:r>
              <a:rPr lang="es-ES" dirty="0"/>
              <a:t> no funciona directamente en ellos).</a:t>
            </a:r>
          </a:p>
          <a:p>
            <a:pPr lvl="1"/>
            <a:r>
              <a:rPr lang="es-ES" dirty="0"/>
              <a:t>No quieres depender de herramientas como </a:t>
            </a:r>
            <a:r>
              <a:rPr lang="es-ES" dirty="0" err="1"/>
              <a:t>protoc</a:t>
            </a:r>
            <a:r>
              <a:rPr lang="es-ES" dirty="0"/>
              <a:t> para generar código.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32BC35-6F9B-241F-EA8F-BF84045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2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E5728-E6AC-8FF3-6BC0-E5FAB611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por sectores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8F07356-BC22-BDD9-21BE-D0E0A8A28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210112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504165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353788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809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gRPC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2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Web pública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Limitado en navegadores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2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Microservicios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Más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Sistemas Embebidos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Ligero y rápido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Telecomunicaciones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Streaming</a:t>
                      </a:r>
                      <a:r>
                        <a:rPr lang="es-ES" dirty="0"/>
                        <a:t>, binario,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IA /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</a:t>
                      </a:r>
                      <a:r>
                        <a:rPr lang="es-ES" dirty="0" err="1"/>
                        <a:t>Dashboards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inferencia distribuida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6704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5C5AC-5827-D2DC-F820-DE5F6E78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969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75AC-6A10-7BE7-5069-1666A548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A9409-4EA4-DAAF-3F07-B84A584B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gRPC</a:t>
            </a:r>
            <a:r>
              <a:rPr lang="es-ES" b="1" dirty="0"/>
              <a:t> no usa directamente los verbos HTTP como POST, GET, PUT o DELETE.</a:t>
            </a:r>
            <a:r>
              <a:rPr lang="es-ES" dirty="0"/>
              <a:t> </a:t>
            </a:r>
          </a:p>
          <a:p>
            <a:endParaRPr lang="es-ES" b="1" dirty="0"/>
          </a:p>
          <a:p>
            <a:r>
              <a:rPr lang="es-ES" b="1" dirty="0"/>
              <a:t>Se puede modelar esas operaciones típicas de un microservicio</a:t>
            </a:r>
            <a:r>
              <a:rPr lang="es-ES" dirty="0"/>
              <a:t> en C++ usando </a:t>
            </a:r>
            <a:r>
              <a:rPr lang="es-ES" dirty="0" err="1"/>
              <a:t>gRPC</a:t>
            </a:r>
            <a:r>
              <a:rPr lang="es-ES" dirty="0"/>
              <a:t>, pero con un enfoque diferente.</a:t>
            </a:r>
          </a:p>
          <a:p>
            <a:pPr lvl="1"/>
            <a:r>
              <a:rPr lang="es-ES" dirty="0"/>
              <a:t>Hay que diseñar un fichero .proto que sea equivalente a REST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34DAC8-ED28-B45C-1E87-511CF77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624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96EA3-F209-A9FE-984E-287B5D9A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44C62-497F-72FF-AC25-56106F2D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5"/>
            <a:ext cx="11016916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CrearProducto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    // POST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ObtenerProducto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(Producto);     // GET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ActualizarProducto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// PUT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EliminarProducto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(Respuesta);   // DELETE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87D4F-67C3-9551-E8D3-6DCC4D3C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34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D3499-AB57-8C15-4374-8405C3F1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85B4C-F830-2E90-4343-079B9319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65A11A-74F5-2716-AFD5-DE414449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64" y="1947069"/>
            <a:ext cx="10323484" cy="31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22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48470-E843-22E9-3C73-2D3A6B89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Compilar fichero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40C21-D633-F6C0-6017-D939D31A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Al compilar se generan clases C++ con métodos virtuales para su implementación: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ProductoServiceImpl</a:t>
            </a:r>
            <a:r>
              <a:rPr lang="es-ES" dirty="0"/>
              <a:t> final :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::</a:t>
            </a:r>
            <a:r>
              <a:rPr lang="es-ES" dirty="0" err="1"/>
              <a:t>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grpc</a:t>
            </a:r>
            <a:r>
              <a:rPr lang="es-ES" dirty="0"/>
              <a:t>::Status </a:t>
            </a:r>
            <a:r>
              <a:rPr lang="es-ES" dirty="0" err="1"/>
              <a:t>CrearProducto</a:t>
            </a:r>
            <a:r>
              <a:rPr lang="es-ES" dirty="0"/>
              <a:t>(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ServerContext</a:t>
            </a:r>
            <a:r>
              <a:rPr lang="es-ES" dirty="0"/>
              <a:t>* </a:t>
            </a:r>
            <a:r>
              <a:rPr lang="es-ES" dirty="0" err="1"/>
              <a:t>context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</a:t>
            </a:r>
            <a:r>
              <a:rPr lang="es-ES" dirty="0" err="1"/>
              <a:t>const</a:t>
            </a:r>
            <a:r>
              <a:rPr lang="es-ES" dirty="0"/>
              <a:t> Producto* </a:t>
            </a:r>
            <a:r>
              <a:rPr lang="es-ES" dirty="0" err="1"/>
              <a:t>request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Respuesta* response) </a:t>
            </a:r>
            <a:r>
              <a:rPr lang="es-ES" dirty="0" err="1"/>
              <a:t>override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// lógica de creación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grpc</a:t>
            </a:r>
            <a:r>
              <a:rPr lang="es-ES" dirty="0"/>
              <a:t>::Status::OK;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4944B-0DE6-19DB-C237-267E6CE2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75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20317-DC17-B5C3-6548-753FB82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6FDD2-D7E5-5101-A285-05A4B7E2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Tipado fuerte y validación automática.</a:t>
            </a:r>
          </a:p>
          <a:p>
            <a:r>
              <a:rPr lang="es-ES" dirty="0"/>
              <a:t>Comunicación binaria, más rápida que JSON.</a:t>
            </a:r>
          </a:p>
          <a:p>
            <a:r>
              <a:rPr lang="es-ES" dirty="0" err="1"/>
              <a:t>Streaming</a:t>
            </a:r>
            <a:r>
              <a:rPr lang="es-ES" dirty="0"/>
              <a:t> bidireccional si lo necesitas.</a:t>
            </a:r>
          </a:p>
          <a:p>
            <a:r>
              <a:rPr lang="es-ES" dirty="0"/>
              <a:t>Generación automática de cliente y servidor.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D6C323-9633-1443-A8D8-DF3312A4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13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3CB2609-F7B9-F324-B17A-676094D30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WebSockets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58727E87-7FF7-D25F-6943-1C97892ED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825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EF4D-D598-4671-C08D-4A66ADBF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EE8C7-9B0C-A806-4B52-AC3A0B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Dentro de la librería </a:t>
            </a:r>
            <a:r>
              <a:rPr lang="es-ES" dirty="0" err="1"/>
              <a:t>boost.beast</a:t>
            </a:r>
            <a:r>
              <a:rPr lang="es-ES" dirty="0"/>
              <a:t> con </a:t>
            </a:r>
            <a:r>
              <a:rPr lang="es-ES" b="1" dirty="0" err="1"/>
              <a:t>WebSockets</a:t>
            </a:r>
            <a:r>
              <a:rPr lang="es-ES" dirty="0"/>
              <a:t> podemos implementar:</a:t>
            </a:r>
          </a:p>
          <a:p>
            <a:pPr lvl="1"/>
            <a:r>
              <a:rPr lang="es-ES" dirty="0"/>
              <a:t>Un </a:t>
            </a:r>
            <a:r>
              <a:rPr lang="es-ES" b="1" dirty="0"/>
              <a:t>cliente </a:t>
            </a:r>
            <a:r>
              <a:rPr lang="es-ES" b="1" dirty="0" err="1"/>
              <a:t>WebSocket</a:t>
            </a:r>
            <a:r>
              <a:rPr lang="es-ES" dirty="0"/>
              <a:t>: conectar con un servidor </a:t>
            </a:r>
            <a:r>
              <a:rPr lang="es-ES" dirty="0" err="1"/>
              <a:t>WebSocket</a:t>
            </a:r>
            <a:r>
              <a:rPr lang="es-ES" dirty="0"/>
              <a:t> remoto (para consumir datos en tiempo real).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Un </a:t>
            </a:r>
            <a:r>
              <a:rPr lang="es-ES" b="1" dirty="0"/>
              <a:t>Servidor </a:t>
            </a:r>
            <a:r>
              <a:rPr lang="es-ES" b="1" dirty="0" err="1"/>
              <a:t>WebSocket</a:t>
            </a:r>
            <a:r>
              <a:rPr lang="es-ES" dirty="0"/>
              <a:t>: crear un servidor que escuche conexiones </a:t>
            </a:r>
            <a:r>
              <a:rPr lang="es-ES" dirty="0" err="1"/>
              <a:t>WebSocket</a:t>
            </a:r>
            <a:r>
              <a:rPr lang="es-ES" dirty="0"/>
              <a:t> entrantes y gestionar múltiples clientes simultáneamente.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2052A5-D50E-0B9D-17AB-E388ADBA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55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55CDF-77B7-0C4D-3A1B-8D6FD98C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8A367-3533-8D3C-482D-5CFF531E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Gestiona el </a:t>
            </a:r>
            <a:r>
              <a:rPr lang="es-ES" b="1" dirty="0" err="1"/>
              <a:t>handshake</a:t>
            </a:r>
            <a:r>
              <a:rPr lang="es-ES" b="1" dirty="0"/>
              <a:t> HTTP </a:t>
            </a:r>
            <a:r>
              <a:rPr lang="es-ES" dirty="0"/>
              <a:t>inicial que convierte una conexión HTTP en una conexión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Permite personalizar los encabezados del </a:t>
            </a:r>
            <a:r>
              <a:rPr lang="es-ES" dirty="0" err="1"/>
              <a:t>handshake</a:t>
            </a:r>
            <a:r>
              <a:rPr lang="es-ES" dirty="0"/>
              <a:t> para añadir autenticación, tokens,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584B3F-9B90-972B-4BA5-806709B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11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7DAD-7EE5-525B-F903-0AE71B79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asincrónica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1564-385D-FDE0-7BC0-0A24BA12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  <a:p>
            <a:r>
              <a:rPr lang="es-ES" dirty="0" err="1"/>
              <a:t>gRPC</a:t>
            </a:r>
            <a:endParaRPr lang="es-ES" dirty="0"/>
          </a:p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AB7FA0-DAF3-903B-C7F0-658A7B79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550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98C4-7FBB-72A0-9FF9-6700C96D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Enviar y recibir mensajes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9CC84-F034-CF88-5F20-E5104AD4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Lectura y escritura síncrona (</a:t>
            </a:r>
            <a:r>
              <a:rPr lang="es-ES" dirty="0" err="1"/>
              <a:t>read</a:t>
            </a:r>
            <a:r>
              <a:rPr lang="es-ES" dirty="0"/>
              <a:t>, </a:t>
            </a:r>
            <a:r>
              <a:rPr lang="es-ES" dirty="0" err="1"/>
              <a:t>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Lectura y escritura asíncrona (</a:t>
            </a:r>
            <a:r>
              <a:rPr lang="es-ES" dirty="0" err="1"/>
              <a:t>async_read</a:t>
            </a:r>
            <a:r>
              <a:rPr lang="es-ES" dirty="0"/>
              <a:t>, </a:t>
            </a:r>
            <a:r>
              <a:rPr lang="es-ES" dirty="0" err="1"/>
              <a:t>async_write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Compatible con mensajes de texto y binarios</a:t>
            </a:r>
          </a:p>
          <a:p>
            <a:endParaRPr lang="es-ES" dirty="0"/>
          </a:p>
          <a:p>
            <a:r>
              <a:rPr lang="es-ES" dirty="0"/>
              <a:t>Se pueden utilizar buffers dinámicos o estáticos, y gestionar los mensajes con precisión.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8524E3-3E88-0459-4EA0-988FDB83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518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5223B-F030-8344-9991-A876CF36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Soporte para </a:t>
            </a:r>
            <a:r>
              <a:rPr lang="es-ES" dirty="0" err="1"/>
              <a:t>webSocket</a:t>
            </a:r>
            <a:r>
              <a:rPr lang="es-ES" dirty="0"/>
              <a:t> seguro (WSS)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92F9D-1C61-A62A-D677-76B59EE8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Integración con SSL / TLS mediante </a:t>
            </a:r>
            <a:r>
              <a:rPr lang="es-ES" dirty="0" err="1"/>
              <a:t>Boost.Asio</a:t>
            </a:r>
            <a:endParaRPr lang="es-ES" dirty="0"/>
          </a:p>
          <a:p>
            <a:endParaRPr lang="es-ES" dirty="0"/>
          </a:p>
          <a:p>
            <a:r>
              <a:rPr lang="es-ES" dirty="0"/>
              <a:t>Establecer conexiones seguras usando certificados y clases privadas</a:t>
            </a:r>
          </a:p>
          <a:p>
            <a:endParaRPr lang="es-ES" dirty="0"/>
          </a:p>
          <a:p>
            <a:r>
              <a:rPr lang="es-ES" dirty="0"/>
              <a:t>Ideal para aplicaciones que requieren confidencialidad (como chats, trading, </a:t>
            </a:r>
            <a:r>
              <a:rPr lang="es-ES" dirty="0" err="1"/>
              <a:t>IoT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954284-BE63-0E1E-934A-B57D516F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517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AE55-0B48-5231-C7D0-14B06DEB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flujo y gestión de errores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F34E3B-B63C-E339-52A1-A50D562A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42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2251F7-5973-207A-3466-889A03B2B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2041"/>
            <a:ext cx="99250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Manejo de errores detallado con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boost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error_code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cierre de conexión (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con códigos estándar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WebSocket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Detección de desconexiones,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timeouts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errores de protocolo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14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523-BF50-6512-B41F-4D578389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Personalización avanzada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2C5D25-A89E-38D7-C9C9-CCAE682D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43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DAA9C1A-91F7-FDDB-32FF-44928D0AC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3228"/>
            <a:ext cx="955101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acceder directamente a los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encabezados HTTP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del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handshake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Configurar opciones como: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Fragmentación de mensajes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Tamaño máximo de buffer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ping/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pong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mantener viva la conexión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77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CC6E1-3793-FD46-2AA5-99AFFC69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otras tecnologías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FEFDED-AD63-A772-A113-1DC957C1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44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C45C01-09BB-9423-1EEA-6077E1636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770" y="1690688"/>
            <a:ext cx="947563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con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Boost.Asio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coroutines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co_spawn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awaitable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combinar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HTTP/REST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SSL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una misma aplicación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para servidores híbridos que ofrecen tanto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canales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64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AC672-55FE-212D-2570-896490D7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2E48B-5B77-5467-DC08-51DD2A5F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Chat en tiempo real</a:t>
            </a:r>
          </a:p>
          <a:p>
            <a:r>
              <a:rPr lang="es-ES" dirty="0" err="1"/>
              <a:t>Streaming</a:t>
            </a:r>
            <a:r>
              <a:rPr lang="es-ES" dirty="0"/>
              <a:t> de datos financieros</a:t>
            </a:r>
          </a:p>
          <a:p>
            <a:r>
              <a:rPr lang="es-ES" dirty="0"/>
              <a:t>Juegos multijugador</a:t>
            </a:r>
          </a:p>
          <a:p>
            <a:r>
              <a:rPr lang="es-ES" dirty="0"/>
              <a:t>Comunicación entre dispositivos </a:t>
            </a:r>
            <a:r>
              <a:rPr lang="es-ES" dirty="0" err="1"/>
              <a:t>IoT</a:t>
            </a:r>
            <a:endParaRPr lang="es-ES" dirty="0"/>
          </a:p>
          <a:p>
            <a:r>
              <a:rPr lang="es-ES" dirty="0"/>
              <a:t>Actualización en vivo de interfaces web.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121E49-7B99-2395-1E07-8B8CBD32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268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F9A1A-27D7-84F9-C758-DB77916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Cliente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E34-AC5D-A90B-5293-E9E26E21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Pasos:</a:t>
            </a:r>
          </a:p>
          <a:p>
            <a:pPr lvl="1"/>
            <a:r>
              <a:rPr lang="es-ES" dirty="0"/>
              <a:t>Resolver el host y el puerto</a:t>
            </a:r>
          </a:p>
          <a:p>
            <a:pPr lvl="1"/>
            <a:r>
              <a:rPr lang="es-ES" dirty="0"/>
              <a:t>Establecer la conexión TCP</a:t>
            </a:r>
          </a:p>
          <a:p>
            <a:pPr lvl="1"/>
            <a:r>
              <a:rPr lang="es-ES" dirty="0"/>
              <a:t>Realiza 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pPr lvl="1"/>
            <a:r>
              <a:rPr lang="es-ES" dirty="0"/>
              <a:t>Enviar un mensaje</a:t>
            </a:r>
          </a:p>
          <a:p>
            <a:pPr lvl="1"/>
            <a:r>
              <a:rPr lang="es-ES" dirty="0"/>
              <a:t>Recibe la respuesta</a:t>
            </a:r>
          </a:p>
          <a:p>
            <a:pPr lvl="1"/>
            <a:r>
              <a:rPr lang="es-ES" dirty="0"/>
              <a:t>Cierra la conexión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Disponemos de un servidor público por el puerto 80:</a:t>
            </a:r>
          </a:p>
          <a:p>
            <a:pPr lvl="1"/>
            <a:r>
              <a:rPr lang="es-ES" b="1" dirty="0" err="1"/>
              <a:t>echo.websocket.events</a:t>
            </a:r>
            <a:endParaRPr lang="es-ES" b="1" dirty="0"/>
          </a:p>
          <a:p>
            <a:pPr lvl="1"/>
            <a:r>
              <a:rPr lang="es-ES" dirty="0"/>
              <a:t>Para probar los </a:t>
            </a:r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E81EE-430E-0EDE-E0C6-68721C8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04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15267-68EF-A847-0D9D-82C687AC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453" y="0"/>
            <a:ext cx="2113547" cy="56852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71844-B0BF-FAD2-041D-74206975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4" y="298383"/>
            <a:ext cx="11935326" cy="5878580"/>
          </a:xfrm>
        </p:spPr>
        <p:txBody>
          <a:bodyPr>
            <a:normAutofit fontScale="55000" lnSpcReduction="20000"/>
          </a:bodyPr>
          <a:lstStyle/>
          <a:p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 </a:t>
            </a:r>
            <a:r>
              <a:rPr lang="es-ES" b="1" dirty="0"/>
              <a:t>// Definir el contexto de </a:t>
            </a:r>
            <a:r>
              <a:rPr lang="es-ES" b="1" dirty="0" err="1"/>
              <a:t>in-out</a:t>
            </a:r>
            <a:endParaRPr lang="es-ES" b="1" dirty="0"/>
          </a:p>
          <a:p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 </a:t>
            </a:r>
            <a:r>
              <a:rPr lang="es-ES" b="1" dirty="0"/>
              <a:t>// Resolver DNS:</a:t>
            </a:r>
          </a:p>
          <a:p>
            <a:r>
              <a:rPr lang="es-ES" b="1" dirty="0"/>
              <a:t>auto </a:t>
            </a:r>
            <a:r>
              <a:rPr lang="es-ES" b="1" dirty="0" err="1"/>
              <a:t>const</a:t>
            </a:r>
            <a:r>
              <a:rPr lang="es-ES" b="1" dirty="0"/>
              <a:t> </a:t>
            </a:r>
            <a:r>
              <a:rPr lang="es-ES" b="1" dirty="0" err="1"/>
              <a:t>results</a:t>
            </a:r>
            <a:r>
              <a:rPr lang="es-ES" b="1" dirty="0"/>
              <a:t> = </a:t>
            </a:r>
            <a:r>
              <a:rPr lang="es-ES" b="1" dirty="0" err="1"/>
              <a:t>resolver.resolve</a:t>
            </a:r>
            <a:r>
              <a:rPr lang="es-ES" b="1" dirty="0"/>
              <a:t>("</a:t>
            </a:r>
            <a:r>
              <a:rPr lang="es-ES" b="1" dirty="0" err="1"/>
              <a:t>echo.websocket.events</a:t>
            </a:r>
            <a:r>
              <a:rPr lang="es-ES" b="1" dirty="0"/>
              <a:t>", "80");</a:t>
            </a:r>
          </a:p>
          <a:p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ws</a:t>
            </a:r>
            <a:r>
              <a:rPr lang="en-US" dirty="0"/>
              <a:t>(</a:t>
            </a:r>
            <a:r>
              <a:rPr lang="en-US" dirty="0" err="1"/>
              <a:t>ioc</a:t>
            </a:r>
            <a:r>
              <a:rPr lang="en-US" dirty="0"/>
              <a:t>); </a:t>
            </a:r>
            <a:r>
              <a:rPr lang="es-ES" b="1" dirty="0"/>
              <a:t>// Crear el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endParaRPr lang="es-ES" b="1" dirty="0"/>
          </a:p>
          <a:p>
            <a:r>
              <a:rPr lang="es-ES" b="1" dirty="0"/>
              <a:t>// Conectar al Servidor: intenta conectar con el primer </a:t>
            </a:r>
            <a:r>
              <a:rPr lang="es-ES" b="1" dirty="0" err="1"/>
              <a:t>endpoint</a:t>
            </a:r>
            <a:r>
              <a:rPr lang="es-ES" b="1" dirty="0"/>
              <a:t> disponible</a:t>
            </a:r>
          </a:p>
          <a:p>
            <a:r>
              <a:rPr lang="en-US" dirty="0" err="1"/>
              <a:t>asio</a:t>
            </a:r>
            <a:r>
              <a:rPr lang="en-US" dirty="0"/>
              <a:t>::connect(</a:t>
            </a:r>
            <a:r>
              <a:rPr lang="en-US" dirty="0" err="1"/>
              <a:t>ws.next_layer</a:t>
            </a:r>
            <a:r>
              <a:rPr lang="en-US" dirty="0"/>
              <a:t>(), </a:t>
            </a:r>
            <a:r>
              <a:rPr lang="en-US" dirty="0" err="1"/>
              <a:t>results.begin</a:t>
            </a:r>
            <a:r>
              <a:rPr lang="en-US" dirty="0"/>
              <a:t>(), </a:t>
            </a:r>
            <a:r>
              <a:rPr lang="en-US" dirty="0" err="1"/>
              <a:t>results.end</a:t>
            </a:r>
            <a:r>
              <a:rPr lang="en-US" dirty="0"/>
              <a:t>()); </a:t>
            </a:r>
            <a:r>
              <a:rPr lang="es-ES" dirty="0" err="1"/>
              <a:t>ws.handshake</a:t>
            </a:r>
            <a:r>
              <a:rPr lang="es-ES" dirty="0"/>
              <a:t>("</a:t>
            </a:r>
            <a:r>
              <a:rPr lang="es-ES" dirty="0" err="1"/>
              <a:t>echo.websocket.events</a:t>
            </a:r>
            <a:r>
              <a:rPr lang="es-ES" dirty="0"/>
              <a:t>", "/"); </a:t>
            </a:r>
            <a:r>
              <a:rPr lang="es-ES" b="1" dirty="0"/>
              <a:t>//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r>
              <a:rPr lang="nl-NL" dirty="0"/>
              <a:t>std::string msg = "Mensaje de Boost.Beast"; </a:t>
            </a:r>
            <a:r>
              <a:rPr lang="es-ES" b="1" dirty="0"/>
              <a:t>// Enviar el mensaje:</a:t>
            </a:r>
          </a:p>
          <a:p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asio</a:t>
            </a:r>
            <a:r>
              <a:rPr lang="en-US" dirty="0"/>
              <a:t>::buffer(msg));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 </a:t>
            </a:r>
            <a:r>
              <a:rPr lang="es-ES" b="1" dirty="0"/>
              <a:t>// Leer la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buffer2; </a:t>
            </a:r>
            <a:r>
              <a:rPr lang="es-ES" b="1" dirty="0"/>
              <a:t>// Leer una segunda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(buffer2);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2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(buffer2.data())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n-US" dirty="0" err="1"/>
              <a:t>ws.close</a:t>
            </a:r>
            <a:r>
              <a:rPr lang="en-US" dirty="0"/>
              <a:t>(</a:t>
            </a:r>
            <a:r>
              <a:rPr lang="en-US" dirty="0" err="1"/>
              <a:t>websocket</a:t>
            </a:r>
            <a:r>
              <a:rPr lang="en-US" dirty="0"/>
              <a:t>::</a:t>
            </a:r>
            <a:r>
              <a:rPr lang="en-US" dirty="0" err="1"/>
              <a:t>close_code</a:t>
            </a:r>
            <a:r>
              <a:rPr lang="en-US" dirty="0"/>
              <a:t>::normal); </a:t>
            </a:r>
            <a:r>
              <a:rPr lang="es-ES" b="1" dirty="0"/>
              <a:t>// Cerrar la </a:t>
            </a:r>
            <a:r>
              <a:rPr lang="es-ES" b="1" dirty="0" err="1"/>
              <a:t>conexion</a:t>
            </a:r>
            <a:r>
              <a:rPr lang="es-ES" b="1" dirty="0"/>
              <a:t>: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FAACFE-22A0-676F-391B-B29F12D2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973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20227-B870-6F29-5E82-5E9EA536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91C8-2031-F656-C89E-E5F444B8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 err="1"/>
              <a:t>results</a:t>
            </a:r>
            <a:r>
              <a:rPr lang="es-ES" dirty="0"/>
              <a:t> es un objeto de tipo </a:t>
            </a:r>
            <a:r>
              <a:rPr lang="es-ES" b="1" dirty="0" err="1"/>
              <a:t>tcp</a:t>
            </a:r>
            <a:r>
              <a:rPr lang="es-ES" b="1" dirty="0"/>
              <a:t>::resolver::</a:t>
            </a:r>
            <a:r>
              <a:rPr lang="es-ES" b="1" dirty="0" err="1"/>
              <a:t>results_type</a:t>
            </a:r>
            <a:r>
              <a:rPr lang="es-ES" dirty="0"/>
              <a:t>, que es básicamente una colección de </a:t>
            </a:r>
            <a:r>
              <a:rPr lang="es-ES" b="1" dirty="0" err="1"/>
              <a:t>tcp</a:t>
            </a:r>
            <a:r>
              <a:rPr lang="es-ES" b="1" dirty="0"/>
              <a:t>::</a:t>
            </a:r>
            <a:r>
              <a:rPr lang="es-ES" b="1" dirty="0" err="1"/>
              <a:t>endpoint</a:t>
            </a:r>
            <a:r>
              <a:rPr lang="es-ES" b="1" dirty="0"/>
              <a:t> + metadatos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De cada elemento representa una posible dirección IP y puerto a la que puedes conectarte.</a:t>
            </a:r>
          </a:p>
          <a:p>
            <a:endParaRPr lang="es-ES" dirty="0"/>
          </a:p>
          <a:p>
            <a:r>
              <a:rPr lang="es-ES" dirty="0"/>
              <a:t>De cada elemento puedes extraer:</a:t>
            </a:r>
          </a:p>
          <a:p>
            <a:r>
              <a:rPr lang="es-ES" dirty="0"/>
              <a:t>Dirección IP (</a:t>
            </a:r>
            <a:r>
              <a:rPr lang="es-ES" dirty="0" err="1"/>
              <a:t>endpoint.address</a:t>
            </a:r>
            <a:r>
              <a:rPr lang="es-ES" dirty="0"/>
              <a:t>()): Por ejemplo, 93.184.216.34</a:t>
            </a:r>
          </a:p>
          <a:p>
            <a:endParaRPr lang="es-ES" dirty="0"/>
          </a:p>
          <a:p>
            <a:r>
              <a:rPr lang="es-ES" dirty="0"/>
              <a:t>Puerto (</a:t>
            </a:r>
            <a:r>
              <a:rPr lang="es-ES" dirty="0" err="1"/>
              <a:t>endpoint.port</a:t>
            </a:r>
            <a:r>
              <a:rPr lang="es-ES" dirty="0"/>
              <a:t>()): En este caso, 80 (puerto HTTP)</a:t>
            </a:r>
          </a:p>
          <a:p>
            <a:endParaRPr lang="es-ES" dirty="0"/>
          </a:p>
          <a:p>
            <a:r>
              <a:rPr lang="es-ES" dirty="0"/>
              <a:t>Familia de protocolo (</a:t>
            </a:r>
            <a:r>
              <a:rPr lang="es-ES" dirty="0" err="1"/>
              <a:t>endpoint.protocol</a:t>
            </a:r>
            <a:r>
              <a:rPr lang="es-ES" dirty="0"/>
              <a:t>()): Por ejemplo, </a:t>
            </a:r>
            <a:r>
              <a:rPr lang="es-ES" dirty="0" err="1"/>
              <a:t>tcp</a:t>
            </a:r>
            <a:r>
              <a:rPr lang="es-ES" dirty="0"/>
              <a:t>::v4() o </a:t>
            </a:r>
            <a:r>
              <a:rPr lang="es-ES" dirty="0" err="1"/>
              <a:t>tcp</a:t>
            </a:r>
            <a:r>
              <a:rPr lang="es-ES" dirty="0"/>
              <a:t>::v6()</a:t>
            </a:r>
          </a:p>
          <a:p>
            <a:endParaRPr lang="es-ES" dirty="0"/>
          </a:p>
          <a:p>
            <a:r>
              <a:rPr lang="es-ES" dirty="0"/>
              <a:t>Nombre del host y servicio (si accedes a los metadatos): Puedes obtener el nombre original que se resolvió (</a:t>
            </a:r>
            <a:r>
              <a:rPr lang="es-ES" dirty="0" err="1"/>
              <a:t>host_name</a:t>
            </a:r>
            <a:r>
              <a:rPr lang="es-ES" dirty="0"/>
              <a:t>(), </a:t>
            </a:r>
            <a:r>
              <a:rPr lang="es-ES" dirty="0" err="1"/>
              <a:t>service_name</a:t>
            </a:r>
            <a:r>
              <a:rPr lang="es-ES" dirty="0"/>
              <a:t>())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AA935-91D0-9B1E-8BCE-B1350046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832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C7040-F216-6BC4-69B3-6F4FE161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Inspeccionar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8A275-D27B-6842-5EF4-AEB45568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 err="1"/>
              <a:t>for</a:t>
            </a:r>
            <a:r>
              <a:rPr lang="es-ES" sz="2000" dirty="0"/>
              <a:t> (auto </a:t>
            </a:r>
            <a:r>
              <a:rPr lang="es-ES" sz="2000" dirty="0" err="1"/>
              <a:t>const</a:t>
            </a:r>
            <a:r>
              <a:rPr lang="es-ES" sz="2000" dirty="0"/>
              <a:t>&amp; </a:t>
            </a:r>
            <a:r>
              <a:rPr lang="es-ES" sz="2000" dirty="0" err="1"/>
              <a:t>entry</a:t>
            </a:r>
            <a:r>
              <a:rPr lang="es-ES" sz="2000" dirty="0"/>
              <a:t> : </a:t>
            </a:r>
            <a:r>
              <a:rPr lang="es-ES" sz="2000" dirty="0" err="1"/>
              <a:t>results</a:t>
            </a:r>
            <a:r>
              <a:rPr lang="es-ES" sz="2000" dirty="0"/>
              <a:t>) {</a:t>
            </a:r>
          </a:p>
          <a:p>
            <a:pPr marL="0" indent="0">
              <a:buNone/>
            </a:pPr>
            <a:r>
              <a:rPr lang="es-ES" sz="2000" dirty="0"/>
              <a:t>    auto </a:t>
            </a:r>
            <a:r>
              <a:rPr lang="es-ES" sz="2000" dirty="0" err="1"/>
              <a:t>endpoint</a:t>
            </a:r>
            <a:r>
              <a:rPr lang="es-ES" sz="2000" dirty="0"/>
              <a:t> = </a:t>
            </a:r>
            <a:r>
              <a:rPr lang="es-ES" sz="2000" dirty="0" err="1"/>
              <a:t>entry.endpoint</a:t>
            </a:r>
            <a:r>
              <a:rPr lang="es-ES" sz="2000" dirty="0"/>
              <a:t>();</a:t>
            </a:r>
          </a:p>
          <a:p>
            <a:pPr marL="0" indent="0">
              <a:buNone/>
            </a:pPr>
            <a:r>
              <a:rPr lang="es-ES" sz="2000" dirty="0"/>
              <a:t>   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cout</a:t>
            </a:r>
            <a:r>
              <a:rPr lang="es-ES" sz="2000" dirty="0"/>
              <a:t> &lt;&lt; "IP: " &lt;&lt; </a:t>
            </a:r>
            <a:r>
              <a:rPr lang="es-ES" sz="2000" dirty="0" err="1"/>
              <a:t>endpoint.address</a:t>
            </a:r>
            <a:r>
              <a:rPr lang="es-ES" sz="2000" dirty="0"/>
              <a:t>().</a:t>
            </a:r>
            <a:r>
              <a:rPr lang="es-ES" sz="2000" dirty="0" err="1"/>
              <a:t>to_string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Puerto: " &lt;&lt; </a:t>
            </a:r>
            <a:r>
              <a:rPr lang="es-ES" sz="2000" dirty="0" err="1"/>
              <a:t>endpoint.port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Protocolo: " &lt;&lt; (</a:t>
            </a:r>
            <a:r>
              <a:rPr lang="es-ES" sz="2000" dirty="0" err="1"/>
              <a:t>endpoint.protocol</a:t>
            </a:r>
            <a:r>
              <a:rPr lang="es-ES" sz="2000" dirty="0"/>
              <a:t>() == </a:t>
            </a:r>
            <a:r>
              <a:rPr lang="es-ES" sz="2000" dirty="0" err="1"/>
              <a:t>tcp</a:t>
            </a:r>
            <a:r>
              <a:rPr lang="es-ES" sz="2000" dirty="0"/>
              <a:t>::v4() ? "IPv4" : "IPv6")</a:t>
            </a:r>
          </a:p>
          <a:p>
            <a:pPr marL="0" indent="0">
              <a:buNone/>
            </a:pPr>
            <a:r>
              <a:rPr lang="es-ES" sz="2000" dirty="0"/>
              <a:t>              &lt;&lt;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endl</a:t>
            </a:r>
            <a:r>
              <a:rPr lang="es-ES" sz="2000" dirty="0"/>
              <a:t>;</a:t>
            </a:r>
          </a:p>
          <a:p>
            <a:pPr marL="0" indent="0">
              <a:buNone/>
            </a:pPr>
            <a:r>
              <a:rPr lang="es-ES" sz="2000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3DF8DC-AFA7-266C-5626-EB7676A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9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57F9C-8F8B-4F58-6490-FF4AD3D5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B7CE5-914E-F14F-79B6-BE81A422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</a:t>
            </a:r>
            <a:r>
              <a:rPr lang="es-ES" b="1" dirty="0"/>
              <a:t>librería de mensajería ultrarrápida y asíncrona</a:t>
            </a:r>
            <a:r>
              <a:rPr lang="es-ES" dirty="0"/>
              <a:t> que permite construir sistemas distribuidos, escalables y concurrentes. </a:t>
            </a:r>
          </a:p>
          <a:p>
            <a:endParaRPr lang="es-ES" dirty="0"/>
          </a:p>
          <a:p>
            <a:r>
              <a:rPr lang="es-ES" dirty="0"/>
              <a:t>A diferencia de los sistemas tradicionales de colas de mensajes como </a:t>
            </a:r>
            <a:r>
              <a:rPr lang="es-ES" dirty="0" err="1"/>
              <a:t>RabbitMQ</a:t>
            </a:r>
            <a:r>
              <a:rPr lang="es-ES" dirty="0"/>
              <a:t> o Kafka, </a:t>
            </a:r>
            <a:r>
              <a:rPr lang="es-ES" b="1" dirty="0" err="1"/>
              <a:t>ZeroMQ</a:t>
            </a:r>
            <a:r>
              <a:rPr lang="es-ES" b="1" dirty="0"/>
              <a:t> no necesita un servidor intermedio</a:t>
            </a:r>
            <a:r>
              <a:rPr lang="es-ES" dirty="0"/>
              <a:t>: los procesos se comunican directamente entre sí.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FEADDC-EE85-08A8-A5E9-210881A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715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48C7B-F3E6-E2EA-6A62-A2ED6AC1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" y="365125"/>
            <a:ext cx="11276798" cy="1325563"/>
          </a:xfrm>
        </p:spPr>
        <p:txBody>
          <a:bodyPr/>
          <a:lstStyle/>
          <a:p>
            <a:r>
              <a:rPr lang="es-ES" dirty="0"/>
              <a:t>Ejemplo: Servidor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AF81D-1AE7-1B91-A47B-D6002DF4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servidor:</a:t>
            </a:r>
          </a:p>
          <a:p>
            <a:pPr lvl="1"/>
            <a:r>
              <a:rPr lang="es-ES" dirty="0"/>
              <a:t>Escucha en un puerto TCP.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Acepta conexiones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Lee mensajes del cliente.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Los devuelve tal cual (eco).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Cierra la conexión cuando el cliente lo solicita.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660355-5F08-CCC9-73BA-F1CF0AA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073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9A7BC-C792-02E8-0962-9AF9424E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Testear Servidor </a:t>
            </a:r>
            <a:r>
              <a:rPr lang="es-ES" dirty="0" err="1"/>
              <a:t>WebSocket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B9D9D-4345-4F47-7233-E1C8A524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Disponemos de una herramienta online para testear el servidor:</a:t>
            </a:r>
          </a:p>
          <a:p>
            <a:r>
              <a:rPr lang="es-ES" dirty="0">
                <a:hlinkClick r:id="rId2"/>
              </a:rPr>
              <a:t>https://piehost.com/websocket-tester</a:t>
            </a:r>
            <a:endParaRPr lang="es-ES" dirty="0"/>
          </a:p>
          <a:p>
            <a:endParaRPr lang="es-ES" dirty="0"/>
          </a:p>
          <a:p>
            <a:r>
              <a:rPr lang="es-ES" dirty="0"/>
              <a:t>Y luego nos conectamos a: </a:t>
            </a:r>
          </a:p>
          <a:p>
            <a:r>
              <a:rPr lang="es-ES" dirty="0"/>
              <a:t>ws://localhost:8080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D131D-4B70-9510-32A4-81611DBB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371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FEE39FA-98C2-02BE-A598-F8783393F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Web Socket </a:t>
            </a:r>
            <a:r>
              <a:rPr lang="es-ES" b="1" dirty="0" err="1"/>
              <a:t>Secure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2D0FF9A-C9E1-BFC6-5032-F1474ED63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WSS</a:t>
            </a:r>
          </a:p>
        </p:txBody>
      </p:sp>
    </p:spTree>
    <p:extLst>
      <p:ext uri="{BB962C8B-B14F-4D97-AF65-F5344CB8AC3E}">
        <p14:creationId xmlns:p14="http://schemas.microsoft.com/office/powerpoint/2010/main" val="941433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44FC9-2E85-F8D4-500B-64648B6C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WSS (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Secure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A91CED-EC6D-A8E0-C42E-5641A1F3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Necesitamos hacer algunos cambios:</a:t>
            </a:r>
          </a:p>
          <a:p>
            <a:r>
              <a:rPr lang="es-ES" dirty="0"/>
              <a:t>Crear un contexto </a:t>
            </a:r>
            <a:r>
              <a:rPr lang="es-ES" dirty="0" err="1"/>
              <a:t>ssl:context</a:t>
            </a:r>
            <a:endParaRPr lang="es-ES" dirty="0"/>
          </a:p>
          <a:p>
            <a:r>
              <a:rPr lang="es-ES" dirty="0"/>
              <a:t>Cambiar el tipo 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stream</a:t>
            </a:r>
            <a:endParaRPr lang="es-ES" dirty="0"/>
          </a:p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r>
              <a:rPr lang="es-ES" dirty="0"/>
              <a:t> SSL antes del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r>
              <a:rPr lang="es-ES" dirty="0"/>
              <a:t>El puerto tiene que ser 443</a:t>
            </a:r>
          </a:p>
          <a:p>
            <a:endParaRPr lang="es-ES" dirty="0"/>
          </a:p>
          <a:p>
            <a:r>
              <a:rPr lang="es-ES" dirty="0"/>
              <a:t>Necesitamos la herramienta </a:t>
            </a:r>
            <a:r>
              <a:rPr lang="es-ES" b="1" dirty="0" err="1"/>
              <a:t>openssl</a:t>
            </a:r>
            <a:r>
              <a:rPr lang="es-ES" dirty="0"/>
              <a:t>, y generar un certificado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81BD9-602B-FD0C-9DB9-02A3D0B0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823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EE026-A558-A18F-A853-70C02110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0"/>
            <a:ext cx="10515600" cy="1325563"/>
          </a:xfrm>
        </p:spPr>
        <p:txBody>
          <a:bodyPr/>
          <a:lstStyle/>
          <a:p>
            <a:r>
              <a:rPr lang="es-ES" dirty="0"/>
              <a:t>Tipos de certificado</a:t>
            </a:r>
          </a:p>
        </p:txBody>
      </p:sp>
      <p:pic>
        <p:nvPicPr>
          <p:cNvPr id="6" name="Marcador de contenido 5" descr="Tabla&#10;&#10;El contenido generado por IA puede ser incorrecto.">
            <a:extLst>
              <a:ext uri="{FF2B5EF4-FFF2-40B4-BE49-F238E27FC236}">
                <a16:creationId xmlns:a16="http://schemas.microsoft.com/office/drawing/2014/main" id="{CDC88C8C-8328-186F-0308-4AFABC18E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3481"/>
            <a:ext cx="8214360" cy="450802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884BE-25EB-7FAE-A4F3-53D9475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54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5F5538-7626-65A6-6F3E-E957B87E9D52}"/>
              </a:ext>
            </a:extLst>
          </p:cNvPr>
          <p:cNvSpPr txBox="1"/>
          <p:nvPr/>
        </p:nvSpPr>
        <p:spPr>
          <a:xfrm>
            <a:off x="670560" y="5834519"/>
            <a:ext cx="740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CA: Autoridad de certificación</a:t>
            </a:r>
          </a:p>
        </p:txBody>
      </p:sp>
    </p:spTree>
    <p:extLst>
      <p:ext uri="{BB962C8B-B14F-4D97-AF65-F5344CB8AC3E}">
        <p14:creationId xmlns:p14="http://schemas.microsoft.com/office/powerpoint/2010/main" val="15849917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7660-A612-61EE-E7B5-19539BA6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710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92779-B028-BC14-FB96-7C32A453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27760"/>
            <a:ext cx="10744200" cy="5593715"/>
          </a:xfrm>
        </p:spPr>
        <p:txBody>
          <a:bodyPr>
            <a:normAutofit/>
          </a:bodyPr>
          <a:lstStyle/>
          <a:p>
            <a:r>
              <a:rPr lang="es-ES" dirty="0"/>
              <a:t>Comando</a:t>
            </a:r>
            <a:r>
              <a:rPr lang="es-ES" b="1" i="1" dirty="0"/>
              <a:t>: </a:t>
            </a:r>
            <a:r>
              <a:rPr lang="en-US" b="1" i="1" dirty="0" err="1"/>
              <a:t>openssl</a:t>
            </a:r>
            <a:r>
              <a:rPr lang="en-US" b="1" i="1" dirty="0"/>
              <a:t> req -x509 -</a:t>
            </a:r>
            <a:r>
              <a:rPr lang="en-US" b="1" i="1" dirty="0" err="1"/>
              <a:t>newkey</a:t>
            </a:r>
            <a:r>
              <a:rPr lang="en-US" b="1" i="1" dirty="0"/>
              <a:t> rsa:2048 -</a:t>
            </a:r>
            <a:r>
              <a:rPr lang="en-US" b="1" i="1" dirty="0" err="1"/>
              <a:t>keyout</a:t>
            </a:r>
            <a:r>
              <a:rPr lang="en-US" b="1" i="1" dirty="0"/>
              <a:t> </a:t>
            </a:r>
            <a:r>
              <a:rPr lang="en-US" b="1" i="1" dirty="0" err="1"/>
              <a:t>key.pem</a:t>
            </a:r>
            <a:r>
              <a:rPr lang="en-US" b="1" i="1" dirty="0"/>
              <a:t> -out </a:t>
            </a:r>
            <a:r>
              <a:rPr lang="en-US" b="1" i="1" dirty="0" err="1"/>
              <a:t>cert.pem</a:t>
            </a:r>
            <a:r>
              <a:rPr lang="en-US" b="1" i="1" dirty="0"/>
              <a:t> -days 365</a:t>
            </a:r>
          </a:p>
          <a:p>
            <a:endParaRPr lang="en-US" b="1" i="1" dirty="0"/>
          </a:p>
          <a:p>
            <a:r>
              <a:rPr lang="en-US" dirty="0"/>
              <a:t>El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 un </a:t>
            </a:r>
            <a:r>
              <a:rPr lang="en-US" dirty="0" err="1"/>
              <a:t>certificado</a:t>
            </a:r>
            <a:r>
              <a:rPr lang="en-US" dirty="0"/>
              <a:t> </a:t>
            </a:r>
            <a:r>
              <a:rPr lang="en-US" dirty="0" err="1"/>
              <a:t>autofirmado</a:t>
            </a:r>
            <a:r>
              <a:rPr lang="en-US" dirty="0"/>
              <a:t> (no </a:t>
            </a:r>
            <a:r>
              <a:rPr lang="en-US" dirty="0" err="1"/>
              <a:t>emitido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CA).</a:t>
            </a:r>
          </a:p>
          <a:p>
            <a:pPr lvl="1"/>
            <a:r>
              <a:rPr lang="en-US" dirty="0"/>
              <a:t>Clave </a:t>
            </a:r>
            <a:r>
              <a:rPr lang="en-US" dirty="0" err="1"/>
              <a:t>privada</a:t>
            </a:r>
            <a:r>
              <a:rPr lang="en-US" dirty="0"/>
              <a:t> RSA de 2048 bits</a:t>
            </a:r>
          </a:p>
          <a:p>
            <a:pPr lvl="1"/>
            <a:r>
              <a:rPr lang="en-US" dirty="0" err="1"/>
              <a:t>Pide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contraseña</a:t>
            </a:r>
            <a:r>
              <a:rPr lang="en-US" dirty="0"/>
              <a:t> para </a:t>
            </a:r>
            <a:r>
              <a:rPr lang="en-US" dirty="0" err="1"/>
              <a:t>encriptar</a:t>
            </a:r>
            <a:r>
              <a:rPr lang="en-US" dirty="0"/>
              <a:t> la clave:</a:t>
            </a:r>
          </a:p>
          <a:p>
            <a:pPr lvl="2"/>
            <a:r>
              <a:rPr lang="en-US" dirty="0"/>
              <a:t>Se genera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dos </a:t>
            </a:r>
            <a:r>
              <a:rPr lang="en-US" dirty="0" err="1"/>
              <a:t>archivos</a:t>
            </a:r>
            <a:r>
              <a:rPr lang="en-US" dirty="0"/>
              <a:t>:</a:t>
            </a:r>
          </a:p>
          <a:p>
            <a:pPr lvl="3"/>
            <a:r>
              <a:rPr lang="en-US" b="1" dirty="0" err="1"/>
              <a:t>key.pem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clave </a:t>
            </a:r>
            <a:r>
              <a:rPr lang="en-US" b="1" dirty="0" err="1">
                <a:sym typeface="Wingdings" panose="05000000000000000000" pitchFamily="2" charset="2"/>
              </a:rPr>
              <a:t>privada</a:t>
            </a:r>
            <a:endParaRPr lang="en-US" b="1" dirty="0">
              <a:sym typeface="Wingdings" panose="05000000000000000000" pitchFamily="2" charset="2"/>
            </a:endParaRPr>
          </a:p>
          <a:p>
            <a:pPr lvl="3"/>
            <a:r>
              <a:rPr lang="en-US" b="1" dirty="0" err="1">
                <a:sym typeface="Wingdings" panose="05000000000000000000" pitchFamily="2" charset="2"/>
              </a:rPr>
              <a:t>cert.pem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err="1">
                <a:sym typeface="Wingdings" panose="05000000000000000000" pitchFamily="2" charset="2"/>
              </a:rPr>
              <a:t>tu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certificado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público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autofirmado</a:t>
            </a:r>
            <a:endParaRPr lang="en-US" b="1" dirty="0"/>
          </a:p>
          <a:p>
            <a:pPr lvl="2"/>
            <a:r>
              <a:rPr lang="es-ES" b="1" dirty="0">
                <a:solidFill>
                  <a:srgbClr val="FF0000"/>
                </a:solidFill>
              </a:rPr>
              <a:t>Estos dos ficheros son necesarios para WSS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0FA93D-D93E-FD6E-BE2D-49B788D6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1440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7172D-F100-12D7-1D0C-D551C2F2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A9845-32F7-1262-F881-B5874CEC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activar HTTPS / WSS</a:t>
            </a:r>
          </a:p>
          <a:p>
            <a:r>
              <a:rPr lang="es-ES" dirty="0"/>
              <a:t>Cifrar comunicaciones entre dispositivos</a:t>
            </a:r>
          </a:p>
          <a:p>
            <a:r>
              <a:rPr lang="es-ES" dirty="0"/>
              <a:t>Probar servicios sin tener que tener certificados oficiales</a:t>
            </a:r>
          </a:p>
          <a:p>
            <a:endParaRPr lang="es-ES" dirty="0"/>
          </a:p>
          <a:p>
            <a:r>
              <a:rPr lang="es-ES" dirty="0"/>
              <a:t>Al comando se le puede añadir un parámetro para evitar que nos pida la información</a:t>
            </a:r>
          </a:p>
          <a:p>
            <a:r>
              <a:rPr lang="es-ES" dirty="0"/>
              <a:t>-</a:t>
            </a:r>
            <a:r>
              <a:rPr lang="es-ES" dirty="0" err="1"/>
              <a:t>subj</a:t>
            </a:r>
            <a:r>
              <a:rPr lang="es-ES" dirty="0"/>
              <a:t> “…”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A5960F-8C6C-6616-95CC-CA24BB63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763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DC4D-938C-65F9-A170-C8F7D1E6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960" y="0"/>
            <a:ext cx="3749040" cy="77787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3F1D7-36F7-DF1E-7007-7C99A4B9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1690688"/>
            <a:ext cx="4282440" cy="278987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Cada inicial lleva una barra / delante del  campo.</a:t>
            </a:r>
          </a:p>
          <a:p>
            <a:endParaRPr lang="es-ES" dirty="0"/>
          </a:p>
          <a:p>
            <a:r>
              <a:rPr lang="es-ES" dirty="0"/>
              <a:t>En el comando si añadimos </a:t>
            </a:r>
            <a:r>
              <a:rPr lang="es-ES" b="1" dirty="0"/>
              <a:t>–</a:t>
            </a:r>
            <a:r>
              <a:rPr lang="es-ES" b="1" dirty="0" err="1"/>
              <a:t>nodes</a:t>
            </a:r>
            <a:r>
              <a:rPr lang="es-ES" b="1" dirty="0"/>
              <a:t> </a:t>
            </a:r>
            <a:r>
              <a:rPr lang="es-ES" dirty="0"/>
              <a:t>no encripta la clave privada </a:t>
            </a:r>
            <a:r>
              <a:rPr lang="es-ES" b="1" dirty="0" err="1"/>
              <a:t>key.pem</a:t>
            </a:r>
            <a:r>
              <a:rPr lang="es-ES" b="1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DAA99-2E69-3987-68E5-C7C11E3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1EE8E8-8406-52D3-DC76-B60F561E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" y="388937"/>
            <a:ext cx="6531689" cy="44862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4168D4-2FD9-8516-E21C-0DC77AD091CB}"/>
              </a:ext>
            </a:extLst>
          </p:cNvPr>
          <p:cNvSpPr txBox="1"/>
          <p:nvPr/>
        </p:nvSpPr>
        <p:spPr>
          <a:xfrm>
            <a:off x="132540" y="5433020"/>
            <a:ext cx="1189556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/>
              <a:t>openssl</a:t>
            </a:r>
            <a:r>
              <a:rPr lang="es-ES" b="1" dirty="0"/>
              <a:t> </a:t>
            </a:r>
            <a:r>
              <a:rPr lang="es-ES" b="1" dirty="0" err="1"/>
              <a:t>req</a:t>
            </a:r>
            <a:r>
              <a:rPr lang="es-ES" b="1" dirty="0"/>
              <a:t> -x509 -</a:t>
            </a:r>
            <a:r>
              <a:rPr lang="es-ES" b="1" dirty="0" err="1"/>
              <a:t>newkey</a:t>
            </a:r>
            <a:r>
              <a:rPr lang="es-ES" b="1" dirty="0"/>
              <a:t> rsa:2048 -</a:t>
            </a:r>
            <a:r>
              <a:rPr lang="es-ES" b="1" dirty="0" err="1"/>
              <a:t>keyout</a:t>
            </a:r>
            <a:r>
              <a:rPr lang="es-ES" b="1" dirty="0"/>
              <a:t> </a:t>
            </a:r>
            <a:r>
              <a:rPr lang="es-ES" b="1" dirty="0" err="1"/>
              <a:t>key.pem</a:t>
            </a:r>
            <a:r>
              <a:rPr lang="es-ES" b="1" dirty="0"/>
              <a:t> -</a:t>
            </a:r>
            <a:r>
              <a:rPr lang="es-ES" b="1" dirty="0" err="1"/>
              <a:t>out</a:t>
            </a:r>
            <a:r>
              <a:rPr lang="es-ES" b="1" dirty="0"/>
              <a:t> </a:t>
            </a:r>
            <a:r>
              <a:rPr lang="es-ES" b="1" dirty="0" err="1"/>
              <a:t>cert.pem</a:t>
            </a:r>
            <a:r>
              <a:rPr lang="es-ES" b="1" dirty="0"/>
              <a:t> -</a:t>
            </a:r>
            <a:r>
              <a:rPr lang="es-ES" b="1" dirty="0" err="1"/>
              <a:t>days</a:t>
            </a:r>
            <a:r>
              <a:rPr lang="es-ES" b="1" dirty="0"/>
              <a:t> 365 -</a:t>
            </a:r>
            <a:r>
              <a:rPr lang="es-ES" b="1" dirty="0" err="1"/>
              <a:t>nodes</a:t>
            </a:r>
            <a:r>
              <a:rPr lang="es-ES" b="1" dirty="0"/>
              <a:t> \</a:t>
            </a:r>
          </a:p>
          <a:p>
            <a:r>
              <a:rPr lang="es-ES" b="1" dirty="0"/>
              <a:t>-</a:t>
            </a:r>
            <a:r>
              <a:rPr lang="es-ES" b="1" dirty="0" err="1"/>
              <a:t>subj</a:t>
            </a:r>
            <a:r>
              <a:rPr lang="es-ES" b="1" dirty="0"/>
              <a:t> "/C=ES/ST=Madrid/L=Madrid/O=</a:t>
            </a:r>
            <a:r>
              <a:rPr lang="es-ES" b="1" dirty="0" err="1"/>
              <a:t>AntonioTech</a:t>
            </a:r>
            <a:r>
              <a:rPr lang="es-ES" b="1" dirty="0"/>
              <a:t>/OU=</a:t>
            </a:r>
            <a:r>
              <a:rPr lang="es-ES" b="1" dirty="0" err="1"/>
              <a:t>IoT</a:t>
            </a:r>
            <a:r>
              <a:rPr lang="es-ES" b="1" dirty="0"/>
              <a:t>/CN=</a:t>
            </a:r>
            <a:r>
              <a:rPr lang="es-ES" b="1" dirty="0" err="1"/>
              <a:t>raspberry.local</a:t>
            </a:r>
            <a:r>
              <a:rPr lang="es-ES" b="1" dirty="0"/>
              <a:t>/</a:t>
            </a:r>
            <a:r>
              <a:rPr lang="es-ES" b="1" dirty="0" err="1"/>
              <a:t>emailAddress</a:t>
            </a:r>
            <a:r>
              <a:rPr lang="es-ES" b="1" dirty="0"/>
              <a:t>=antonio@ex.com"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7255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53AE1-4536-DB41-E267-0BD27411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4513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834ED-3889-7CE0-7AFC-008A5393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60120"/>
            <a:ext cx="10805160" cy="5396230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El primer paso es configurar el contexto para SSL.</a:t>
            </a:r>
          </a:p>
          <a:p>
            <a:r>
              <a:rPr lang="es-ES" dirty="0"/>
              <a:t>Tenemos que indicar los dos ficheros generados anteriormente.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b="1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.set_options</a:t>
            </a: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default_workarounds</a:t>
            </a:r>
            <a:r>
              <a:rPr lang="es-ES" dirty="0"/>
              <a:t>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::no_sslv2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::no_sslv3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single_dh_use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.use_certificate_file</a:t>
            </a:r>
            <a:r>
              <a:rPr lang="es-ES" dirty="0"/>
              <a:t>("</a:t>
            </a:r>
            <a:r>
              <a:rPr lang="es-ES" b="1" dirty="0" err="1"/>
              <a:t>cert.pem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.use_private_key_file</a:t>
            </a:r>
            <a:r>
              <a:rPr lang="es-ES" dirty="0"/>
              <a:t>("</a:t>
            </a:r>
            <a:r>
              <a:rPr lang="es-ES" b="1" dirty="0" err="1"/>
              <a:t>key.pem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68D4A-78FB-3229-4E6A-6537C22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186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566C6-ED59-5BB7-79A8-E24E176B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5" y="365126"/>
            <a:ext cx="11819823" cy="828408"/>
          </a:xfrm>
        </p:spPr>
        <p:txBody>
          <a:bodyPr>
            <a:noAutofit/>
          </a:bodyPr>
          <a:lstStyle/>
          <a:p>
            <a:r>
              <a:rPr lang="es-ES" sz="3200" dirty="0"/>
              <a:t>Diferencias entre: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io_context</a:t>
            </a:r>
            <a:r>
              <a:rPr lang="es-ES" sz="3200" b="1" dirty="0"/>
              <a:t>  </a:t>
            </a:r>
            <a:r>
              <a:rPr lang="es-ES" sz="3200" dirty="0"/>
              <a:t>/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ssl</a:t>
            </a:r>
            <a:r>
              <a:rPr lang="es-ES" sz="3200" b="1" dirty="0"/>
              <a:t>::</a:t>
            </a:r>
            <a:r>
              <a:rPr lang="es-ES" sz="3200" b="1" dirty="0" err="1"/>
              <a:t>context</a:t>
            </a:r>
            <a:endParaRPr lang="es-ES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69F23-91F3-1272-0912-B6740F32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io_context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El motor principal de I/O (</a:t>
            </a:r>
            <a:r>
              <a:rPr lang="es-ES" dirty="0" err="1"/>
              <a:t>asincrónas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Coordinar eventos en conexiones TCP, temporizadores y lectura / escritura de sockets.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Ejecutar los </a:t>
            </a:r>
            <a:r>
              <a:rPr lang="es-ES" dirty="0" err="1"/>
              <a:t>handlers</a:t>
            </a:r>
            <a:r>
              <a:rPr lang="es-ES" dirty="0"/>
              <a:t> cuando ocurren eventos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AC680A9-B7F5-F3C1-5395-DC8D169504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ssl</a:t>
            </a:r>
            <a:r>
              <a:rPr lang="es-ES" b="1" dirty="0"/>
              <a:t>::</a:t>
            </a:r>
            <a:r>
              <a:rPr lang="es-ES" b="1" dirty="0" err="1"/>
              <a:t>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Contexto de configuración para TLS/SSL, para cifrar comunicaciones con HTTPS / WSS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Certificados a utilizar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Que claves privadas cargar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Protocolos TLS como TLS 1.2 o 1.3)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Opciones de seguridad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B8E234-57E9-B744-3F0D-4299660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7D998-1B24-E430-8E38-E0B5FFB0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D524F-819B-898C-003C-5C3476EE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Proporciona </a:t>
            </a:r>
            <a:r>
              <a:rPr lang="es-ES" b="1" dirty="0"/>
              <a:t>sockets inteligentes</a:t>
            </a:r>
            <a:r>
              <a:rPr lang="es-ES" dirty="0"/>
              <a:t> que pueden manejar múltiples patrones de comunicación:</a:t>
            </a:r>
          </a:p>
          <a:p>
            <a:pPr lvl="1"/>
            <a:r>
              <a:rPr lang="es-ES" b="1" dirty="0"/>
              <a:t>pub-sub</a:t>
            </a:r>
            <a:r>
              <a:rPr lang="es-ES" dirty="0"/>
              <a:t> (publicador-suscriptor)</a:t>
            </a:r>
          </a:p>
          <a:p>
            <a:pPr lvl="1"/>
            <a:r>
              <a:rPr lang="es-ES" b="1" dirty="0" err="1"/>
              <a:t>req-rep</a:t>
            </a:r>
            <a:r>
              <a:rPr lang="es-ES" dirty="0"/>
              <a:t> (petición-respuesta)</a:t>
            </a:r>
          </a:p>
          <a:p>
            <a:pPr lvl="1"/>
            <a:r>
              <a:rPr lang="es-ES" b="1" dirty="0" err="1"/>
              <a:t>push-pull</a:t>
            </a:r>
            <a:r>
              <a:rPr lang="es-ES" dirty="0"/>
              <a:t> (pipeline)</a:t>
            </a:r>
          </a:p>
          <a:p>
            <a:pPr lvl="1"/>
            <a:r>
              <a:rPr lang="es-ES" b="1" dirty="0"/>
              <a:t>dealer-</a:t>
            </a:r>
            <a:r>
              <a:rPr lang="es-ES" b="1" dirty="0" err="1"/>
              <a:t>router</a:t>
            </a:r>
            <a:r>
              <a:rPr lang="es-ES" dirty="0"/>
              <a:t> (para patrones más complejos)</a:t>
            </a:r>
          </a:p>
          <a:p>
            <a:pPr lvl="1"/>
            <a:endParaRPr lang="es-ES" dirty="0"/>
          </a:p>
          <a:p>
            <a:r>
              <a:rPr lang="es-ES" dirty="0"/>
              <a:t>Soporta múltiples </a:t>
            </a:r>
            <a:r>
              <a:rPr lang="es-ES" b="1" dirty="0"/>
              <a:t>protocolos de transporte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TCP</a:t>
            </a:r>
          </a:p>
          <a:p>
            <a:pPr lvl="1"/>
            <a:r>
              <a:rPr lang="es-ES" dirty="0"/>
              <a:t>IPC (comunicación entre procesos)</a:t>
            </a:r>
          </a:p>
          <a:p>
            <a:pPr lvl="1"/>
            <a:r>
              <a:rPr lang="es-ES" dirty="0" err="1"/>
              <a:t>Inproc</a:t>
            </a:r>
            <a:r>
              <a:rPr lang="es-ES" dirty="0"/>
              <a:t> (dentro del mismo proceso)</a:t>
            </a:r>
          </a:p>
          <a:p>
            <a:pPr lvl="1"/>
            <a:r>
              <a:rPr lang="es-ES" dirty="0" err="1"/>
              <a:t>Multicast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3795AC-D3BA-1DF3-28F1-B3B6C900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650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E0B69-D04C-28B9-90D5-0086B0E5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7022" y="673769"/>
            <a:ext cx="3724978" cy="684029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4FE59-F97F-CDDE-EBF7-86CF12B5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06"/>
            <a:ext cx="10515600" cy="64904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run_server_1_mensaje(net::</a:t>
            </a:r>
            <a:r>
              <a:rPr lang="es-ES" dirty="0" err="1"/>
              <a:t>io_context</a:t>
            </a:r>
            <a:r>
              <a:rPr lang="es-ES" dirty="0"/>
              <a:t>&amp; 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&amp; </a:t>
            </a:r>
            <a:r>
              <a:rPr lang="es-ES" dirty="0" err="1"/>
              <a:t>ctx</a:t>
            </a:r>
            <a:r>
              <a:rPr lang="es-ES" dirty="0"/>
              <a:t>, </a:t>
            </a:r>
            <a:r>
              <a:rPr lang="es-ES" dirty="0" err="1"/>
              <a:t>unsigned</a:t>
            </a:r>
            <a:r>
              <a:rPr lang="es-ES" dirty="0"/>
              <a:t> short </a:t>
            </a:r>
            <a:r>
              <a:rPr lang="es-ES" dirty="0" err="1"/>
              <a:t>port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ssl_stream</a:t>
            </a:r>
            <a:r>
              <a:rPr lang="en-US" dirty="0"/>
              <a:t>(std::move(socket), </a:t>
            </a:r>
            <a:r>
              <a:rPr lang="en-US" dirty="0" err="1"/>
              <a:t>ctx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ssl_stream.handshake</a:t>
            </a:r>
            <a:r>
              <a:rPr lang="en-US" dirty="0"/>
              <a:t>(</a:t>
            </a:r>
            <a:r>
              <a:rPr lang="en-US" dirty="0" err="1"/>
              <a:t>ssl</a:t>
            </a:r>
            <a:r>
              <a:rPr lang="en-US" dirty="0"/>
              <a:t>::</a:t>
            </a:r>
            <a:r>
              <a:rPr lang="en-US" dirty="0" err="1"/>
              <a:t>stream_base</a:t>
            </a:r>
            <a:r>
              <a:rPr lang="en-US" dirty="0"/>
              <a:t>::server);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ws.accept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"Mensaje recibido: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884E7F-EC7A-685A-DFF2-1F8E13C1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639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53F1-034A-BAB0-25AC-1056F017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4EE0D-BA5A-AF78-622E-0202E915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Pasos</a:t>
            </a:r>
          </a:p>
          <a:p>
            <a:pPr lvl="1"/>
            <a:r>
              <a:rPr lang="es-ES" b="1" dirty="0"/>
              <a:t>1 – Inicializar </a:t>
            </a:r>
            <a:r>
              <a:rPr lang="es-ES" b="1" dirty="0" err="1"/>
              <a:t>io_context</a:t>
            </a:r>
            <a:r>
              <a:rPr lang="es-ES" b="1" dirty="0"/>
              <a:t>, configurar SSL/TLS e indicar el puerto</a:t>
            </a:r>
          </a:p>
          <a:p>
            <a:pPr lvl="1"/>
            <a:endParaRPr lang="es-ES" b="1" dirty="0"/>
          </a:p>
          <a:p>
            <a:pPr lvl="1"/>
            <a:r>
              <a:rPr lang="es-ES" b="1" dirty="0"/>
              <a:t>2 – Inicializar el servidor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lvl="1"/>
            <a:r>
              <a:rPr lang="es-ES" dirty="0"/>
              <a:t>Crea un </a:t>
            </a:r>
            <a:r>
              <a:rPr lang="es-ES" dirty="0" err="1"/>
              <a:t>acceptor</a:t>
            </a:r>
            <a:r>
              <a:rPr lang="es-ES" dirty="0"/>
              <a:t> TCP para escuchar por el puerto indicado</a:t>
            </a:r>
          </a:p>
          <a:p>
            <a:pPr lvl="1"/>
            <a:r>
              <a:rPr lang="es-ES" dirty="0"/>
              <a:t>Y utilizamos IPv4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3 – Bucle principal para aceptar clientes: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 	// Acepta conexiones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	// y crea un socket TCP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F06782-4122-43A5-4329-8BC82AE6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875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CBFB-EAD8-D9AD-56F3-9BF60CC1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98B29-8E42-C920-96C0-6D83397E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29" y="1825625"/>
            <a:ext cx="11887199" cy="4351338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ES" b="1" dirty="0"/>
              <a:t>4 – </a:t>
            </a:r>
            <a:r>
              <a:rPr lang="es-ES" b="1" dirty="0" err="1"/>
              <a:t>HandShake</a:t>
            </a:r>
            <a:r>
              <a:rPr lang="es-ES" b="1" dirty="0"/>
              <a:t> TLS</a:t>
            </a:r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SSL sobre TCP</a:t>
            </a:r>
          </a:p>
          <a:p>
            <a:pPr lvl="1"/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ssl_stream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(socket),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b="1" dirty="0"/>
              <a:t>// Realiza el </a:t>
            </a:r>
            <a:r>
              <a:rPr lang="es-ES" b="1" dirty="0" err="1"/>
              <a:t>handshake</a:t>
            </a:r>
            <a:r>
              <a:rPr lang="es-ES" b="1" dirty="0"/>
              <a:t> TLS como servidor</a:t>
            </a:r>
          </a:p>
          <a:p>
            <a:pPr lvl="1"/>
            <a:r>
              <a:rPr lang="es-ES" dirty="0" err="1"/>
              <a:t>ssl_stream.handshake</a:t>
            </a:r>
            <a:r>
              <a:rPr lang="es-ES" dirty="0"/>
              <a:t>(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::server);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b="1" dirty="0"/>
              <a:t>5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 sobre el canal TLS</a:t>
            </a:r>
          </a:p>
          <a:p>
            <a:pPr lvl="1"/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Realiza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handshake WebSocket, para </a:t>
            </a:r>
            <a:r>
              <a:rPr lang="en-US" b="1" dirty="0" err="1"/>
              <a:t>completar</a:t>
            </a:r>
            <a:r>
              <a:rPr lang="en-US" b="1" dirty="0"/>
              <a:t> la </a:t>
            </a:r>
            <a:r>
              <a:rPr lang="en-US" b="1" dirty="0" err="1"/>
              <a:t>conexión</a:t>
            </a:r>
            <a:r>
              <a:rPr lang="en-US" b="1" dirty="0"/>
              <a:t> WSS</a:t>
            </a:r>
          </a:p>
          <a:p>
            <a:pPr lvl="1"/>
            <a:r>
              <a:rPr lang="en-US" dirty="0" err="1"/>
              <a:t>ws.accept</a:t>
            </a:r>
            <a:r>
              <a:rPr lang="en-US" dirty="0"/>
              <a:t>();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1710F4-6F3E-E0B8-2E3E-89F63ECF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122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ADCE9-CE0A-3C78-CF1F-080DADEC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031"/>
          </a:xfrm>
        </p:spPr>
        <p:txBody>
          <a:bodyPr/>
          <a:lstStyle/>
          <a:p>
            <a:r>
              <a:rPr lang="es-ES" dirty="0"/>
              <a:t>Servidor WSS – Pasos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AC273-4CA0-8E64-6119-69043356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347537"/>
            <a:ext cx="11559942" cy="5373938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6 – lectura del mensaje</a:t>
            </a:r>
          </a:p>
          <a:p>
            <a:pPr lvl="1"/>
            <a:r>
              <a:rPr lang="en-US" b="1" dirty="0"/>
              <a:t>// El buffer se </a:t>
            </a:r>
            <a:r>
              <a:rPr lang="en-US" b="1" dirty="0" err="1"/>
              <a:t>utiliza</a:t>
            </a:r>
            <a:r>
              <a:rPr lang="en-US" b="1" dirty="0"/>
              <a:t> para los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entrantes</a:t>
            </a:r>
            <a:endParaRPr lang="es-ES" b="1" dirty="0"/>
          </a:p>
          <a:p>
            <a:pPr lvl="1"/>
            <a:r>
              <a:rPr lang="en-US" dirty="0"/>
              <a:t>beast::</a:t>
            </a:r>
            <a:r>
              <a:rPr lang="en-US" dirty="0" err="1"/>
              <a:t>flat_buffer</a:t>
            </a:r>
            <a:r>
              <a:rPr lang="en-US" dirty="0"/>
              <a:t> buffer; </a:t>
            </a:r>
          </a:p>
          <a:p>
            <a:pPr lvl="1"/>
            <a:r>
              <a:rPr lang="en-US" b="1" dirty="0"/>
              <a:t>// Lee un </a:t>
            </a:r>
            <a:r>
              <a:rPr lang="en-US" b="1" dirty="0" err="1"/>
              <a:t>mensaje</a:t>
            </a:r>
            <a:r>
              <a:rPr lang="en-US" b="1" dirty="0"/>
              <a:t> del buffer.</a:t>
            </a:r>
          </a:p>
          <a:p>
            <a:pPr lvl="1"/>
            <a:r>
              <a:rPr lang="en-US" dirty="0" err="1"/>
              <a:t>ws.read</a:t>
            </a:r>
            <a:r>
              <a:rPr lang="en-US" dirty="0"/>
              <a:t>(buffer); </a:t>
            </a:r>
          </a:p>
          <a:p>
            <a:pPr lvl="1"/>
            <a:endParaRPr lang="en-US" dirty="0"/>
          </a:p>
          <a:p>
            <a:r>
              <a:rPr lang="en-US" b="1" dirty="0"/>
              <a:t>7 – </a:t>
            </a:r>
            <a:r>
              <a:rPr lang="en-US" b="1" dirty="0" err="1"/>
              <a:t>Procesamiento</a:t>
            </a:r>
            <a:r>
              <a:rPr lang="en-US" b="1" dirty="0"/>
              <a:t> y eco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para </a:t>
            </a:r>
            <a:r>
              <a:rPr lang="en-US" dirty="0" err="1"/>
              <a:t>tratarlo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no </a:t>
            </a:r>
            <a:r>
              <a:rPr lang="en-US" dirty="0" err="1"/>
              <a:t>binario</a:t>
            </a:r>
            <a:endParaRPr lang="en-US" dirty="0"/>
          </a:p>
          <a:p>
            <a:pPr lvl="1"/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Imprime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mensaje</a:t>
            </a:r>
            <a:r>
              <a:rPr lang="en-US" b="1" dirty="0"/>
              <a:t> </a:t>
            </a:r>
            <a:r>
              <a:rPr lang="en-US" b="1" dirty="0" err="1"/>
              <a:t>recibido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un </a:t>
            </a:r>
            <a:r>
              <a:rPr lang="en-US" b="1" dirty="0" err="1"/>
              <a:t>formato</a:t>
            </a:r>
            <a:r>
              <a:rPr lang="en-US" b="1" dirty="0"/>
              <a:t> legible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recibido</a:t>
            </a:r>
            <a:r>
              <a:rPr lang="en-US" dirty="0"/>
              <a:t>: " &lt;&lt; beast::</a:t>
            </a:r>
            <a:r>
              <a:rPr lang="en-US" dirty="0" err="1"/>
              <a:t>make_printable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// De Vuelta al </a:t>
            </a:r>
            <a:r>
              <a:rPr lang="en-US" b="1" dirty="0" err="1"/>
              <a:t>cliente</a:t>
            </a:r>
            <a:r>
              <a:rPr lang="en-US" b="1" dirty="0"/>
              <a:t>, </a:t>
            </a:r>
            <a:r>
              <a:rPr lang="en-US" b="1" dirty="0" err="1"/>
              <a:t>hace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eco</a:t>
            </a:r>
          </a:p>
          <a:p>
            <a:pPr lvl="1"/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09455-ECA3-F956-5F89-9B57B02B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7183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2D4AD-79FB-9801-22AF-C6EFC1B6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902"/>
          </a:xfrm>
        </p:spPr>
        <p:txBody>
          <a:bodyPr>
            <a:normAutofit fontScale="90000"/>
          </a:bodyPr>
          <a:lstStyle/>
          <a:p>
            <a:r>
              <a:rPr lang="es-ES" dirty="0"/>
              <a:t>Cliente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E1219-530A-EFD4-C6B0-EB61C940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174282"/>
            <a:ext cx="10680032" cy="5002681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Utilizaríamos: </a:t>
            </a:r>
            <a:r>
              <a:rPr lang="es-ES" b="1" dirty="0" err="1"/>
              <a:t>Boost.Beast</a:t>
            </a:r>
            <a:r>
              <a:rPr lang="es-ES" b="1" dirty="0"/>
              <a:t> + </a:t>
            </a:r>
            <a:r>
              <a:rPr lang="es-ES" b="1" dirty="0" err="1"/>
              <a:t>Boost.Asio</a:t>
            </a:r>
            <a:r>
              <a:rPr lang="es-ES" b="1" dirty="0"/>
              <a:t> + OpenSSL</a:t>
            </a:r>
          </a:p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endParaRPr lang="es-ES" dirty="0"/>
          </a:p>
          <a:p>
            <a:pPr lvl="1"/>
            <a:r>
              <a:rPr lang="es-ES" b="1" dirty="0"/>
              <a:t>1-  Configurar el contexto SSL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lvl="1"/>
            <a:r>
              <a:rPr lang="es-ES" b="1" dirty="0"/>
              <a:t>// Para certificados </a:t>
            </a:r>
            <a:r>
              <a:rPr lang="es-ES" b="1" dirty="0" err="1"/>
              <a:t>autofirmados</a:t>
            </a:r>
            <a:endParaRPr lang="es-ES" b="1" dirty="0"/>
          </a:p>
          <a:p>
            <a:pPr lvl="1"/>
            <a:r>
              <a:rPr lang="es-ES" dirty="0" err="1"/>
              <a:t>ctx.set_verify_mode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verify_none</a:t>
            </a:r>
            <a:r>
              <a:rPr lang="es-ES" dirty="0"/>
              <a:t>); 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2- Resolver y conectar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lvl="1"/>
            <a:r>
              <a:rPr lang="es-ES" dirty="0"/>
              <a:t>auto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= </a:t>
            </a:r>
            <a:r>
              <a:rPr lang="es-ES" dirty="0" err="1"/>
              <a:t>resolver.resolve</a:t>
            </a:r>
            <a:r>
              <a:rPr lang="es-ES" dirty="0"/>
              <a:t>("localhost", "9002");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stream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connect</a:t>
            </a:r>
            <a:r>
              <a:rPr lang="es-ES" dirty="0"/>
              <a:t>(</a:t>
            </a:r>
            <a:r>
              <a:rPr lang="es-ES" dirty="0" err="1"/>
              <a:t>stream.next_layer</a:t>
            </a:r>
            <a:r>
              <a:rPr lang="es-ES" dirty="0"/>
              <a:t>(), </a:t>
            </a:r>
            <a:r>
              <a:rPr lang="es-ES" dirty="0" err="1"/>
              <a:t>results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stream.handshake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</a:t>
            </a:r>
            <a:r>
              <a:rPr lang="es-ES" dirty="0" err="1"/>
              <a:t>client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7ED5D7-165A-F2E0-5ED3-7FF40336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7628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81DD4-48C0-5A36-4737-282380C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520E5-83EE-5FA3-987F-BDF0675D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5625"/>
            <a:ext cx="11829448" cy="4351338"/>
          </a:xfrm>
        </p:spPr>
        <p:txBody>
          <a:bodyPr>
            <a:normAutofit/>
          </a:bodyPr>
          <a:lstStyle/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3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::socket&gt;&gt; </a:t>
            </a:r>
            <a:r>
              <a:rPr lang="es-ES" dirty="0" err="1"/>
              <a:t>ws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</a:t>
            </a:r>
            <a:r>
              <a:rPr lang="es-ES" dirty="0" err="1"/>
              <a:t>stream</a:t>
            </a:r>
            <a:r>
              <a:rPr lang="es-ES" dirty="0"/>
              <a:t>));</a:t>
            </a:r>
          </a:p>
          <a:p>
            <a:pPr lvl="1"/>
            <a:r>
              <a:rPr lang="es-ES" dirty="0" err="1"/>
              <a:t>ws.handshake</a:t>
            </a:r>
            <a:r>
              <a:rPr lang="es-ES" dirty="0"/>
              <a:t>("localhost", "/");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4 – Enviar y recibir</a:t>
            </a:r>
          </a:p>
          <a:p>
            <a:pPr lvl="1"/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::buffer("Hola servidor"));</a:t>
            </a:r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lvl="1"/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A0502A-1E2C-C287-F294-CFB86653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521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E2996-CFE8-2E47-74C9-A30FC4D29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69" y="1834632"/>
            <a:ext cx="9144000" cy="2387600"/>
          </a:xfrm>
        </p:spPr>
        <p:txBody>
          <a:bodyPr/>
          <a:lstStyle/>
          <a:p>
            <a:r>
              <a:rPr lang="es-ES" b="1" dirty="0"/>
              <a:t>Concurrencia &amp; </a:t>
            </a:r>
            <a:r>
              <a:rPr lang="es-ES" b="1" dirty="0" err="1"/>
              <a:t>multithreading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387719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71E-EE95-16C6-C553-11AACB0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/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45CC5-0B3B-2B75-F41F-54905D5F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7" y="1690688"/>
            <a:ext cx="11117178" cy="4902617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dirty="0"/>
              <a:t> es la clase estándar de C++ para crear y manejar hilos. Te permite ejecutar funciones en paralelo.</a:t>
            </a:r>
          </a:p>
          <a:p>
            <a:pPr lvl="1"/>
            <a:r>
              <a:rPr lang="es-ES" dirty="0"/>
              <a:t>Necesitas manejar sincronización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r>
              <a:rPr lang="es-ES" dirty="0"/>
              <a:t>, etc.</a:t>
            </a:r>
          </a:p>
          <a:p>
            <a:pPr lvl="1"/>
            <a:r>
              <a:rPr lang="es-ES" dirty="0"/>
              <a:t>No escala bien para miles de conexiones simultáneas (como en servidores web).</a:t>
            </a:r>
          </a:p>
          <a:p>
            <a:pPr lvl="1"/>
            <a:endParaRPr lang="es-ES" dirty="0"/>
          </a:p>
          <a:p>
            <a:r>
              <a:rPr lang="es-ES" b="1" dirty="0" err="1"/>
              <a:t>Boost.Asio</a:t>
            </a:r>
            <a:r>
              <a:rPr lang="es-ES" b="1" dirty="0"/>
              <a:t> </a:t>
            </a:r>
            <a:r>
              <a:rPr lang="es-ES" dirty="0"/>
              <a:t>es una librería para </a:t>
            </a:r>
            <a:r>
              <a:rPr lang="es-ES" b="1" dirty="0"/>
              <a:t>programación asíncrona y basada en eventos</a:t>
            </a:r>
            <a:r>
              <a:rPr lang="es-ES" dirty="0"/>
              <a:t>, ideal para manejar múltiples conexiones de red sin bloquear hilos.</a:t>
            </a:r>
          </a:p>
          <a:p>
            <a:pPr lvl="1"/>
            <a:r>
              <a:rPr lang="es-ES" dirty="0"/>
              <a:t>Manejo eficiente de miles de conexiones con pocos hilos.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::future.</a:t>
            </a:r>
          </a:p>
          <a:p>
            <a:pPr lvl="1"/>
            <a:r>
              <a:rPr lang="es-ES" dirty="0"/>
              <a:t>Ideal para microservicios, servidores HTTP, y sistemas embebidos.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AB269-5502-5BE1-05AA-1600E99E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2168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47D4F-51C4-A9B2-FE85-BBCA956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6476AC-FD32-DD5A-1823-C47D42D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9D2786-78DE-B6E1-355F-58E63981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9" y="1690688"/>
            <a:ext cx="11065920" cy="27703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5CD386-422C-8949-B4B5-E9A484B1A6B3}"/>
              </a:ext>
            </a:extLst>
          </p:cNvPr>
          <p:cNvSpPr txBox="1"/>
          <p:nvPr/>
        </p:nvSpPr>
        <p:spPr>
          <a:xfrm>
            <a:off x="567891" y="4841507"/>
            <a:ext cx="967290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CPU-</a:t>
            </a:r>
            <a:r>
              <a:rPr lang="es-ES" b="1" dirty="0" err="1"/>
              <a:t>bound</a:t>
            </a:r>
            <a:r>
              <a:rPr lang="es-ES" b="1" dirty="0"/>
              <a:t>:</a:t>
            </a:r>
          </a:p>
          <a:p>
            <a:r>
              <a:rPr lang="es-ES" dirty="0"/>
              <a:t>El programa </a:t>
            </a:r>
            <a:r>
              <a:rPr lang="es-ES" b="1" dirty="0"/>
              <a:t>consume mucho tiempo de CPU</a:t>
            </a:r>
            <a:r>
              <a:rPr lang="es-ES" dirty="0"/>
              <a:t> realizando cálculos intensivos.</a:t>
            </a:r>
          </a:p>
          <a:p>
            <a:r>
              <a:rPr lang="es-ES" dirty="0"/>
              <a:t>El cuello de botella está en la </a:t>
            </a:r>
            <a:r>
              <a:rPr lang="es-ES" b="1" dirty="0"/>
              <a:t>velocidad de procesamiento</a:t>
            </a:r>
            <a:r>
              <a:rPr lang="es-ES" dirty="0"/>
              <a:t>, no en la espera por datos externos.</a:t>
            </a:r>
          </a:p>
          <a:p>
            <a:r>
              <a:rPr lang="es-ES" dirty="0"/>
              <a:t>Aumentar el número de núcleos o la frecuencia del procesador puede mejorar el rendimiento.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3903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528AB10-6E16-F222-9731-CEE47590C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std:thread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6B900EF-BE75-CCD3-1D73-77B7CB221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FD9FE-7B8E-4628-3581-7D122B77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41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049D4-2928-D59B-FE94-61CE850D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0940F-2A9C-E52D-368A-29996AA6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Ventajas clave</a:t>
            </a:r>
          </a:p>
          <a:p>
            <a:pPr lvl="1"/>
            <a:r>
              <a:rPr lang="es-ES" sz="2800" b="1" dirty="0"/>
              <a:t>Velocidad extrema</a:t>
            </a:r>
            <a:r>
              <a:rPr lang="es-ES" sz="2800" dirty="0"/>
              <a:t>: diseñado para alto rendimiento y baja latencia.</a:t>
            </a:r>
          </a:p>
          <a:p>
            <a:pPr lvl="1"/>
            <a:r>
              <a:rPr lang="es-ES" sz="2800" b="1" dirty="0"/>
              <a:t>Ligero y sin servidor</a:t>
            </a:r>
            <a:r>
              <a:rPr lang="es-ES" sz="2800" dirty="0"/>
              <a:t>: no requiere </a:t>
            </a:r>
            <a:r>
              <a:rPr lang="es-ES" sz="2800" dirty="0" err="1"/>
              <a:t>broker</a:t>
            </a:r>
            <a:r>
              <a:rPr lang="es-ES" sz="2800" dirty="0"/>
              <a:t> central.</a:t>
            </a:r>
          </a:p>
          <a:p>
            <a:pPr lvl="1"/>
            <a:r>
              <a:rPr lang="es-ES" sz="2800" b="1" dirty="0"/>
              <a:t>Multilenguaje</a:t>
            </a:r>
            <a:r>
              <a:rPr lang="es-ES" sz="2800" dirty="0"/>
              <a:t>: disponible en C++, Python, </a:t>
            </a:r>
            <a:r>
              <a:rPr lang="es-ES" sz="2800" dirty="0" err="1"/>
              <a:t>Go</a:t>
            </a:r>
            <a:r>
              <a:rPr lang="es-ES" sz="2800" dirty="0"/>
              <a:t>, Java, </a:t>
            </a:r>
            <a:r>
              <a:rPr lang="es-ES" sz="2800" dirty="0" err="1"/>
              <a:t>Rust</a:t>
            </a:r>
            <a:r>
              <a:rPr lang="es-ES" sz="2800" dirty="0"/>
              <a:t>, entre otros.</a:t>
            </a:r>
          </a:p>
          <a:p>
            <a:pPr lvl="1"/>
            <a:r>
              <a:rPr lang="es-ES" sz="2800" b="1" dirty="0"/>
              <a:t>Flexible</a:t>
            </a:r>
            <a:r>
              <a:rPr lang="es-ES" sz="2800" dirty="0"/>
              <a:t>: ideal para arquitecturas de microservicios, sistemas embebidos y telecomunicaciones.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C6F90-5CF7-5237-C914-B2BD4130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4992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57720-A915-42EE-8EDC-89846A43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A89DC-9F27-4F5B-9B62-9CEA05BC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thread</a:t>
            </a:r>
            <a:endParaRPr lang="es-ES" dirty="0"/>
          </a:p>
          <a:p>
            <a:r>
              <a:rPr lang="es-ES" dirty="0"/>
              <a:t>Paso de parámetros a los hilos.</a:t>
            </a:r>
          </a:p>
          <a:p>
            <a:r>
              <a:rPr lang="es-ES" dirty="0"/>
              <a:t>Regiones críticas, interbloqueos, condiciones de carrera.</a:t>
            </a:r>
          </a:p>
          <a:p>
            <a:r>
              <a:rPr lang="es-ES" dirty="0"/>
              <a:t>Mecanismos de sincronización en hilos:</a:t>
            </a:r>
          </a:p>
          <a:p>
            <a:pPr lvl="1"/>
            <a:r>
              <a:rPr lang="es-ES" dirty="0" err="1"/>
              <a:t>Mutex</a:t>
            </a:r>
            <a:endParaRPr lang="es-ES" dirty="0"/>
          </a:p>
          <a:p>
            <a:r>
              <a:rPr lang="es-ES" dirty="0"/>
              <a:t>Variables de condición.</a:t>
            </a:r>
          </a:p>
          <a:p>
            <a:r>
              <a:rPr lang="es-ES" dirty="0"/>
              <a:t>Esquema productor / consumidor.</a:t>
            </a:r>
          </a:p>
          <a:p>
            <a:r>
              <a:rPr lang="es-ES" dirty="0" err="1"/>
              <a:t>Futures</a:t>
            </a:r>
            <a:r>
              <a:rPr lang="es-ES" dirty="0"/>
              <a:t> y tareas asíncronas.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5C8485-1515-4156-893B-41700C5E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325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F2E40-0043-4BD9-BBD6-2F0F9930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DDF1F-678F-4F46-B5CC-3AB5CF9E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Soporte en C++11</a:t>
            </a:r>
          </a:p>
          <a:p>
            <a:r>
              <a:rPr lang="es-ES" dirty="0"/>
              <a:t>Para trabajar con hilos, incluir el fichero .H</a:t>
            </a:r>
          </a:p>
          <a:p>
            <a:pPr lvl="1"/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&lt;</a:t>
            </a:r>
            <a:r>
              <a:rPr lang="es-ES" b="1" dirty="0" err="1"/>
              <a:t>thread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r>
              <a:rPr lang="es-ES" dirty="0"/>
              <a:t>Para compilar con g++:</a:t>
            </a:r>
          </a:p>
          <a:p>
            <a:pPr lvl="1"/>
            <a:r>
              <a:rPr lang="es-ES" b="1" dirty="0"/>
              <a:t>g++ –</a:t>
            </a:r>
            <a:r>
              <a:rPr lang="es-ES" b="1" dirty="0" err="1"/>
              <a:t>std</a:t>
            </a:r>
            <a:r>
              <a:rPr lang="es-ES" b="1" dirty="0"/>
              <a:t>=</a:t>
            </a:r>
            <a:r>
              <a:rPr lang="es-ES" b="1" dirty="0" err="1"/>
              <a:t>c++</a:t>
            </a:r>
            <a:r>
              <a:rPr lang="es-ES" b="1" dirty="0"/>
              <a:t>11  fichero.cpp –o fichero –</a:t>
            </a:r>
            <a:r>
              <a:rPr lang="es-ES" b="1" dirty="0" err="1"/>
              <a:t>lpthread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compilar con </a:t>
            </a:r>
            <a:r>
              <a:rPr lang="es-ES" dirty="0" err="1"/>
              <a:t>make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set(CMAKE_CXX_FLAGS "${CMAKE_CXX_FLAGS} -</a:t>
            </a:r>
            <a:r>
              <a:rPr lang="en-US" dirty="0" err="1"/>
              <a:t>lpthread</a:t>
            </a:r>
            <a:r>
              <a:rPr lang="en-US" dirty="0"/>
              <a:t>")</a:t>
            </a:r>
          </a:p>
          <a:p>
            <a:pPr lvl="1"/>
            <a:r>
              <a:rPr lang="es-ES" dirty="0"/>
              <a:t>set (CMAKE_CXX_STANDARD 11)</a:t>
            </a:r>
          </a:p>
          <a:p>
            <a:pPr lvl="1"/>
            <a:r>
              <a:rPr lang="en-US" dirty="0"/>
              <a:t>set (CMAKE_CXX_STANDARD_REQUIRED ON)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9F1EE0-F6FE-4858-B277-49D9090B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071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D827C-0815-4443-89CE-C7CB786D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Lanzamiento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C9888-6349-42EF-A649-1CE15F1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s-ES" dirty="0"/>
              <a:t>En C++11 un hilo se puede lanzar de 3 formas distintas:</a:t>
            </a:r>
          </a:p>
          <a:p>
            <a:endParaRPr lang="es-ES" dirty="0"/>
          </a:p>
          <a:p>
            <a:pPr lvl="1"/>
            <a:r>
              <a:rPr lang="es-ES" dirty="0"/>
              <a:t>Con una función.</a:t>
            </a:r>
          </a:p>
          <a:p>
            <a:pPr lvl="2"/>
            <a:r>
              <a:rPr lang="es-ES" dirty="0"/>
              <a:t>La función puede tener parámetros o no.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 objeto de una clase que implemente el operador ()</a:t>
            </a:r>
          </a:p>
          <a:p>
            <a:pPr lvl="2"/>
            <a:r>
              <a:rPr lang="es-ES" dirty="0"/>
              <a:t>También puede ser una estructura con la implementación de dicho operador.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una función lambda.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A46794-7D0D-4A08-8259-175F4D2B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9903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B0286-D767-4288-8A99-C491985D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txBody>
          <a:bodyPr>
            <a:normAutofit fontScale="90000"/>
          </a:bodyPr>
          <a:lstStyle/>
          <a:p>
            <a:r>
              <a:rPr lang="es-ES" dirty="0"/>
              <a:t>Con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4EA93-942D-42D4-ADF6-6B1FEFA4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6"/>
            <a:ext cx="10515600" cy="520488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Primero se define una función: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funcion_hello</a:t>
            </a:r>
            <a:r>
              <a:rPr lang="es-ES" dirty="0"/>
              <a:t>(){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int</a:t>
            </a:r>
            <a:r>
              <a:rPr lang="es-ES" dirty="0"/>
              <a:t> i;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Hello</a:t>
            </a:r>
            <a:r>
              <a:rPr lang="es-ES" dirty="0"/>
              <a:t>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h1(</a:t>
            </a:r>
            <a:r>
              <a:rPr lang="es-ES" dirty="0" err="1"/>
              <a:t>funcion_hello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h1.join();</a:t>
            </a:r>
          </a:p>
          <a:p>
            <a:endParaRPr lang="es-ES" dirty="0"/>
          </a:p>
          <a:p>
            <a:r>
              <a:rPr lang="es-ES" dirty="0"/>
              <a:t>También se puede inicializar el hilo con las {}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 {</a:t>
            </a:r>
            <a:r>
              <a:rPr lang="es-ES" dirty="0" err="1"/>
              <a:t>función_hello</a:t>
            </a:r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4933AF-A9E8-428F-B604-67772595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87236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D12CF-07CD-477C-B9CC-9A023C2B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9867"/>
          </a:xfrm>
        </p:spPr>
        <p:txBody>
          <a:bodyPr/>
          <a:lstStyle/>
          <a:p>
            <a:r>
              <a:rPr lang="es-ES" dirty="0"/>
              <a:t>Con una clase + operador 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5AA30-0B64-49A4-B1C1-04F5F812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308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MiFuncion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</a:t>
            </a:r>
          </a:p>
          <a:p>
            <a:pPr marL="0" indent="0">
              <a:buNone/>
            </a:pPr>
            <a:r>
              <a:rPr lang="es-ES" dirty="0"/>
              <a:t>		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"Operador ()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	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h2( </a:t>
            </a: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dirty="0" err="1"/>
              <a:t>MiFuncion</a:t>
            </a:r>
            <a:r>
              <a:rPr lang="es-ES" dirty="0"/>
              <a:t>()</a:t>
            </a:r>
            <a:r>
              <a:rPr lang="es-ES" b="1" dirty="0">
                <a:solidFill>
                  <a:srgbClr val="FF0000"/>
                </a:solidFill>
              </a:rPr>
              <a:t>)</a:t>
            </a:r>
            <a:r>
              <a:rPr lang="es-ES" dirty="0"/>
              <a:t> ); </a:t>
            </a:r>
          </a:p>
          <a:p>
            <a:pPr marL="0" indent="0">
              <a:buNone/>
            </a:pPr>
            <a:r>
              <a:rPr lang="es-ES" dirty="0"/>
              <a:t>h2.join();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Ojo, se instancia la clase </a:t>
            </a:r>
            <a:r>
              <a:rPr lang="es-ES" dirty="0" err="1"/>
              <a:t>MiFuncion</a:t>
            </a:r>
            <a:r>
              <a:rPr lang="es-ES" dirty="0"/>
              <a:t>() se necesitan los paréntesis extras.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A53DF8-71E8-4F3F-A649-ECAA8E71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9564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CEE6A-00D8-4159-A7F8-7BDA2E6C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 una función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D7C76-493B-4227-9E6F-0E92E4D0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h3([]{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"Lambda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h3.join();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066543-6BD5-4EF3-9635-CE527989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8010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53B2B-0BBF-4B23-A952-AE916A5A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es-ES" dirty="0"/>
              <a:t>Condiciones de carrera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C053C-CBAC-4B6D-AACB-EEFF965F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666"/>
            <a:ext cx="10515600" cy="55033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b="1" dirty="0">
                <a:solidFill>
                  <a:srgbClr val="FF0000"/>
                </a:solidFill>
              </a:rPr>
              <a:t>x </a:t>
            </a:r>
            <a:r>
              <a:rPr lang="es-ES" dirty="0"/>
              <a:t>= 42;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 </a:t>
            </a:r>
            <a:r>
              <a:rPr lang="es-ES" b="1" dirty="0">
                <a:solidFill>
                  <a:srgbClr val="FF0000"/>
                </a:solidFill>
              </a:rPr>
              <a:t>++x;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g() { </a:t>
            </a:r>
            <a:r>
              <a:rPr lang="es-ES" b="1" dirty="0">
                <a:solidFill>
                  <a:srgbClr val="FF0000"/>
                </a:solidFill>
              </a:rPr>
              <a:t>x=0;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dirty="0"/>
              <a:t>h() { </a:t>
            </a:r>
            <a:r>
              <a:rPr lang="en-US" dirty="0" err="1"/>
              <a:t>cout</a:t>
            </a:r>
            <a:r>
              <a:rPr lang="en-US" dirty="0"/>
              <a:t> &lt;&lt; "Hola" 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i () { 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Adios</a:t>
            </a:r>
            <a:r>
              <a:rPr lang="es-ES" dirty="0"/>
              <a:t>" &lt;&lt; </a:t>
            </a:r>
            <a:r>
              <a:rPr lang="es-ES" dirty="0" err="1"/>
              <a:t>endl</a:t>
            </a:r>
            <a:r>
              <a:rPr lang="es-ES" dirty="0"/>
              <a:t>;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La variable x las comparten dos hilos sin ningún tipo de protección.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carrera() {</a:t>
            </a:r>
          </a:p>
          <a:p>
            <a:pPr marL="457200" lvl="1" indent="0">
              <a:buNone/>
            </a:pPr>
            <a:r>
              <a:rPr lang="en-US" dirty="0"/>
              <a:t>thread t1{ f }; </a:t>
            </a:r>
          </a:p>
          <a:p>
            <a:pPr marL="457200" lvl="1" indent="0">
              <a:buNone/>
            </a:pPr>
            <a:r>
              <a:rPr lang="en-US" dirty="0"/>
              <a:t>thread t2{g};</a:t>
            </a:r>
          </a:p>
          <a:p>
            <a:pPr marL="457200" lvl="1" indent="0">
              <a:buNone/>
            </a:pPr>
            <a:r>
              <a:rPr lang="es-ES" dirty="0"/>
              <a:t>t1.join () ; </a:t>
            </a:r>
          </a:p>
          <a:p>
            <a:pPr marL="457200" lvl="1" indent="0">
              <a:buNone/>
            </a:pPr>
            <a:r>
              <a:rPr lang="es-ES" dirty="0"/>
              <a:t>t2.join () ;</a:t>
            </a:r>
          </a:p>
          <a:p>
            <a:pPr marL="457200" lvl="1" indent="0">
              <a:buNone/>
            </a:pPr>
            <a:r>
              <a:rPr lang="en-US" dirty="0"/>
              <a:t>thread t3{h}; </a:t>
            </a:r>
          </a:p>
          <a:p>
            <a:pPr marL="457200" lvl="1" indent="0">
              <a:buNone/>
            </a:pPr>
            <a:r>
              <a:rPr lang="en-US" dirty="0"/>
              <a:t>thread t4{ </a:t>
            </a:r>
            <a:r>
              <a:rPr lang="en-US" dirty="0" err="1"/>
              <a:t>i</a:t>
            </a:r>
            <a:r>
              <a:rPr lang="en-US" dirty="0"/>
              <a:t> };</a:t>
            </a:r>
          </a:p>
          <a:p>
            <a:pPr marL="457200" lvl="1" indent="0">
              <a:buNone/>
            </a:pPr>
            <a:r>
              <a:rPr lang="es-ES" dirty="0"/>
              <a:t>t3.join (); </a:t>
            </a:r>
          </a:p>
          <a:p>
            <a:pPr marL="457200" lvl="1" indent="0">
              <a:buNone/>
            </a:pPr>
            <a:r>
              <a:rPr lang="es-ES" dirty="0"/>
              <a:t>t4.join () 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273E3E-EFC2-4784-B841-DB9C3F2A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365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CA1B5-CF45-4A38-A0C4-3993CE03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/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72B216-31BB-47BB-ABC4-48EFF7EC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46100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 un hilo se le pueden pasar un número indeterminado de argumentos.</a:t>
            </a:r>
          </a:p>
          <a:p>
            <a:endParaRPr lang="es-ES" dirty="0"/>
          </a:p>
          <a:p>
            <a:r>
              <a:rPr lang="es-ES" dirty="0"/>
              <a:t>La función que ejecute el hilo tiene que tener todos esos argumentos.</a:t>
            </a:r>
          </a:p>
          <a:p>
            <a:endParaRPr lang="es-ES" dirty="0"/>
          </a:p>
          <a:p>
            <a:r>
              <a:rPr lang="es-ES" dirty="0"/>
              <a:t>Al instanciar el hilo se le manda como primer parámetro la función que tiene que ejecutar.</a:t>
            </a:r>
          </a:p>
          <a:p>
            <a:endParaRPr lang="es-ES" dirty="0"/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x,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s){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: " &lt;&lt; x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: " &lt;&lt; s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suele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hacer</a:t>
            </a:r>
            <a:r>
              <a:rPr lang="en-US" dirty="0">
                <a:solidFill>
                  <a:srgbClr val="FF0000"/>
                </a:solidFill>
              </a:rPr>
              <a:t> un casting </a:t>
            </a:r>
            <a:r>
              <a:rPr lang="en-US" dirty="0" err="1">
                <a:solidFill>
                  <a:srgbClr val="FF0000"/>
                </a:solidFill>
              </a:rPr>
              <a:t>automático</a:t>
            </a:r>
            <a:r>
              <a:rPr lang="en-US" dirty="0">
                <a:solidFill>
                  <a:srgbClr val="FF0000"/>
                </a:solidFill>
              </a:rPr>
              <a:t> de const char * a std::string</a:t>
            </a: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std::thread </a:t>
            </a:r>
            <a:r>
              <a:rPr lang="en-US" dirty="0" err="1"/>
              <a:t>hilo</a:t>
            </a:r>
            <a:r>
              <a:rPr lang="en-US" dirty="0"/>
              <a:t>(</a:t>
            </a:r>
            <a:r>
              <a:rPr lang="en-US" dirty="0" err="1"/>
              <a:t>funcion</a:t>
            </a:r>
            <a:r>
              <a:rPr lang="en-US" dirty="0"/>
              <a:t>, 1, std::string("</a:t>
            </a:r>
            <a:r>
              <a:rPr lang="en-US" dirty="0" err="1"/>
              <a:t>hola</a:t>
            </a:r>
            <a:r>
              <a:rPr lang="en-US" dirty="0"/>
              <a:t>")); </a:t>
            </a:r>
          </a:p>
          <a:p>
            <a:pPr marL="457200" lvl="1" indent="0">
              <a:buNone/>
            </a:pPr>
            <a:r>
              <a:rPr lang="en-US" dirty="0" err="1"/>
              <a:t>hilo.join</a:t>
            </a:r>
            <a:r>
              <a:rPr lang="en-US" dirty="0"/>
              <a:t>()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981B15-A274-454F-8510-21D0178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5125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4759E-8975-4ED3-970B-1B5AF7BA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29"/>
            <a:ext cx="10515600" cy="642408"/>
          </a:xfrm>
        </p:spPr>
        <p:txBody>
          <a:bodyPr>
            <a:normAutofit fontScale="90000"/>
          </a:bodyPr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B9D0A-D1AA-4BE1-A992-202F3CDA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s-ES" sz="3600" dirty="0"/>
              <a:t>La definición de la clase </a:t>
            </a:r>
            <a:r>
              <a:rPr lang="es-ES" sz="3600" dirty="0" err="1"/>
              <a:t>thread</a:t>
            </a:r>
            <a:r>
              <a:rPr lang="es-ES" sz="3600" dirty="0"/>
              <a:t>:</a:t>
            </a:r>
          </a:p>
          <a:p>
            <a:r>
              <a:rPr lang="en-US" sz="3600" dirty="0"/>
              <a:t>El constructor </a:t>
            </a:r>
            <a:r>
              <a:rPr lang="en-US" sz="3600" dirty="0" err="1"/>
              <a:t>recibe</a:t>
            </a:r>
            <a:r>
              <a:rPr lang="en-US" sz="3600" dirty="0"/>
              <a:t> una </a:t>
            </a:r>
            <a:r>
              <a:rPr lang="en-US" sz="3600" dirty="0" err="1"/>
              <a:t>función</a:t>
            </a:r>
            <a:r>
              <a:rPr lang="en-US" sz="3600" dirty="0"/>
              <a:t> y un </a:t>
            </a:r>
            <a:r>
              <a:rPr lang="en-US" sz="3600" dirty="0" err="1"/>
              <a:t>número</a:t>
            </a:r>
            <a:r>
              <a:rPr lang="en-US" sz="3600" dirty="0"/>
              <a:t> </a:t>
            </a:r>
            <a:r>
              <a:rPr lang="en-US" sz="3600" dirty="0" err="1"/>
              <a:t>indeterminado</a:t>
            </a:r>
            <a:r>
              <a:rPr lang="en-US" sz="3600" dirty="0"/>
              <a:t> de </a:t>
            </a:r>
            <a:r>
              <a:rPr lang="en-US" sz="3600" dirty="0" err="1"/>
              <a:t>argumentos</a:t>
            </a:r>
            <a:r>
              <a:rPr lang="en-US" sz="3600" dirty="0"/>
              <a:t>, que </a:t>
            </a:r>
            <a:r>
              <a:rPr lang="en-US" sz="3600" dirty="0" err="1"/>
              <a:t>pueden</a:t>
            </a:r>
            <a:r>
              <a:rPr lang="en-US" sz="3600" dirty="0"/>
              <a:t> ser 0 o n</a:t>
            </a:r>
          </a:p>
          <a:p>
            <a:r>
              <a:rPr lang="en-US" sz="3600" b="1" dirty="0"/>
              <a:t>thread thread( Function&amp;&amp; </a:t>
            </a:r>
            <a:r>
              <a:rPr lang="en-US" sz="3600" b="1" i="1" dirty="0"/>
              <a:t>f</a:t>
            </a:r>
            <a:r>
              <a:rPr lang="en-US" sz="3600" b="1" dirty="0"/>
              <a:t>, </a:t>
            </a:r>
            <a:r>
              <a:rPr lang="en-US" sz="3600" b="1" dirty="0" err="1"/>
              <a:t>Args</a:t>
            </a:r>
            <a:r>
              <a:rPr lang="en-US" sz="3600" b="1" dirty="0"/>
              <a:t>&amp;&amp;... </a:t>
            </a:r>
            <a:r>
              <a:rPr lang="en-US" sz="3600" b="1" i="1" dirty="0" err="1"/>
              <a:t>args</a:t>
            </a:r>
            <a:r>
              <a:rPr lang="en-US" sz="3600" b="1" i="1" dirty="0"/>
              <a:t> </a:t>
            </a:r>
            <a:r>
              <a:rPr lang="en-US" sz="3600" b="1" dirty="0"/>
              <a:t>);</a:t>
            </a:r>
          </a:p>
          <a:p>
            <a:endParaRPr lang="en-US" sz="3600" b="1" dirty="0"/>
          </a:p>
          <a:p>
            <a:r>
              <a:rPr lang="en-US" sz="3600" dirty="0"/>
              <a:t>Un </a:t>
            </a:r>
            <a:r>
              <a:rPr lang="en-US" sz="3600" dirty="0" err="1"/>
              <a:t>hilo</a:t>
            </a:r>
            <a:r>
              <a:rPr lang="en-US" sz="3600" dirty="0"/>
              <a:t> </a:t>
            </a:r>
            <a:r>
              <a:rPr lang="en-US" sz="3600" dirty="0" err="1"/>
              <a:t>termina</a:t>
            </a:r>
            <a:r>
              <a:rPr lang="en-US" sz="3600" dirty="0"/>
              <a:t> </a:t>
            </a:r>
            <a:r>
              <a:rPr lang="en-US" sz="3600" dirty="0" err="1"/>
              <a:t>cuando</a:t>
            </a:r>
            <a:r>
              <a:rPr lang="en-US" sz="3600" dirty="0"/>
              <a:t> </a:t>
            </a:r>
            <a:r>
              <a:rPr lang="en-US" sz="3600" dirty="0" err="1"/>
              <a:t>finaliza</a:t>
            </a:r>
            <a:r>
              <a:rPr lang="en-US" sz="3600" dirty="0"/>
              <a:t> la </a:t>
            </a:r>
            <a:r>
              <a:rPr lang="en-US" sz="3600" dirty="0" err="1"/>
              <a:t>rutina</a:t>
            </a:r>
            <a:r>
              <a:rPr lang="en-US" sz="3600" dirty="0"/>
              <a:t> que </a:t>
            </a:r>
            <a:r>
              <a:rPr lang="en-US" sz="3600" dirty="0" err="1"/>
              <a:t>ejecuta</a:t>
            </a:r>
            <a:r>
              <a:rPr lang="en-US" sz="3600" dirty="0"/>
              <a:t> (por </a:t>
            </a:r>
            <a:r>
              <a:rPr lang="en-US" sz="3600" dirty="0" err="1"/>
              <a:t>ejemplo</a:t>
            </a:r>
            <a:r>
              <a:rPr lang="en-US" sz="3600" dirty="0"/>
              <a:t>, </a:t>
            </a:r>
            <a:r>
              <a:rPr lang="en-US" sz="3600" dirty="0" err="1"/>
              <a:t>realiza</a:t>
            </a:r>
            <a:r>
              <a:rPr lang="en-US" sz="3600" dirty="0"/>
              <a:t> un </a:t>
            </a:r>
            <a:r>
              <a:rPr lang="en-US" sz="3600" dirty="0" err="1"/>
              <a:t>proceso</a:t>
            </a:r>
            <a:r>
              <a:rPr lang="en-US" sz="3600" dirty="0"/>
              <a:t> n </a:t>
            </a:r>
            <a:r>
              <a:rPr lang="en-US" sz="3600" dirty="0" err="1"/>
              <a:t>veces</a:t>
            </a:r>
            <a:r>
              <a:rPr lang="en-US" sz="3600" dirty="0"/>
              <a:t> y </a:t>
            </a:r>
            <a:r>
              <a:rPr lang="en-US" sz="3600" dirty="0" err="1"/>
              <a:t>termina</a:t>
            </a:r>
            <a:r>
              <a:rPr lang="en-US" sz="3600" dirty="0"/>
              <a:t>) y llama a la </a:t>
            </a:r>
            <a:r>
              <a:rPr lang="en-US" sz="3600" dirty="0" err="1"/>
              <a:t>instrucción</a:t>
            </a:r>
            <a:r>
              <a:rPr lang="en-US" sz="3600" dirty="0"/>
              <a:t> </a:t>
            </a:r>
            <a:r>
              <a:rPr lang="en-US" sz="3600" b="1" dirty="0"/>
              <a:t>return</a:t>
            </a:r>
            <a:r>
              <a:rPr lang="en-US" sz="3600" dirty="0"/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0202E9-6FB9-431A-81FA-7411ABA2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5476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2D9C-A95D-478F-A86E-107872B5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de parámetros por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83552-AA09-4713-8019-CDA36B0E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Cuando queremos pasar un parámetro a un hilo por referencia se tiene que indicar en la construcción del hilo.</a:t>
            </a:r>
          </a:p>
          <a:p>
            <a:r>
              <a:rPr lang="es-ES" dirty="0"/>
              <a:t>Para ello se dispone de la función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ref</a:t>
            </a:r>
            <a:r>
              <a:rPr lang="es-ES" dirty="0"/>
              <a:t>(</a:t>
            </a:r>
            <a:r>
              <a:rPr lang="es-ES" dirty="0" err="1"/>
              <a:t>param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functional</a:t>
            </a:r>
            <a:r>
              <a:rPr lang="es-ES" dirty="0"/>
              <a:t>&gt;</a:t>
            </a:r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 registro &amp; r) 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 registro &amp; s) {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t1{ f ,s}; // Copia de s</a:t>
            </a:r>
          </a:p>
          <a:p>
            <a:pPr lvl="1"/>
            <a:r>
              <a:rPr lang="en-US" dirty="0"/>
              <a:t>thread t2{ f , std::ref (s) }; // </a:t>
            </a:r>
            <a:r>
              <a:rPr lang="en-US" dirty="0" err="1"/>
              <a:t>Referencia</a:t>
            </a:r>
            <a:r>
              <a:rPr lang="en-US" dirty="0"/>
              <a:t> a s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pt-BR" dirty="0"/>
              <a:t>t3 {[&amp;] { f (s) ; }}; // Referencia a s, con la lambda también se puede indicar.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203E06-188B-4E34-939A-72B3DF15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15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A7A5-6856-09A6-9447-8454FF15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ABD83D-AB66-5865-5C6F-549C499A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8" y="1776763"/>
            <a:ext cx="10855581" cy="395026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29314-8794-7F6B-3FDB-37172ABF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1571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E480-0C62-4871-91F8-965FE17F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Esperar a que termine un hilo: </a:t>
            </a:r>
            <a:r>
              <a:rPr lang="es-ES" b="1" dirty="0" err="1"/>
              <a:t>join</a:t>
            </a:r>
            <a:r>
              <a:rPr lang="es-ES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40DD4-586E-4213-8401-FEDC66C5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Siempre</a:t>
            </a:r>
            <a:r>
              <a:rPr lang="en-US" dirty="0"/>
              <a:t> se </a:t>
            </a:r>
            <a:r>
              <a:rPr lang="en-US" dirty="0" err="1"/>
              <a:t>lanza</a:t>
            </a:r>
            <a:r>
              <a:rPr lang="en-US" dirty="0"/>
              <a:t> un </a:t>
            </a:r>
            <a:r>
              <a:rPr lang="en-US" dirty="0" err="1"/>
              <a:t>hilo</a:t>
            </a:r>
            <a:r>
              <a:rPr lang="en-US" dirty="0"/>
              <a:t> principal (</a:t>
            </a:r>
            <a:r>
              <a:rPr lang="en-US" dirty="0" err="1"/>
              <a:t>desde</a:t>
            </a:r>
            <a:r>
              <a:rPr lang="en-US" dirty="0"/>
              <a:t> main) y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se van </a:t>
            </a:r>
            <a:r>
              <a:rPr lang="en-US" dirty="0" err="1"/>
              <a:t>creando</a:t>
            </a:r>
            <a:r>
              <a:rPr lang="en-US" dirty="0"/>
              <a:t> el resto de </a:t>
            </a:r>
            <a:r>
              <a:rPr lang="en-US" dirty="0" err="1"/>
              <a:t>hilos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esperar</a:t>
            </a:r>
            <a:r>
              <a:rPr lang="en-US" dirty="0"/>
              <a:t> a que un </a:t>
            </a:r>
            <a:r>
              <a:rPr lang="en-US" dirty="0" err="1"/>
              <a:t>hilo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 se dispone del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 err="1"/>
              <a:t>Sólo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u="sng" dirty="0" err="1"/>
              <a:t>llamar</a:t>
            </a:r>
            <a:r>
              <a:rPr lang="en-US" u="sng" dirty="0"/>
              <a:t> una </a:t>
            </a:r>
            <a:r>
              <a:rPr lang="en-US" u="sng" dirty="0" err="1"/>
              <a:t>vez</a:t>
            </a:r>
            <a:r>
              <a:rPr lang="en-US" dirty="0"/>
              <a:t> al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dispone de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thread: </a:t>
            </a:r>
            <a:r>
              <a:rPr lang="en-US" b="1" dirty="0"/>
              <a:t>joinable</a:t>
            </a:r>
            <a:r>
              <a:rPr lang="en-US" dirty="0"/>
              <a:t>()  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thread y </a:t>
            </a:r>
            <a:r>
              <a:rPr lang="en-US" dirty="0" err="1"/>
              <a:t>devuelve</a:t>
            </a:r>
            <a:r>
              <a:rPr lang="en-US" dirty="0"/>
              <a:t> true / false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join a un </a:t>
            </a:r>
            <a:r>
              <a:rPr lang="en-US" dirty="0" err="1"/>
              <a:t>hilo</a:t>
            </a:r>
            <a:r>
              <a:rPr lang="en-US" dirty="0"/>
              <a:t> o no.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AB959C-47F6-403D-84F0-EAFC415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617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6CF5-3323-4433-BF1E-D892B31C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408"/>
          </a:xfrm>
        </p:spPr>
        <p:txBody>
          <a:bodyPr/>
          <a:lstStyle/>
          <a:p>
            <a:r>
              <a:rPr lang="es-ES" dirty="0"/>
              <a:t>Vectores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982DD-1A7C-4749-BADD-A741BF70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97467"/>
            <a:ext cx="11582399" cy="5824007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Los hilos se pueden combinar con la clase </a:t>
            </a:r>
            <a:r>
              <a:rPr lang="es-ES" b="1" dirty="0"/>
              <a:t>vector</a:t>
            </a:r>
            <a:r>
              <a:rPr lang="es-ES" dirty="0"/>
              <a:t> para tener varios hilos.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&lt;vector&gt;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Hilo {</a:t>
            </a:r>
          </a:p>
          <a:p>
            <a:pPr marL="457200" lvl="1" indent="0"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	        	</a:t>
            </a:r>
            <a:r>
              <a:rPr lang="es-ES" dirty="0">
                <a:solidFill>
                  <a:srgbClr val="FF0000"/>
                </a:solidFill>
              </a:rPr>
              <a:t>// Muestra el identificador del hilo</a:t>
            </a:r>
            <a:r>
              <a:rPr lang="es-ES" dirty="0"/>
              <a:t>	</a:t>
            </a:r>
          </a:p>
          <a:p>
            <a:pPr marL="914400" lvl="2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"Dentro del hilo: " &lt;&lt;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this_thread</a:t>
            </a:r>
            <a:r>
              <a:rPr lang="es-ES" b="1" dirty="0"/>
              <a:t>::</a:t>
            </a:r>
            <a:r>
              <a:rPr lang="es-ES" b="1" dirty="0" err="1"/>
              <a:t>get_id</a:t>
            </a:r>
            <a:r>
              <a:rPr lang="es-ES" b="1" dirty="0"/>
              <a:t>() </a:t>
            </a:r>
            <a:r>
              <a:rPr lang="es-ES" dirty="0"/>
              <a:t>&lt;&lt; " esta ejecutando"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std</a:t>
            </a:r>
            <a:r>
              <a:rPr lang="es-ES" b="1" dirty="0"/>
              <a:t>::vector&lt;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b="1" dirty="0"/>
              <a:t>&gt; hilos;</a:t>
            </a:r>
          </a:p>
          <a:p>
            <a:pPr marL="0" indent="0">
              <a:buNone/>
            </a:pPr>
            <a:r>
              <a:rPr lang="es-ES" dirty="0"/>
              <a:t>// Creamos 10 hilos y se añaden al vector: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457200" lvl="1" indent="0">
              <a:buNone/>
            </a:pPr>
            <a:r>
              <a:rPr lang="es-ES" dirty="0" err="1"/>
              <a:t>hilos.push_back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( (Hilo()) 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Ahora esperamos a que acaben todos los hilos:</a:t>
            </a:r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 &lt;&lt; "Esperamos por todos los hilos"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(auto &amp;h : hilos)</a:t>
            </a:r>
          </a:p>
          <a:p>
            <a:pPr marL="457200" lvl="1" indent="0">
              <a:buNone/>
            </a:pPr>
            <a:r>
              <a:rPr lang="es-ES" dirty="0" err="1"/>
              <a:t>h.join</a:t>
            </a:r>
            <a:r>
              <a:rPr lang="es-ES" dirty="0"/>
              <a:t>();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1024A-4283-437E-92B6-FA6B8604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7395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0C759-33F2-4D9A-91BE-E53BEFC7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36878"/>
          </a:xfrm>
        </p:spPr>
        <p:txBody>
          <a:bodyPr/>
          <a:lstStyle/>
          <a:p>
            <a:r>
              <a:rPr lang="es-ES" dirty="0" err="1"/>
              <a:t>mutex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DC5C5-8E2A-442E-BC52-57F23F29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55134"/>
            <a:ext cx="11540065" cy="570653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Al igual que en POSIX los </a:t>
            </a:r>
            <a:r>
              <a:rPr lang="es-ES" b="1" dirty="0" err="1"/>
              <a:t>mutex</a:t>
            </a:r>
            <a:r>
              <a:rPr lang="es-ES" dirty="0"/>
              <a:t> (cerrojo) nos sirven para sincronizar el acceso de varios hilos a un recurso compartido para evitar condiciones de carrera y que se corrompa la memoria.</a:t>
            </a:r>
          </a:p>
          <a:p>
            <a:endParaRPr lang="es-ES" dirty="0"/>
          </a:p>
          <a:p>
            <a:pPr lvl="1"/>
            <a:r>
              <a:rPr lang="es-ES" dirty="0"/>
              <a:t>La 1ª forma: más propensa a errores se puede olvidar el desbloqueo del </a:t>
            </a:r>
            <a:r>
              <a:rPr lang="es-ES" dirty="0" err="1"/>
              <a:t>mutex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mutex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lock</a:t>
            </a:r>
            <a:r>
              <a:rPr lang="es-ES" dirty="0"/>
              <a:t>();  	</a:t>
            </a:r>
            <a:r>
              <a:rPr lang="es-ES" dirty="0">
                <a:solidFill>
                  <a:srgbClr val="FF0000"/>
                </a:solidFill>
              </a:rPr>
              <a:t>// Adquiere el cerrojo</a:t>
            </a:r>
          </a:p>
          <a:p>
            <a:pPr marL="457200" lvl="1" indent="0">
              <a:buNone/>
            </a:pPr>
            <a:r>
              <a:rPr lang="es-ES" dirty="0"/>
              <a:t>// Actualizar el recurso;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unlock</a:t>
            </a:r>
            <a:r>
              <a:rPr lang="es-ES" dirty="0"/>
              <a:t>(); 	</a:t>
            </a:r>
            <a:r>
              <a:rPr lang="es-ES" dirty="0">
                <a:solidFill>
                  <a:srgbClr val="FF0000"/>
                </a:solidFill>
              </a:rPr>
              <a:t>// Libera el cerrojo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2ª forma: es más segura, se evita el posible error de la primera forma. El </a:t>
            </a:r>
            <a:r>
              <a:rPr lang="es-ES" dirty="0" err="1"/>
              <a:t>mutex</a:t>
            </a:r>
            <a:r>
              <a:rPr lang="es-ES" dirty="0"/>
              <a:t> se libera automáticamente.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b="1" dirty="0" err="1"/>
              <a:t>lock_guard</a:t>
            </a:r>
            <a:r>
              <a:rPr lang="es-ES" dirty="0"/>
              <a:t>&lt;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&gt; </a:t>
            </a:r>
            <a:r>
              <a:rPr lang="es-ES" dirty="0" err="1"/>
              <a:t>guard</a:t>
            </a:r>
            <a:r>
              <a:rPr lang="es-ES" dirty="0"/>
              <a:t>(</a:t>
            </a:r>
            <a:r>
              <a:rPr lang="es-ES" dirty="0" err="1"/>
              <a:t>miMutex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r>
              <a:rPr lang="es-ES" dirty="0"/>
              <a:t>// Actualizar el recurso y después se libera automáticamente.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3ª forma: es equivalente a </a:t>
            </a:r>
            <a:r>
              <a:rPr lang="es-ES" dirty="0" err="1"/>
              <a:t>lock_guard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unique_lock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unique</a:t>
            </a:r>
            <a:r>
              <a:rPr lang="es-ES" dirty="0" err="1">
                <a:sym typeface="Wingdings" panose="05000000000000000000" pitchFamily="2" charset="2"/>
              </a:rPr>
              <a:t>_</a:t>
            </a:r>
            <a:r>
              <a:rPr lang="es-ES" b="1" dirty="0" err="1">
                <a:sym typeface="Wingdings" panose="05000000000000000000" pitchFamily="2" charset="2"/>
              </a:rPr>
              <a:t>lock</a:t>
            </a:r>
            <a:r>
              <a:rPr lang="es-ES" dirty="0">
                <a:sym typeface="Wingdings" panose="05000000000000000000" pitchFamily="2" charset="2"/>
              </a:rPr>
              <a:t>&lt;</a:t>
            </a:r>
            <a:r>
              <a:rPr lang="es-ES" dirty="0" err="1">
                <a:sym typeface="Wingdings" panose="05000000000000000000" pitchFamily="2" charset="2"/>
              </a:rPr>
              <a:t>mutex</a:t>
            </a:r>
            <a:r>
              <a:rPr lang="es-ES" dirty="0">
                <a:sym typeface="Wingdings" panose="05000000000000000000" pitchFamily="2" charset="2"/>
              </a:rPr>
              <a:t>&gt; </a:t>
            </a:r>
            <a:r>
              <a:rPr lang="es-ES" dirty="0" err="1">
                <a:sym typeface="Wingdings" panose="05000000000000000000" pitchFamily="2" charset="2"/>
              </a:rPr>
              <a:t>milock</a:t>
            </a:r>
            <a:r>
              <a:rPr lang="es-ES" dirty="0">
                <a:sym typeface="Wingdings" panose="05000000000000000000" pitchFamily="2" charset="2"/>
              </a:rPr>
              <a:t> {</a:t>
            </a:r>
            <a:r>
              <a:rPr lang="es-ES" dirty="0" err="1">
                <a:sym typeface="Wingdings" panose="05000000000000000000" pitchFamily="2" charset="2"/>
              </a:rPr>
              <a:t>miMutex</a:t>
            </a:r>
            <a:r>
              <a:rPr lang="es-ES" dirty="0">
                <a:sym typeface="Wingdings" panose="05000000000000000000" pitchFamily="2" charset="2"/>
              </a:rPr>
              <a:t>};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// Actualizar el recurso y después se libera automáticamente.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3A5564-90E0-47C3-8C3B-4F419CAF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6170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9351F-C1CE-4847-B18A-7F7B1710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err="1"/>
              <a:t>lock_guard</a:t>
            </a:r>
            <a:r>
              <a:rPr lang="es-ES" dirty="0"/>
              <a:t> vs </a:t>
            </a:r>
            <a:r>
              <a:rPr lang="es-ES" dirty="0" err="1"/>
              <a:t>unique_lock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B588E-E438-4D9A-85AA-A4D3EC71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67312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lock</a:t>
            </a:r>
            <a:r>
              <a:rPr lang="es-ES" dirty="0" err="1"/>
              <a:t>_</a:t>
            </a:r>
            <a:r>
              <a:rPr lang="es-ES" b="1" dirty="0" err="1"/>
              <a:t>guard</a:t>
            </a:r>
            <a:r>
              <a:rPr lang="es-ES" dirty="0"/>
              <a:t> y </a:t>
            </a:r>
            <a:r>
              <a:rPr lang="es-ES" b="1" dirty="0" err="1"/>
              <a:t>unique</a:t>
            </a:r>
            <a:r>
              <a:rPr lang="es-ES" dirty="0" err="1"/>
              <a:t>_</a:t>
            </a:r>
            <a:r>
              <a:rPr lang="es-ES" b="1" dirty="0" err="1"/>
              <a:t>lock</a:t>
            </a:r>
            <a:r>
              <a:rPr lang="es-ES" dirty="0"/>
              <a:t> son más o menos lo mismo; </a:t>
            </a:r>
            <a:r>
              <a:rPr lang="es-ES" dirty="0" err="1"/>
              <a:t>lock_guard</a:t>
            </a:r>
            <a:r>
              <a:rPr lang="es-ES" dirty="0"/>
              <a:t> es una versión restringida con una interfaz limitada.</a:t>
            </a:r>
          </a:p>
          <a:p>
            <a:endParaRPr lang="es-ES" dirty="0"/>
          </a:p>
          <a:p>
            <a:r>
              <a:rPr lang="es-ES" b="1" dirty="0" err="1"/>
              <a:t>lock_guard</a:t>
            </a:r>
            <a:r>
              <a:rPr lang="es-ES" b="1" dirty="0"/>
              <a:t> </a:t>
            </a:r>
            <a:r>
              <a:rPr lang="es-ES" dirty="0"/>
              <a:t>siempre tiene un candado desde su construcción hasta su destrucción. </a:t>
            </a:r>
          </a:p>
          <a:p>
            <a:endParaRPr lang="es-ES" dirty="0"/>
          </a:p>
          <a:p>
            <a:r>
              <a:rPr lang="es-ES" b="1" dirty="0" err="1"/>
              <a:t>unique_lock</a:t>
            </a:r>
            <a:r>
              <a:rPr lang="es-ES" b="1" dirty="0"/>
              <a:t> </a:t>
            </a:r>
            <a:r>
              <a:rPr lang="es-ES" dirty="0"/>
              <a:t>puede crearse sin bloqueo inmediato, puede desbloquearse en cualquier momento de su existencia y puede transferir la propiedad del bloqueo de una instancia a otra.</a:t>
            </a:r>
          </a:p>
          <a:p>
            <a:endParaRPr lang="es-ES" dirty="0"/>
          </a:p>
          <a:p>
            <a:r>
              <a:rPr lang="es-ES" dirty="0"/>
              <a:t>Por lo tanto, siempre utilizaremos </a:t>
            </a:r>
            <a:r>
              <a:rPr lang="es-ES" dirty="0" err="1"/>
              <a:t>lock_guard</a:t>
            </a:r>
            <a:r>
              <a:rPr lang="es-ES" dirty="0"/>
              <a:t>, a menos que se necesiten las capacidades de </a:t>
            </a:r>
            <a:r>
              <a:rPr lang="es-ES" dirty="0" err="1"/>
              <a:t>unique_lock</a:t>
            </a:r>
            <a:r>
              <a:rPr lang="es-ES" dirty="0"/>
              <a:t>. </a:t>
            </a:r>
          </a:p>
          <a:p>
            <a:r>
              <a:rPr lang="es-ES" dirty="0"/>
              <a:t>Una variable </a:t>
            </a:r>
            <a:r>
              <a:rPr lang="es-ES" dirty="0" err="1"/>
              <a:t>condition_variable</a:t>
            </a:r>
            <a:r>
              <a:rPr lang="es-ES" dirty="0"/>
              <a:t> necesita a </a:t>
            </a:r>
            <a:r>
              <a:rPr lang="es-ES" dirty="0" err="1"/>
              <a:t>unique_lock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4AABC2-BF27-4A34-8498-60BDFB5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4063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B2DD4-6A45-4E76-AB18-6083A5CA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4467"/>
          </a:xfrm>
        </p:spPr>
        <p:txBody>
          <a:bodyPr/>
          <a:lstStyle/>
          <a:p>
            <a:r>
              <a:rPr lang="es-ES" b="1" dirty="0" err="1"/>
              <a:t>detach</a:t>
            </a:r>
            <a:r>
              <a:rPr lang="es-ES" dirty="0"/>
              <a:t>: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75AD9-D9B6-48EB-9F7D-1FD469B3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067"/>
            <a:ext cx="10515600" cy="559540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Se puede indicar que un hilo sigue ejecutando después de que el destructor se ejecute con </a:t>
            </a:r>
            <a:r>
              <a:rPr lang="es-ES" b="1" dirty="0" err="1"/>
              <a:t>detach</a:t>
            </a:r>
            <a:r>
              <a:rPr lang="es-ES" b="1" dirty="0"/>
              <a:t>()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Útil para tareas que se ejecutan como demonios.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actualiza 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457200" lvl="1" indent="0">
              <a:buNone/>
            </a:pPr>
            <a:r>
              <a:rPr lang="en-US" dirty="0" err="1"/>
              <a:t>muestra_reloj</a:t>
            </a:r>
            <a:r>
              <a:rPr lang="en-US" dirty="0"/>
              <a:t>(</a:t>
            </a:r>
            <a:r>
              <a:rPr lang="en-US" dirty="0" err="1"/>
              <a:t>stead_clock</a:t>
            </a:r>
            <a:r>
              <a:rPr lang="en-US" dirty="0"/>
              <a:t>::now());</a:t>
            </a:r>
          </a:p>
          <a:p>
            <a:pPr marL="457200" lvl="1" indent="0">
              <a:buNone/>
            </a:pPr>
            <a:r>
              <a:rPr lang="en-US" dirty="0" err="1"/>
              <a:t>this_thread</a:t>
            </a:r>
            <a:r>
              <a:rPr lang="en-US" dirty="0"/>
              <a:t> :: </a:t>
            </a:r>
            <a:r>
              <a:rPr lang="en-US" dirty="0" err="1"/>
              <a:t>sleep_for</a:t>
            </a:r>
            <a:r>
              <a:rPr lang="en-US" dirty="0"/>
              <a:t>(second{1});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</a:t>
            </a:r>
          </a:p>
          <a:p>
            <a:pPr marL="457200" lvl="1" indent="0">
              <a:buNone/>
            </a:pPr>
            <a:r>
              <a:rPr lang="es-ES" dirty="0" err="1"/>
              <a:t>thread</a:t>
            </a:r>
            <a:r>
              <a:rPr lang="es-ES" dirty="0"/>
              <a:t> t { actualiza };</a:t>
            </a:r>
          </a:p>
          <a:p>
            <a:pPr marL="457200" lvl="1" indent="0">
              <a:buNone/>
            </a:pPr>
            <a:r>
              <a:rPr lang="es-ES" dirty="0"/>
              <a:t>t .</a:t>
            </a:r>
            <a:r>
              <a:rPr lang="es-ES" dirty="0" err="1"/>
              <a:t>detach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2F7A07-A837-43F6-AEBF-9DBD2D31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0147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E7508-D779-4C10-A886-30A3546D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879D5-CB1C-4DCF-B319-5E47BACB0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708"/>
          </a:xfrm>
        </p:spPr>
        <p:txBody>
          <a:bodyPr/>
          <a:lstStyle/>
          <a:p>
            <a:r>
              <a:rPr lang="es-ES" dirty="0"/>
              <a:t>Inconvenientes:</a:t>
            </a:r>
          </a:p>
          <a:p>
            <a:pPr lvl="1"/>
            <a:r>
              <a:rPr lang="es-ES" dirty="0"/>
              <a:t>Se pierde el control de qué hilos están activos.</a:t>
            </a:r>
          </a:p>
          <a:p>
            <a:pPr lvl="1"/>
            <a:r>
              <a:rPr lang="es-ES" dirty="0"/>
              <a:t>No se sabe si se puede usar el resultado generado por un hilo.</a:t>
            </a:r>
          </a:p>
          <a:p>
            <a:pPr lvl="1"/>
            <a:r>
              <a:rPr lang="es-ES" dirty="0"/>
              <a:t>No se sabe si un hilo ha liberado sus recursos.</a:t>
            </a:r>
          </a:p>
          <a:p>
            <a:pPr lvl="1"/>
            <a:r>
              <a:rPr lang="es-ES" dirty="0"/>
              <a:t>Se podría acabar accediendo a objetos que han sido destruidos.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EF46A5-F3C9-4AA2-B56F-4B0EFE94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8993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B60F-7677-4A6E-8248-BA9ECBC6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condición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5E20A-CE28-463E-AA7C-CB3511B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Mecanismo para sincronizar hilos en acceso a recursos compartidos:</a:t>
            </a:r>
          </a:p>
          <a:p>
            <a:pPr lvl="1"/>
            <a:r>
              <a:rPr lang="es-ES" dirty="0" err="1"/>
              <a:t>wait</a:t>
            </a:r>
            <a:r>
              <a:rPr lang="es-ES" dirty="0"/>
              <a:t>(): Espera en un </a:t>
            </a:r>
            <a:r>
              <a:rPr lang="es-ES" dirty="0" err="1"/>
              <a:t>mutex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notify_one</a:t>
            </a:r>
            <a:r>
              <a:rPr lang="es-ES" dirty="0"/>
              <a:t>(): Despierta a un hilo en espera.</a:t>
            </a:r>
          </a:p>
          <a:p>
            <a:pPr lvl="1"/>
            <a:r>
              <a:rPr lang="es-ES" dirty="0" err="1"/>
              <a:t>notify_all</a:t>
            </a:r>
            <a:r>
              <a:rPr lang="es-ES" dirty="0"/>
              <a:t>(): Despierta a todos los hilos en espera.</a:t>
            </a:r>
          </a:p>
          <a:p>
            <a:pPr lvl="1"/>
            <a:endParaRPr lang="es-ES" dirty="0"/>
          </a:p>
          <a:p>
            <a:r>
              <a:rPr lang="es-ES" dirty="0"/>
              <a:t>Productor / Consumidor</a:t>
            </a:r>
          </a:p>
          <a:p>
            <a:pPr lvl="1"/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dirty="0" err="1"/>
              <a:t>peticion</a:t>
            </a:r>
            <a:r>
              <a:rPr lang="es-ES" dirty="0"/>
              <a:t> ;</a:t>
            </a:r>
          </a:p>
          <a:p>
            <a:pPr lvl="1"/>
            <a:r>
              <a:rPr lang="es-ES" dirty="0" err="1"/>
              <a:t>queue</a:t>
            </a:r>
            <a:r>
              <a:rPr lang="es-ES" dirty="0"/>
              <a:t>&lt;</a:t>
            </a:r>
            <a:r>
              <a:rPr lang="es-ES" dirty="0" err="1"/>
              <a:t>peticion</a:t>
            </a:r>
            <a:r>
              <a:rPr lang="es-ES" dirty="0"/>
              <a:t>&gt; cola; // Cola de peticiones</a:t>
            </a:r>
          </a:p>
          <a:p>
            <a:pPr lvl="1"/>
            <a:r>
              <a:rPr lang="es-ES" dirty="0" err="1"/>
              <a:t>condition_variable</a:t>
            </a:r>
            <a:r>
              <a:rPr lang="es-ES" dirty="0"/>
              <a:t> </a:t>
            </a:r>
            <a:r>
              <a:rPr lang="es-ES" dirty="0" err="1"/>
              <a:t>cv</a:t>
            </a:r>
            <a:r>
              <a:rPr lang="es-ES" dirty="0"/>
              <a:t>; </a:t>
            </a:r>
          </a:p>
          <a:p>
            <a:pPr lvl="1"/>
            <a:r>
              <a:rPr lang="es-ES" dirty="0" err="1"/>
              <a:t>mutex</a:t>
            </a:r>
            <a:r>
              <a:rPr lang="es-ES" dirty="0"/>
              <a:t> m;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668E11-934E-46F3-87AB-8570B45E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3410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04EAA-5113-4F94-8CC0-07B9AFE4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B378B-4CEA-4638-B60E-CD38DA52E3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914400" lvl="2" indent="0">
              <a:buNone/>
            </a:pPr>
            <a:r>
              <a:rPr lang="fr-FR" dirty="0"/>
              <a:t>unique_lock&lt;mutex&gt; l{m};</a:t>
            </a:r>
          </a:p>
          <a:p>
            <a:pPr marL="914400" lvl="2" indent="0">
              <a:buNone/>
            </a:pPr>
            <a:r>
              <a:rPr lang="es-ES" b="1" dirty="0" err="1"/>
              <a:t>while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cv.wait</a:t>
            </a:r>
            <a:r>
              <a:rPr lang="es-ES" dirty="0"/>
              <a:t>( l ) ) ;</a:t>
            </a:r>
          </a:p>
          <a:p>
            <a:pPr marL="914400" lvl="2" indent="0">
              <a:buNone/>
            </a:pPr>
            <a:r>
              <a:rPr lang="es-ES" b="1" dirty="0"/>
              <a:t>auto </a:t>
            </a:r>
            <a:r>
              <a:rPr lang="es-ES" dirty="0"/>
              <a:t>p = cola. </a:t>
            </a:r>
            <a:r>
              <a:rPr lang="es-ES" dirty="0" err="1"/>
              <a:t>front</a:t>
            </a:r>
            <a:r>
              <a:rPr lang="es-ES" dirty="0"/>
              <a:t> () ;</a:t>
            </a:r>
          </a:p>
          <a:p>
            <a:pPr marL="914400" lvl="2" indent="0">
              <a:buNone/>
            </a:pPr>
            <a:r>
              <a:rPr lang="es-ES" dirty="0" err="1"/>
              <a:t>cola.pop</a:t>
            </a:r>
            <a:r>
              <a:rPr lang="es-ES" dirty="0"/>
              <a:t>();</a:t>
            </a:r>
          </a:p>
          <a:p>
            <a:pPr marL="914400" lvl="2" indent="0">
              <a:buNone/>
            </a:pPr>
            <a:r>
              <a:rPr lang="es-ES" dirty="0"/>
              <a:t>l .</a:t>
            </a:r>
            <a:r>
              <a:rPr lang="es-ES" dirty="0" err="1"/>
              <a:t>unlock</a:t>
            </a:r>
            <a:r>
              <a:rPr lang="es-ES" dirty="0"/>
              <a:t>() ;</a:t>
            </a:r>
          </a:p>
          <a:p>
            <a:pPr marL="914400" lvl="2" indent="0">
              <a:buNone/>
            </a:pPr>
            <a:r>
              <a:rPr lang="es-ES" dirty="0"/>
              <a:t>procesa(p);</a:t>
            </a:r>
          </a:p>
          <a:p>
            <a:pPr marL="457200" lvl="1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75D4A8-C427-46E7-B09D-4D31845F0A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b="1" dirty="0" err="1"/>
              <a:t>wait</a:t>
            </a:r>
            <a:endParaRPr lang="es-ES" b="1" dirty="0"/>
          </a:p>
          <a:p>
            <a:pPr lvl="1"/>
            <a:r>
              <a:rPr lang="es-ES" dirty="0"/>
              <a:t>Libera el cerrojo y espera una notificación.</a:t>
            </a:r>
          </a:p>
          <a:p>
            <a:pPr lvl="1"/>
            <a:r>
              <a:rPr lang="es-ES" dirty="0"/>
              <a:t>Adquiere el cerrojo al despertarse.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07E15-FA03-4E5A-B83D-4AA85056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9241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1F9DB-7615-405F-81E2-4C97D396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69AE4-D506-44F9-B601-3CF91FCBB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 {</a:t>
            </a:r>
          </a:p>
          <a:p>
            <a:pPr lvl="1"/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lvl="2"/>
            <a:r>
              <a:rPr lang="es-ES" dirty="0" err="1"/>
              <a:t>peticion</a:t>
            </a:r>
            <a:r>
              <a:rPr lang="es-ES" dirty="0"/>
              <a:t> p = genera();</a:t>
            </a:r>
          </a:p>
          <a:p>
            <a:pPr lvl="2"/>
            <a:r>
              <a:rPr lang="fr-FR" dirty="0"/>
              <a:t>unique_lock&lt;mutex&gt; l{m};</a:t>
            </a:r>
          </a:p>
          <a:p>
            <a:pPr lvl="2"/>
            <a:r>
              <a:rPr lang="es-ES" dirty="0" err="1"/>
              <a:t>cola.push</a:t>
            </a:r>
            <a:r>
              <a:rPr lang="es-ES" dirty="0"/>
              <a:t>(p);</a:t>
            </a:r>
          </a:p>
          <a:p>
            <a:pPr lvl="2"/>
            <a:r>
              <a:rPr lang="es-ES" dirty="0" err="1"/>
              <a:t>cv.notify_one</a:t>
            </a:r>
            <a:r>
              <a:rPr lang="es-ES" dirty="0"/>
              <a:t>() ;</a:t>
            </a:r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2F26BF-B113-426A-8AFC-EE8689E227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dirty="0" err="1"/>
              <a:t>notify_one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Despierta a uno de los hilos que están esperando en la condición.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186CAE-7069-4D34-875C-A66C4A4D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4711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652C1-7BF7-4FED-8904-F341883F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asíncronas y </a:t>
            </a:r>
            <a:r>
              <a:rPr lang="es-ES" dirty="0" err="1"/>
              <a:t>future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47DC9-DA3A-4BFB-9CE5-AE398E38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tarea </a:t>
            </a:r>
            <a:r>
              <a:rPr lang="es-ES" b="1" dirty="0"/>
              <a:t>asíncrona</a:t>
            </a:r>
            <a:r>
              <a:rPr lang="es-ES" dirty="0"/>
              <a:t> permite el lanzamiento simple de la ejecución de una tarea:</a:t>
            </a:r>
          </a:p>
          <a:p>
            <a:pPr lvl="1"/>
            <a:r>
              <a:rPr lang="es-ES" b="1" dirty="0"/>
              <a:t>En otro hilo </a:t>
            </a:r>
            <a:r>
              <a:rPr lang="es-ES" dirty="0"/>
              <a:t>de ejecución.</a:t>
            </a:r>
          </a:p>
          <a:p>
            <a:pPr lvl="1"/>
            <a:r>
              <a:rPr lang="es-ES" dirty="0"/>
              <a:t>Como una </a:t>
            </a:r>
            <a:r>
              <a:rPr lang="es-ES" b="1" dirty="0"/>
              <a:t>tarea diferida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dirty="0"/>
              <a:t>Un </a:t>
            </a:r>
            <a:r>
              <a:rPr lang="es-ES" b="1" dirty="0"/>
              <a:t>futuro </a:t>
            </a:r>
            <a:r>
              <a:rPr lang="es-ES" dirty="0"/>
              <a:t>es un objeto que permite que un hilo pueda devolver un valor a la sección de código que lo invocó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236B9-F377-4E1F-A977-0289A67A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56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99E4-60A8-05B4-9B57-5203293E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Tener en cuenta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1545F-08EA-669E-B737-B008A867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ofrece persistencia de mensajes por defecto (no es un sistema de colas tradicional).</a:t>
            </a:r>
          </a:p>
          <a:p>
            <a:r>
              <a:rPr lang="es-ES" dirty="0"/>
              <a:t>Requiere que el desarrollador gestione la </a:t>
            </a:r>
            <a:r>
              <a:rPr lang="es-ES" b="1" dirty="0"/>
              <a:t>topología de red y la fiabilidad</a:t>
            </a:r>
            <a:r>
              <a:rPr lang="es-ES" dirty="0"/>
              <a:t>.</a:t>
            </a:r>
          </a:p>
          <a:p>
            <a:r>
              <a:rPr lang="es-ES" dirty="0"/>
              <a:t>Es más, una </a:t>
            </a:r>
            <a:r>
              <a:rPr lang="es-ES" b="1" dirty="0"/>
              <a:t>caja de herramientas</a:t>
            </a:r>
            <a:r>
              <a:rPr lang="es-ES" dirty="0"/>
              <a:t> que una solución lista para usar.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D2C06A-27EA-3C3C-4B3E-18339C34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5395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0B4C-91EE-4558-A93C-DC935305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Invocación de tareas asíncronas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D5810-AD49-46A1-AAA9-9311FCB7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future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&lt;iostream&gt;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std :: future&lt;</a:t>
            </a:r>
            <a:r>
              <a:rPr lang="en-US" b="1" dirty="0"/>
              <a:t>int</a:t>
            </a:r>
            <a:r>
              <a:rPr lang="en-US" dirty="0"/>
              <a:t>&gt; r = std :: async(</a:t>
            </a:r>
            <a:r>
              <a:rPr lang="en-US" dirty="0" err="1"/>
              <a:t>tarea</a:t>
            </a:r>
            <a:r>
              <a:rPr lang="en-US" dirty="0"/>
              <a:t>, 1, 10);</a:t>
            </a:r>
          </a:p>
          <a:p>
            <a:pPr marL="457200" lvl="1" indent="0">
              <a:buNone/>
            </a:pPr>
            <a:r>
              <a:rPr lang="es-ES" dirty="0" err="1"/>
              <a:t>otra_tarea</a:t>
            </a:r>
            <a:r>
              <a:rPr lang="es-ES" dirty="0"/>
              <a:t>() ;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cout</a:t>
            </a:r>
            <a:r>
              <a:rPr lang="es-ES" dirty="0"/>
              <a:t> &lt;&lt; "Resultado= " &lt;&lt; </a:t>
            </a:r>
            <a:r>
              <a:rPr lang="es-ES" dirty="0" err="1"/>
              <a:t>r.get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b="1" dirty="0" err="1"/>
              <a:t>return</a:t>
            </a:r>
            <a:r>
              <a:rPr lang="es-ES" b="1" dirty="0"/>
              <a:t> </a:t>
            </a:r>
            <a:r>
              <a:rPr lang="es-ES" dirty="0"/>
              <a:t>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CAC10-70D8-4DD6-94C5-34BF98C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6725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C53E-3B6B-4D14-BA6C-2B3A8D6E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AD376-FC27-4F69-8E2A-9017E914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Idea general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Cuando un hilo necesita pasar un valor a otro hilo pone el valor en una </a:t>
            </a:r>
            <a:r>
              <a:rPr lang="es-ES" b="1" dirty="0"/>
              <a:t>promesa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La implementación hace que el valor esté disponible en el correspondiente </a:t>
            </a:r>
            <a:r>
              <a:rPr lang="es-ES" b="1" dirty="0"/>
              <a:t>futuro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Acceso al </a:t>
            </a:r>
            <a:r>
              <a:rPr lang="es-ES" b="1" dirty="0"/>
              <a:t>futuro </a:t>
            </a:r>
            <a:r>
              <a:rPr lang="es-ES" dirty="0"/>
              <a:t>mediante </a:t>
            </a:r>
            <a:r>
              <a:rPr lang="es-ES" b="1" dirty="0" err="1"/>
              <a:t>f.get</a:t>
            </a:r>
            <a:r>
              <a:rPr lang="es-ES" b="1" dirty="0"/>
              <a:t>()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Si se ha asignado un valor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obtiene el valor.</a:t>
            </a:r>
          </a:p>
          <a:p>
            <a:pPr lvl="1"/>
            <a:r>
              <a:rPr lang="es-ES" dirty="0"/>
              <a:t>En otro caso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el hilo llamante se bloquea hasta que esté disponible.</a:t>
            </a:r>
          </a:p>
          <a:p>
            <a:pPr lvl="1"/>
            <a:r>
              <a:rPr lang="es-ES" dirty="0"/>
              <a:t>Permite la transferencia transparente de excepciones entre hilos.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3A807-0903-47E3-9A29-2978EB31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7618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C6BFEA3-4851-4063-A3AB-2F68F3EFC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Boost.Asio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BB36B5-3818-28F3-147B-2D906BB2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6156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6EE38-64F0-27F8-7D0D-6756A802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Boost.Asio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22241-1992-4636-9027-2744FAC6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Boost.Asio</a:t>
            </a:r>
            <a:r>
              <a:rPr lang="es-ES" dirty="0"/>
              <a:t> es una librería de C++ para </a:t>
            </a:r>
            <a:r>
              <a:rPr lang="es-ES" b="1" dirty="0"/>
              <a:t>programación asíncrona y basada en eventos</a:t>
            </a:r>
            <a:r>
              <a:rPr lang="es-ES" dirty="0"/>
              <a:t>, especialmente útil para:</a:t>
            </a:r>
          </a:p>
          <a:p>
            <a:pPr lvl="1"/>
            <a:r>
              <a:rPr lang="es-ES" b="1" dirty="0"/>
              <a:t>Redes TCP/UDP</a:t>
            </a:r>
            <a:endParaRPr lang="es-ES" dirty="0"/>
          </a:p>
          <a:p>
            <a:pPr lvl="1"/>
            <a:r>
              <a:rPr lang="es-ES" b="1" dirty="0" err="1"/>
              <a:t>Timers</a:t>
            </a:r>
            <a:endParaRPr lang="es-ES" dirty="0"/>
          </a:p>
          <a:p>
            <a:pPr lvl="1"/>
            <a:r>
              <a:rPr lang="es-ES" b="1" dirty="0"/>
              <a:t>Serialización</a:t>
            </a:r>
            <a:endParaRPr lang="es-ES" dirty="0"/>
          </a:p>
          <a:p>
            <a:pPr lvl="1"/>
            <a:r>
              <a:rPr lang="es-ES" b="1" dirty="0" err="1"/>
              <a:t>Multithreading</a:t>
            </a:r>
            <a:endParaRPr lang="es-ES" dirty="0"/>
          </a:p>
          <a:p>
            <a:pPr lvl="1"/>
            <a:r>
              <a:rPr lang="es-ES" b="1" dirty="0"/>
              <a:t>I/O no bloqueante</a:t>
            </a:r>
            <a:endParaRPr lang="es-ES" dirty="0"/>
          </a:p>
          <a:p>
            <a:r>
              <a:rPr lang="es-ES" dirty="0"/>
              <a:t>Está diseñada para construir aplicaciones </a:t>
            </a:r>
            <a:r>
              <a:rPr lang="es-ES" b="1" dirty="0"/>
              <a:t>eficientes, escalables y concurrentes</a:t>
            </a:r>
            <a:r>
              <a:rPr lang="es-ES" dirty="0"/>
              <a:t>, como servidores web, microservicios, sistemas embebidos o clientes de red.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0B7EB5-C9AB-C3C0-49A9-A9ADF2F9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0399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9AD87-59ED-B81D-4ED6-D9F0B7C2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0F24C-A234-0CFD-54D3-1019AD76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Modelo asíncrono</a:t>
            </a:r>
            <a:r>
              <a:rPr lang="es-ES" dirty="0"/>
              <a:t>: evita bloqueos usando </a:t>
            </a:r>
            <a:r>
              <a:rPr lang="es-ES" dirty="0" err="1"/>
              <a:t>callbacks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Sin dependencias externas</a:t>
            </a:r>
            <a:r>
              <a:rPr lang="es-ES" dirty="0"/>
              <a:t>: todo se basa en C++ estándar y </a:t>
            </a:r>
            <a:r>
              <a:rPr lang="es-ES" dirty="0" err="1"/>
              <a:t>Boost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Multiplataforma</a:t>
            </a:r>
            <a:r>
              <a:rPr lang="es-ES" dirty="0"/>
              <a:t>: funciona en Windows, Linux, macOS.</a:t>
            </a:r>
          </a:p>
          <a:p>
            <a:endParaRPr lang="es-ES" dirty="0"/>
          </a:p>
          <a:p>
            <a:r>
              <a:rPr lang="es-ES" b="1" dirty="0"/>
              <a:t>Integración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b="1" dirty="0"/>
              <a:t> y </a:t>
            </a:r>
            <a:r>
              <a:rPr lang="es-ES" dirty="0" err="1"/>
              <a:t>std</a:t>
            </a:r>
            <a:r>
              <a:rPr lang="es-ES" dirty="0"/>
              <a:t>::future para concurrencia moderna.</a:t>
            </a:r>
          </a:p>
          <a:p>
            <a:endParaRPr lang="es-ES" dirty="0"/>
          </a:p>
          <a:p>
            <a:r>
              <a:rPr lang="es-ES" b="1" dirty="0" err="1"/>
              <a:t>Timers</a:t>
            </a:r>
            <a:r>
              <a:rPr lang="es-ES" b="1" dirty="0"/>
              <a:t> y señales</a:t>
            </a:r>
            <a:r>
              <a:rPr lang="es-ES" dirty="0"/>
              <a:t>: ideal para tareas periódicas o eventos del sistema.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2DC8FB-C022-4526-A134-07DC8AF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5972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7906C-CAC5-F108-8D27-3D0FD3F0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85DC7-9FB7-91B1-D175-4F6C7D90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1234));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r>
              <a:rPr lang="es-ES" dirty="0"/>
              <a:t>    // Manejar la conexión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AE82B3-ABB6-C456-8D1E-DABF3648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873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0B971-C759-C238-8520-1E6A58A3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9211C-187F-EA69-7BA6-031DA817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F88390-C311-7BB1-C712-B4FCF8EC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2" y="1851517"/>
            <a:ext cx="10710748" cy="3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732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9D8E1-BABE-483D-16DD-84678FB8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elegir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D54A1-E06B-32EE-8C73-37C6478B3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Manejar miles de conexiones simultáneas sin bloquear hilos.</a:t>
            </a:r>
          </a:p>
          <a:p>
            <a:endParaRPr lang="es-ES" dirty="0"/>
          </a:p>
          <a:p>
            <a:r>
              <a:rPr lang="es-ES" dirty="0"/>
              <a:t>Trabajar en sistemas de alto rendimiento o embebidos.</a:t>
            </a:r>
          </a:p>
          <a:p>
            <a:endParaRPr lang="es-ES" dirty="0"/>
          </a:p>
          <a:p>
            <a:r>
              <a:rPr lang="es-ES" dirty="0"/>
              <a:t>Solución ligera y sin dependencias externas como </a:t>
            </a:r>
            <a:r>
              <a:rPr lang="es-ES" dirty="0" err="1"/>
              <a:t>gRPC</a:t>
            </a:r>
            <a:r>
              <a:rPr lang="es-ES" dirty="0"/>
              <a:t> o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0B31A-23AB-BC70-14BA-CF8F3D3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94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5818</Words>
  <Application>Microsoft Office PowerPoint</Application>
  <PresentationFormat>Panorámica</PresentationFormat>
  <Paragraphs>915</Paragraphs>
  <Slides>97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97</vt:i4>
      </vt:variant>
    </vt:vector>
  </HeadingPairs>
  <TitlesOfParts>
    <vt:vector size="103" baseType="lpstr">
      <vt:lpstr>Aptos</vt:lpstr>
      <vt:lpstr>Aptos Display</vt:lpstr>
      <vt:lpstr>Arial</vt:lpstr>
      <vt:lpstr>Arial Unicode MS</vt:lpstr>
      <vt:lpstr>Wingdings</vt:lpstr>
      <vt:lpstr>Tema de Office</vt:lpstr>
      <vt:lpstr>Comunicación entre Microservicios C++</vt:lpstr>
      <vt:lpstr>Contenidos</vt:lpstr>
      <vt:lpstr>Patrones de mensajería</vt:lpstr>
      <vt:lpstr>Comunicación asincrónica</vt:lpstr>
      <vt:lpstr>ZeroMQ</vt:lpstr>
      <vt:lpstr>ZeroMQ</vt:lpstr>
      <vt:lpstr>ZeroMQ</vt:lpstr>
      <vt:lpstr>Casos de uso típicos</vt:lpstr>
      <vt:lpstr>Tener en cuenta</vt:lpstr>
      <vt:lpstr>Instalación</vt:lpstr>
      <vt:lpstr>gRPC</vt:lpstr>
      <vt:lpstr>Introducción</vt:lpstr>
      <vt:lpstr>gRPC</vt:lpstr>
      <vt:lpstr>gRPC: Ventajas</vt:lpstr>
      <vt:lpstr>Casos de uso típicos</vt:lpstr>
      <vt:lpstr>Instalación</vt:lpstr>
      <vt:lpstr>Instalación</vt:lpstr>
      <vt:lpstr>¿Cómo se usa?</vt:lpstr>
      <vt:lpstr>RabbitMQ</vt:lpstr>
      <vt:lpstr>RabbitMQ</vt:lpstr>
      <vt:lpstr>RabbitMQ</vt:lpstr>
      <vt:lpstr>Patrones de Uso</vt:lpstr>
      <vt:lpstr>Casos de Uso</vt:lpstr>
      <vt:lpstr>Lenguajes que soportan RabbitMQ</vt:lpstr>
      <vt:lpstr>Instalación</vt:lpstr>
      <vt:lpstr>Comparativa entre REST y gRPC</vt:lpstr>
      <vt:lpstr>Comparativa</vt:lpstr>
      <vt:lpstr>Presentación de PowerPoint</vt:lpstr>
      <vt:lpstr>REST</vt:lpstr>
      <vt:lpstr>gRPC</vt:lpstr>
      <vt:lpstr>Uso por sectores</vt:lpstr>
      <vt:lpstr>Implementación</vt:lpstr>
      <vt:lpstr>Ejemplo .proto</vt:lpstr>
      <vt:lpstr>Peticiones</vt:lpstr>
      <vt:lpstr>Compilar fichero .proto</vt:lpstr>
      <vt:lpstr>Ventajas</vt:lpstr>
      <vt:lpstr>WebSockets</vt:lpstr>
      <vt:lpstr>WebSockets</vt:lpstr>
      <vt:lpstr>Realizar el handshake</vt:lpstr>
      <vt:lpstr>Enviar y recibir mensajes</vt:lpstr>
      <vt:lpstr>Soporte para webSocket seguro (WSS)</vt:lpstr>
      <vt:lpstr>Control de flujo y gestión de errores</vt:lpstr>
      <vt:lpstr>Personalización avanzada</vt:lpstr>
      <vt:lpstr>Integración con otras tecnologías</vt:lpstr>
      <vt:lpstr>Ejemplos de uso</vt:lpstr>
      <vt:lpstr>Ejemplo: Cliente WebSocket con Boost.Beast</vt:lpstr>
      <vt:lpstr>Ejemplo</vt:lpstr>
      <vt:lpstr>results</vt:lpstr>
      <vt:lpstr>Inspeccionar</vt:lpstr>
      <vt:lpstr>Ejemplo: Servidor WebSocket con Boost.Beast</vt:lpstr>
      <vt:lpstr>Testear Servidor WebSocket</vt:lpstr>
      <vt:lpstr>Web Socket Secure</vt:lpstr>
      <vt:lpstr>WSS (WebSocket Secure)</vt:lpstr>
      <vt:lpstr>Tipos de certificado</vt:lpstr>
      <vt:lpstr>openssl</vt:lpstr>
      <vt:lpstr>openssl</vt:lpstr>
      <vt:lpstr>openssl</vt:lpstr>
      <vt:lpstr>Servidor WSS</vt:lpstr>
      <vt:lpstr>Diferencias entre: boost::asio::io_context  / boost::asio::ssl::context</vt:lpstr>
      <vt:lpstr>Servidor WSS </vt:lpstr>
      <vt:lpstr>Servidor WSS - Pasos</vt:lpstr>
      <vt:lpstr>Servidor WSS – Pasos II</vt:lpstr>
      <vt:lpstr>Servidor WSS – Pasos III</vt:lpstr>
      <vt:lpstr>Cliente WSS - Pasos</vt:lpstr>
      <vt:lpstr>Cliente WSS – Pasos II</vt:lpstr>
      <vt:lpstr>Concurrencia &amp; multithreading</vt:lpstr>
      <vt:lpstr>std::thread / Boost.Asio</vt:lpstr>
      <vt:lpstr>Comparativa</vt:lpstr>
      <vt:lpstr>std:thread</vt:lpstr>
      <vt:lpstr>Contenidos</vt:lpstr>
      <vt:lpstr>threads</vt:lpstr>
      <vt:lpstr>Lanzamiento de Hilos</vt:lpstr>
      <vt:lpstr>Con una función</vt:lpstr>
      <vt:lpstr>Con una clase + operador ()</vt:lpstr>
      <vt:lpstr>Con una función lambda</vt:lpstr>
      <vt:lpstr>Condiciones de carrera</vt:lpstr>
      <vt:lpstr>Paso de argumentos a un hilo</vt:lpstr>
      <vt:lpstr>Paso de argumentos a un hilo</vt:lpstr>
      <vt:lpstr>Paso de parámetros por referencia</vt:lpstr>
      <vt:lpstr>Esperar a que termine un hilo: join()</vt:lpstr>
      <vt:lpstr>Vectores de hilos</vt:lpstr>
      <vt:lpstr>mutex</vt:lpstr>
      <vt:lpstr>lock_guard vs unique_lock</vt:lpstr>
      <vt:lpstr>detach: Hilos no asociados</vt:lpstr>
      <vt:lpstr>Problemas con hilos no asociados</vt:lpstr>
      <vt:lpstr>Variables de condición</vt:lpstr>
      <vt:lpstr>Consumidor</vt:lpstr>
      <vt:lpstr>Productor</vt:lpstr>
      <vt:lpstr>Tareas asíncronas y future</vt:lpstr>
      <vt:lpstr>Invocación de tareas asíncronas</vt:lpstr>
      <vt:lpstr>Uso de futuros</vt:lpstr>
      <vt:lpstr>Boost.Asio</vt:lpstr>
      <vt:lpstr>¿Qué es Boost.Asio?</vt:lpstr>
      <vt:lpstr>Características</vt:lpstr>
      <vt:lpstr>Ejemplo</vt:lpstr>
      <vt:lpstr>Uso de Boost.Asio</vt:lpstr>
      <vt:lpstr>Cuando elegir Boost.Asio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45</cp:revision>
  <dcterms:created xsi:type="dcterms:W3CDTF">2025-09-08T08:46:13Z</dcterms:created>
  <dcterms:modified xsi:type="dcterms:W3CDTF">2025-09-08T10:52:16Z</dcterms:modified>
</cp:coreProperties>
</file>